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6" r:id="rId2"/>
    <p:sldId id="267" r:id="rId3"/>
    <p:sldId id="268" r:id="rId4"/>
    <p:sldId id="266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slide" Target="slides/slide2.xml" />
  <Relationship Id="rId7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notesMaster" Target="notesMasters/notesMaster1.xml" />
  <Relationship Id="rId5" Type="http://schemas.openxmlformats.org/officeDocument/2006/relationships/slide" Target="slides/slide4.xml" />
  <Relationship Id="rId10" Type="http://schemas.openxmlformats.org/officeDocument/2006/relationships/tableStyles" Target="tableStyles.xml" />
  <Relationship Id="rId4" Type="http://schemas.openxmlformats.org/officeDocument/2006/relationships/slide" Target="slides/slide3.xml" />
  <Relationship Id="rId9" Type="http://schemas.openxmlformats.org/officeDocument/2006/relationships/theme" Target="theme/theme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68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22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29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8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86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21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52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78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6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27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88219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emf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531560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2025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年日本国際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博覧会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大阪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パビリオン推進委員会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委員総会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100034"/>
            <a:ext cx="9144000" cy="466859"/>
          </a:xfrm>
        </p:spPr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4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7566" y="169819"/>
            <a:ext cx="8934993" cy="648807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altLang="ja-JP" sz="2400" b="1" dirty="0" smtClean="0">
                <a:latin typeface="+mn-ea"/>
              </a:rPr>
              <a:t>2025</a:t>
            </a:r>
            <a:r>
              <a:rPr lang="ja-JP" altLang="en-US" sz="2400" b="1" dirty="0">
                <a:latin typeface="+mn-ea"/>
              </a:rPr>
              <a:t>年日本国際博覧会大阪パビリオン</a:t>
            </a:r>
            <a:r>
              <a:rPr lang="ja-JP" altLang="en-US" sz="2400" b="1" dirty="0" smtClean="0">
                <a:latin typeface="+mn-ea"/>
              </a:rPr>
              <a:t>推進委員会委員総会</a:t>
            </a:r>
            <a:endParaRPr lang="en-US" altLang="ja-JP" sz="2400" b="1" dirty="0" smtClean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1800" dirty="0">
                <a:latin typeface="+mn-ea"/>
              </a:rPr>
              <a:t>　</a:t>
            </a:r>
            <a:r>
              <a:rPr lang="ja-JP" altLang="en-US" sz="1800" dirty="0" smtClean="0">
                <a:latin typeface="+mn-ea"/>
              </a:rPr>
              <a:t>　日　時：令和４年</a:t>
            </a:r>
            <a:r>
              <a:rPr lang="en-US" altLang="ja-JP" sz="1800" dirty="0" smtClean="0">
                <a:latin typeface="+mn-ea"/>
              </a:rPr>
              <a:t>11</a:t>
            </a:r>
            <a:r>
              <a:rPr lang="ja-JP" altLang="en-US" sz="1800" dirty="0" smtClean="0">
                <a:latin typeface="+mn-ea"/>
              </a:rPr>
              <a:t>月</a:t>
            </a:r>
            <a:r>
              <a:rPr lang="en-US" altLang="ja-JP" sz="1800" dirty="0">
                <a:latin typeface="+mn-ea"/>
              </a:rPr>
              <a:t>21</a:t>
            </a:r>
            <a:r>
              <a:rPr lang="ja-JP" altLang="en-US" sz="1800" dirty="0" smtClean="0">
                <a:latin typeface="+mn-ea"/>
              </a:rPr>
              <a:t>日（月）　</a:t>
            </a:r>
            <a:r>
              <a:rPr lang="en-US" altLang="ja-JP" sz="1800" dirty="0">
                <a:latin typeface="+mn-ea"/>
              </a:rPr>
              <a:t>16</a:t>
            </a:r>
            <a:r>
              <a:rPr lang="ja-JP" altLang="en-US" sz="1800" dirty="0" smtClean="0">
                <a:latin typeface="+mn-ea"/>
              </a:rPr>
              <a:t>時から</a:t>
            </a:r>
            <a:r>
              <a:rPr lang="en-US" altLang="ja-JP" sz="1800" dirty="0">
                <a:latin typeface="+mn-ea"/>
              </a:rPr>
              <a:t>16</a:t>
            </a:r>
            <a:r>
              <a:rPr lang="ja-JP" altLang="en-US" sz="1800" dirty="0" smtClean="0">
                <a:latin typeface="+mn-ea"/>
              </a:rPr>
              <a:t>時</a:t>
            </a:r>
            <a:r>
              <a:rPr lang="en-US" altLang="ja-JP" sz="1800" dirty="0">
                <a:latin typeface="+mn-ea"/>
              </a:rPr>
              <a:t>30</a:t>
            </a:r>
            <a:r>
              <a:rPr lang="ja-JP" altLang="en-US" sz="1800" dirty="0" smtClean="0">
                <a:latin typeface="+mn-ea"/>
              </a:rPr>
              <a:t>分まで（予定）</a:t>
            </a: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1800" dirty="0" smtClean="0">
                <a:latin typeface="+mn-ea"/>
              </a:rPr>
              <a:t>　　場</a:t>
            </a:r>
            <a:r>
              <a:rPr lang="ja-JP" altLang="en-US" sz="1800" dirty="0">
                <a:latin typeface="+mn-ea"/>
              </a:rPr>
              <a:t>　所</a:t>
            </a:r>
            <a:r>
              <a:rPr lang="ja-JP" altLang="en-US" sz="1800" dirty="0" smtClean="0">
                <a:latin typeface="+mn-ea"/>
              </a:rPr>
              <a:t>：大阪市役所　屋上階（</a:t>
            </a:r>
            <a:r>
              <a:rPr lang="en-US" altLang="ja-JP" sz="1800" dirty="0" smtClean="0">
                <a:latin typeface="+mn-ea"/>
              </a:rPr>
              <a:t>P1</a:t>
            </a:r>
            <a:r>
              <a:rPr lang="ja-JP" altLang="en-US" sz="1800" dirty="0" smtClean="0">
                <a:latin typeface="+mn-ea"/>
              </a:rPr>
              <a:t>）会議室</a:t>
            </a:r>
            <a:endParaRPr lang="ja-JP" altLang="en-US" sz="1800" dirty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en-US" altLang="ja-JP" sz="1800" b="1" dirty="0">
                <a:latin typeface="+mn-ea"/>
              </a:rPr>
              <a:t/>
            </a:r>
            <a:br>
              <a:rPr lang="en-US" altLang="ja-JP" sz="1800" b="1" dirty="0">
                <a:latin typeface="+mn-ea"/>
              </a:rPr>
            </a:br>
            <a:r>
              <a:rPr lang="ja-JP" altLang="en-US" sz="1800" b="1" dirty="0" smtClean="0">
                <a:latin typeface="+mn-ea"/>
              </a:rPr>
              <a:t>□次　　第</a:t>
            </a:r>
            <a:endParaRPr lang="en-US" altLang="ja-JP" sz="1800" b="1" dirty="0">
              <a:latin typeface="+mn-ea"/>
            </a:endParaRPr>
          </a:p>
          <a:p>
            <a:pPr marL="0" indent="0">
              <a:lnSpc>
                <a:spcPts val="1500"/>
              </a:lnSpc>
              <a:buNone/>
            </a:pPr>
            <a:r>
              <a:rPr lang="ja-JP" altLang="en-US" sz="1800" dirty="0" smtClean="0">
                <a:latin typeface="+mn-ea"/>
              </a:rPr>
              <a:t>　　議案　　　</a:t>
            </a:r>
            <a:r>
              <a:rPr lang="en-US" altLang="ja-JP" sz="1800" dirty="0" smtClean="0">
                <a:latin typeface="+mn-ea"/>
              </a:rPr>
              <a:t>2021</a:t>
            </a:r>
            <a:r>
              <a:rPr lang="ja-JP" altLang="en-US" sz="1800" dirty="0" smtClean="0">
                <a:latin typeface="+mn-ea"/>
              </a:rPr>
              <a:t>年度決算について</a:t>
            </a: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 smtClean="0">
                <a:latin typeface="+mn-ea"/>
              </a:rPr>
              <a:t>　</a:t>
            </a:r>
            <a:r>
              <a:rPr lang="ja-JP" altLang="en-US" sz="1800" dirty="0">
                <a:latin typeface="+mn-ea"/>
              </a:rPr>
              <a:t>　報告</a:t>
            </a:r>
            <a:r>
              <a:rPr lang="ja-JP" altLang="en-US" sz="1800" dirty="0" smtClean="0">
                <a:latin typeface="+mn-ea"/>
              </a:rPr>
              <a:t>事項　大阪ヘルスケアパビリオン建設工事の契約について　ほか　　　　</a:t>
            </a: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r>
              <a:rPr lang="ja-JP" altLang="en-US" sz="1800" b="1" dirty="0" smtClean="0">
                <a:latin typeface="+mn-ea"/>
              </a:rPr>
              <a:t>□</a:t>
            </a:r>
            <a:r>
              <a:rPr lang="ja-JP" altLang="en-US" sz="1800" b="1" dirty="0">
                <a:latin typeface="+mn-ea"/>
              </a:rPr>
              <a:t>出席</a:t>
            </a:r>
            <a:r>
              <a:rPr lang="ja-JP" altLang="en-US" sz="1800" b="1" dirty="0" smtClean="0">
                <a:latin typeface="+mn-ea"/>
              </a:rPr>
              <a:t>予定者　</a:t>
            </a:r>
            <a:r>
              <a:rPr lang="ja-JP" altLang="en-US" sz="1800" dirty="0" smtClean="0">
                <a:latin typeface="+mn-ea"/>
              </a:rPr>
              <a:t>別紙</a:t>
            </a:r>
            <a:r>
              <a:rPr lang="ja-JP" altLang="en-US" sz="1800" dirty="0">
                <a:latin typeface="+mn-ea"/>
              </a:rPr>
              <a:t>（</a:t>
            </a:r>
            <a:r>
              <a:rPr lang="ja-JP" altLang="en-US" sz="1800" dirty="0" smtClean="0">
                <a:latin typeface="+mn-ea"/>
              </a:rPr>
              <a:t>参考資料）のとおり</a:t>
            </a: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ts val="1300"/>
              </a:lnSpc>
              <a:buNone/>
            </a:pPr>
            <a:endParaRPr lang="en-US" altLang="ja-JP" sz="1800" dirty="0" smtClean="0">
              <a:latin typeface="+mn-ea"/>
            </a:endParaRPr>
          </a:p>
          <a:p>
            <a:pPr marL="0" indent="0">
              <a:lnSpc>
                <a:spcPts val="1100"/>
              </a:lnSpc>
              <a:buNone/>
            </a:pPr>
            <a:r>
              <a:rPr lang="ja-JP" altLang="en-US" sz="1800" b="1" dirty="0" smtClean="0">
                <a:latin typeface="+mn-ea"/>
              </a:rPr>
              <a:t>□配布資料</a:t>
            </a:r>
            <a:r>
              <a:rPr lang="en-US" altLang="ja-JP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/>
            </a:r>
            <a:br>
              <a:rPr lang="en-US" altLang="ja-JP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資料</a:t>
            </a:r>
            <a:r>
              <a:rPr lang="ja-JP" altLang="en-US" sz="1800" dirty="0">
                <a:latin typeface="游ゴシック" panose="020B0400000000000000" pitchFamily="50" charset="-128"/>
              </a:rPr>
              <a:t>１「</a:t>
            </a:r>
            <a:r>
              <a:rPr lang="en-US" altLang="ja-JP" sz="1800" dirty="0">
                <a:latin typeface="游ゴシック" panose="020B0400000000000000" pitchFamily="50" charset="-128"/>
              </a:rPr>
              <a:t>2021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年度収支決算報告書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　</a:t>
            </a: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資料２</a:t>
            </a:r>
            <a:r>
              <a:rPr lang="ja-JP" altLang="en-US" sz="1800" dirty="0">
                <a:latin typeface="游ゴシック" panose="020B0400000000000000" pitchFamily="50" charset="-128"/>
              </a:rPr>
              <a:t>「大阪ヘルスケアパビリオン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建設工事の契約について」</a:t>
            </a:r>
            <a:endParaRPr lang="en-US" altLang="ja-JP" sz="1800" dirty="0" smtClean="0">
              <a:latin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</a:rPr>
              <a:t>　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　資料３「大阪ヘルスケアパビリオン</a:t>
            </a:r>
            <a:r>
              <a:rPr lang="en-US" altLang="ja-JP" sz="1800" dirty="0" smtClean="0">
                <a:latin typeface="游ゴシック" panose="020B0400000000000000" pitchFamily="50" charset="-128"/>
              </a:rPr>
              <a:t>『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展示・出展ゾーン</a:t>
            </a:r>
            <a:r>
              <a:rPr lang="en-US" altLang="ja-JP" sz="1800" dirty="0" smtClean="0">
                <a:latin typeface="游ゴシック" panose="020B0400000000000000" pitchFamily="50" charset="-128"/>
              </a:rPr>
              <a:t>』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の進捗について」</a:t>
            </a:r>
            <a:endParaRPr lang="en-US" altLang="ja-JP" sz="1800" dirty="0">
              <a:latin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資料４「大阪ヘルスケアパビリオンへの出展参加者の決定について」</a:t>
            </a: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資料５</a:t>
            </a:r>
            <a:r>
              <a:rPr lang="ja-JP" altLang="en-US" sz="1800" dirty="0">
                <a:latin typeface="游ゴシック" panose="020B0400000000000000" pitchFamily="50" charset="-128"/>
              </a:rPr>
              <a:t>「臓器が再生</a:t>
            </a:r>
            <a:r>
              <a:rPr lang="ja-JP" altLang="en-US" sz="1800">
                <a:latin typeface="游ゴシック" panose="020B0400000000000000" pitchFamily="50" charset="-128"/>
              </a:rPr>
              <a:t>できる</a:t>
            </a:r>
            <a:r>
              <a:rPr lang="ja-JP" altLang="en-US" sz="1800" smtClean="0">
                <a:latin typeface="游ゴシック" panose="020B0400000000000000" pitchFamily="50" charset="-128"/>
              </a:rPr>
              <a:t>未来</a:t>
            </a:r>
            <a:r>
              <a:rPr lang="ja-JP" altLang="en-US" sz="1800" smtClean="0">
                <a:latin typeface="游ゴシック" panose="020B0400000000000000" pitchFamily="50" charset="-128"/>
              </a:rPr>
              <a:t>へ </a:t>
            </a:r>
            <a:r>
              <a:rPr lang="ja-JP" altLang="en-US" sz="1800" smtClean="0">
                <a:latin typeface="游ゴシック" panose="020B0400000000000000" pitchFamily="50" charset="-128"/>
              </a:rPr>
              <a:t>～</a:t>
            </a:r>
            <a:r>
              <a:rPr lang="en-US" altLang="ja-JP" sz="1800" dirty="0" err="1" smtClean="0">
                <a:latin typeface="游ゴシック" panose="020B0400000000000000" pitchFamily="50" charset="-128"/>
              </a:rPr>
              <a:t>iPS</a:t>
            </a:r>
            <a:r>
              <a:rPr lang="ja-JP" altLang="en-US" sz="1800" dirty="0">
                <a:latin typeface="游ゴシック" panose="020B0400000000000000" pitchFamily="50" charset="-128"/>
              </a:rPr>
              <a:t>細胞による“生きる心臓モデル”の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展示～」</a:t>
            </a: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資料６「</a:t>
            </a:r>
            <a:r>
              <a:rPr lang="en-US" altLang="ja-JP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年日本国際博覧会大阪パビリオン推進委員会名簿」</a:t>
            </a:r>
            <a:endParaRPr lang="en-US" altLang="ja-JP" sz="1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資料７「</a:t>
            </a:r>
            <a:r>
              <a:rPr lang="en-US" altLang="ja-JP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2025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年日本国際博覧会大阪パビリオン推進委員会アドバイザ</a:t>
            </a: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ー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等名簿」</a:t>
            </a: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lnSpc>
                <a:spcPts val="1500"/>
              </a:lnSpc>
              <a:spcBef>
                <a:spcPts val="1200"/>
              </a:spcBef>
              <a:buNone/>
            </a:pPr>
            <a:r>
              <a:rPr lang="ja-JP" altLang="en-US" sz="1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7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参考資料「</a:t>
            </a:r>
            <a:r>
              <a:rPr lang="en-US" altLang="ja-JP" sz="1700" dirty="0">
                <a:latin typeface="游ゴシック" panose="020B0400000000000000" pitchFamily="50" charset="-128"/>
              </a:rPr>
              <a:t> 2025</a:t>
            </a:r>
            <a:r>
              <a:rPr lang="ja-JP" altLang="en-US" sz="1700" dirty="0">
                <a:latin typeface="游ゴシック" panose="020B0400000000000000" pitchFamily="50" charset="-128"/>
              </a:rPr>
              <a:t>年日本国際博覧会大阪パビリオン推進</a:t>
            </a:r>
            <a:r>
              <a:rPr lang="ja-JP" altLang="en-US" sz="1700" dirty="0" smtClean="0">
                <a:latin typeface="游ゴシック" panose="020B0400000000000000" pitchFamily="50" charset="-128"/>
              </a:rPr>
              <a:t>委員会委員総会出席者一覧</a:t>
            </a:r>
            <a:r>
              <a:rPr lang="ja-JP" altLang="en-US" sz="1800" dirty="0" smtClean="0">
                <a:latin typeface="游ゴシック" panose="020B0400000000000000" pitchFamily="50" charset="-128"/>
              </a:rPr>
              <a:t>」</a:t>
            </a:r>
            <a:endParaRPr lang="en-US" altLang="ja-JP" sz="1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205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8856876" y="6566456"/>
            <a:ext cx="287127" cy="2915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92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300" dirty="0" smtClean="0">
                <a:solidFill>
                  <a:srgbClr val="FFFF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lang="ja-JP" altLang="en-US" sz="1300" dirty="0">
              <a:solidFill>
                <a:srgbClr val="FFFF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267" y="71845"/>
            <a:ext cx="7668777" cy="669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