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7"/>
  </p:notesMasterIdLst>
  <p:sldIdLst>
    <p:sldId id="273" r:id="rId2"/>
    <p:sldId id="305" r:id="rId3"/>
    <p:sldId id="304" r:id="rId4"/>
    <p:sldId id="274" r:id="rId5"/>
    <p:sldId id="290" r:id="rId6"/>
    <p:sldId id="291" r:id="rId7"/>
    <p:sldId id="302" r:id="rId8"/>
    <p:sldId id="298" r:id="rId9"/>
    <p:sldId id="295" r:id="rId10"/>
    <p:sldId id="286" r:id="rId11"/>
    <p:sldId id="301" r:id="rId12"/>
    <p:sldId id="285" r:id="rId13"/>
    <p:sldId id="300" r:id="rId14"/>
    <p:sldId id="275" r:id="rId15"/>
    <p:sldId id="284"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78" autoAdjust="0"/>
    <p:restoredTop sz="94660"/>
  </p:normalViewPr>
  <p:slideViewPr>
    <p:cSldViewPr snapToGrid="0">
      <p:cViewPr varScale="1">
        <p:scale>
          <a:sx n="66" d="100"/>
          <a:sy n="66" d="100"/>
        </p:scale>
        <p:origin x="72"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D68138A-D93F-4A26-98B5-2E6C5CAF4809}" type="datetimeFigureOut">
              <a:rPr kumimoji="1" lang="ja-JP" altLang="en-US" smtClean="0"/>
              <a:t>2021/2/16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30E2B0A-2863-4BC4-8DBC-F95B90EE9F44}" type="slidenum">
              <a:rPr kumimoji="1" lang="ja-JP" altLang="en-US" smtClean="0"/>
              <a:t>‹#›</a:t>
            </a:fld>
            <a:endParaRPr kumimoji="1" lang="ja-JP" altLang="en-US"/>
          </a:p>
        </p:txBody>
      </p:sp>
    </p:spTree>
    <p:extLst>
      <p:ext uri="{BB962C8B-B14F-4D97-AF65-F5344CB8AC3E}">
        <p14:creationId xmlns:p14="http://schemas.microsoft.com/office/powerpoint/2010/main" val="19291080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D90373E-463A-4225-B4FD-436FA91412EC}" type="slidenum">
              <a:rPr kumimoji="1" lang="ja-JP" altLang="en-US" smtClean="0"/>
              <a:t>6</a:t>
            </a:fld>
            <a:endParaRPr kumimoji="1" lang="ja-JP" altLang="en-US"/>
          </a:p>
        </p:txBody>
      </p:sp>
    </p:spTree>
    <p:extLst>
      <p:ext uri="{BB962C8B-B14F-4D97-AF65-F5344CB8AC3E}">
        <p14:creationId xmlns:p14="http://schemas.microsoft.com/office/powerpoint/2010/main" val="3349646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D90373E-463A-4225-B4FD-436FA91412EC}" type="slidenum">
              <a:rPr kumimoji="1" lang="ja-JP" altLang="en-US" smtClean="0"/>
              <a:t>7</a:t>
            </a:fld>
            <a:endParaRPr kumimoji="1" lang="ja-JP" altLang="en-US"/>
          </a:p>
        </p:txBody>
      </p:sp>
    </p:spTree>
    <p:extLst>
      <p:ext uri="{BB962C8B-B14F-4D97-AF65-F5344CB8AC3E}">
        <p14:creationId xmlns:p14="http://schemas.microsoft.com/office/powerpoint/2010/main" val="2961378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D90373E-463A-4225-B4FD-436FA91412EC}" type="slidenum">
              <a:rPr kumimoji="1" lang="ja-JP" altLang="en-US" smtClean="0"/>
              <a:t>9</a:t>
            </a:fld>
            <a:endParaRPr kumimoji="1" lang="ja-JP" altLang="en-US"/>
          </a:p>
        </p:txBody>
      </p:sp>
    </p:spTree>
    <p:extLst>
      <p:ext uri="{BB962C8B-B14F-4D97-AF65-F5344CB8AC3E}">
        <p14:creationId xmlns:p14="http://schemas.microsoft.com/office/powerpoint/2010/main" val="3668332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D90373E-463A-4225-B4FD-436FA91412EC}" type="slidenum">
              <a:rPr kumimoji="1" lang="ja-JP" altLang="en-US" smtClean="0"/>
              <a:t>14</a:t>
            </a:fld>
            <a:endParaRPr kumimoji="1" lang="ja-JP" altLang="en-US" dirty="0"/>
          </a:p>
        </p:txBody>
      </p:sp>
    </p:spTree>
    <p:extLst>
      <p:ext uri="{BB962C8B-B14F-4D97-AF65-F5344CB8AC3E}">
        <p14:creationId xmlns:p14="http://schemas.microsoft.com/office/powerpoint/2010/main" val="10708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829711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223564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325123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2509456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0"/>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5"/>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3459381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2869693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7"/>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4056420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1270668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244909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52848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081D4D-9029-4BCE-AB92-303F1B267D46}" type="datetimeFigureOut">
              <a:rPr kumimoji="1" lang="ja-JP" altLang="en-US" smtClean="0"/>
              <a:t>2021/2/16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175694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081D4D-9029-4BCE-AB92-303F1B267D46}" type="datetimeFigureOut">
              <a:rPr kumimoji="1" lang="ja-JP" altLang="en-US" smtClean="0"/>
              <a:t>2021/2/16</a:t>
            </a:fld>
            <a:endParaRPr kumimoji="1" lang="ja-JP" altLang="en-US"/>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589E6-F2EA-44F7-BEDB-39045B41E167}" type="slidenum">
              <a:rPr kumimoji="1" lang="ja-JP" altLang="en-US" smtClean="0"/>
              <a:t>‹#›</a:t>
            </a:fld>
            <a:endParaRPr kumimoji="1" lang="ja-JP" altLang="en-US"/>
          </a:p>
        </p:txBody>
      </p:sp>
    </p:spTree>
    <p:extLst>
      <p:ext uri="{BB962C8B-B14F-4D97-AF65-F5344CB8AC3E}">
        <p14:creationId xmlns:p14="http://schemas.microsoft.com/office/powerpoint/2010/main" val="3710497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8"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78" rtl="0" eaLnBrk="1" latinLnBrk="0" hangingPunct="1">
        <a:defRPr kumimoji="1" sz="1800" kern="1200">
          <a:solidFill>
            <a:schemeClr val="tx1"/>
          </a:solidFill>
          <a:latin typeface="+mn-lt"/>
          <a:ea typeface="+mn-ea"/>
          <a:cs typeface="+mn-cs"/>
        </a:defRPr>
      </a:lvl1pPr>
      <a:lvl2pPr marL="457189" algn="l" defTabSz="914378" rtl="0" eaLnBrk="1" latinLnBrk="0" hangingPunct="1">
        <a:defRPr kumimoji="1" sz="1800" kern="1200">
          <a:solidFill>
            <a:schemeClr val="tx1"/>
          </a:solidFill>
          <a:latin typeface="+mn-lt"/>
          <a:ea typeface="+mn-ea"/>
          <a:cs typeface="+mn-cs"/>
        </a:defRPr>
      </a:lvl2pPr>
      <a:lvl3pPr marL="914378" algn="l" defTabSz="914378" rtl="0" eaLnBrk="1" latinLnBrk="0" hangingPunct="1">
        <a:defRPr kumimoji="1" sz="1800" kern="1200">
          <a:solidFill>
            <a:schemeClr val="tx1"/>
          </a:solidFill>
          <a:latin typeface="+mn-lt"/>
          <a:ea typeface="+mn-ea"/>
          <a:cs typeface="+mn-cs"/>
        </a:defRPr>
      </a:lvl3pPr>
      <a:lvl4pPr marL="1371566" algn="l" defTabSz="914378" rtl="0" eaLnBrk="1" latinLnBrk="0" hangingPunct="1">
        <a:defRPr kumimoji="1" sz="1800" kern="1200">
          <a:solidFill>
            <a:schemeClr val="tx1"/>
          </a:solidFill>
          <a:latin typeface="+mn-lt"/>
          <a:ea typeface="+mn-ea"/>
          <a:cs typeface="+mn-cs"/>
        </a:defRPr>
      </a:lvl4pPr>
      <a:lvl5pPr marL="1828754" algn="l" defTabSz="914378" rtl="0" eaLnBrk="1" latinLnBrk="0" hangingPunct="1">
        <a:defRPr kumimoji="1" sz="1800" kern="1200">
          <a:solidFill>
            <a:schemeClr val="tx1"/>
          </a:solidFill>
          <a:latin typeface="+mn-lt"/>
          <a:ea typeface="+mn-ea"/>
          <a:cs typeface="+mn-cs"/>
        </a:defRPr>
      </a:lvl5pPr>
      <a:lvl6pPr marL="2285943" algn="l" defTabSz="914378" rtl="0" eaLnBrk="1" latinLnBrk="0" hangingPunct="1">
        <a:defRPr kumimoji="1" sz="1800" kern="1200">
          <a:solidFill>
            <a:schemeClr val="tx1"/>
          </a:solidFill>
          <a:latin typeface="+mn-lt"/>
          <a:ea typeface="+mn-ea"/>
          <a:cs typeface="+mn-cs"/>
        </a:defRPr>
      </a:lvl6pPr>
      <a:lvl7pPr marL="2743132" algn="l" defTabSz="914378" rtl="0" eaLnBrk="1" latinLnBrk="0" hangingPunct="1">
        <a:defRPr kumimoji="1" sz="1800" kern="1200">
          <a:solidFill>
            <a:schemeClr val="tx1"/>
          </a:solidFill>
          <a:latin typeface="+mn-lt"/>
          <a:ea typeface="+mn-ea"/>
          <a:cs typeface="+mn-cs"/>
        </a:defRPr>
      </a:lvl7pPr>
      <a:lvl8pPr marL="3200320" algn="l" defTabSz="914378" rtl="0" eaLnBrk="1" latinLnBrk="0" hangingPunct="1">
        <a:defRPr kumimoji="1" sz="1800" kern="1200">
          <a:solidFill>
            <a:schemeClr val="tx1"/>
          </a:solidFill>
          <a:latin typeface="+mn-lt"/>
          <a:ea typeface="+mn-ea"/>
          <a:cs typeface="+mn-cs"/>
        </a:defRPr>
      </a:lvl8pPr>
      <a:lvl9pPr marL="3657509" algn="l" defTabSz="9143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3797" y="1601498"/>
            <a:ext cx="8296408" cy="2931864"/>
          </a:xfrm>
        </p:spPr>
        <p:txBody>
          <a:bodyPr>
            <a:normAutofit/>
          </a:bodyPr>
          <a:lstStyle/>
          <a:p>
            <a:pPr algn="ctr"/>
            <a:r>
              <a:rPr lang="en-US" altLang="ja-JP" sz="3200" dirty="0">
                <a:latin typeface="HGP創英角ｺﾞｼｯｸUB" panose="020B0900000000000000" pitchFamily="50" charset="-128"/>
                <a:ea typeface="HGP創英角ｺﾞｼｯｸUB" panose="020B0900000000000000" pitchFamily="50" charset="-128"/>
              </a:rPr>
              <a:t>2025</a:t>
            </a:r>
            <a:r>
              <a:rPr lang="ja-JP" altLang="en-US" sz="3200" dirty="0">
                <a:latin typeface="HGP創英角ｺﾞｼｯｸUB" panose="020B0900000000000000" pitchFamily="50" charset="-128"/>
                <a:ea typeface="HGP創英角ｺﾞｼｯｸUB" panose="020B0900000000000000" pitchFamily="50" charset="-128"/>
              </a:rPr>
              <a:t>年日本国際</a:t>
            </a:r>
            <a:r>
              <a:rPr lang="ja-JP" altLang="en-US" sz="3200" dirty="0" smtClean="0">
                <a:latin typeface="HGP創英角ｺﾞｼｯｸUB" panose="020B0900000000000000" pitchFamily="50" charset="-128"/>
                <a:ea typeface="HGP創英角ｺﾞｼｯｸUB" panose="020B0900000000000000" pitchFamily="50" charset="-128"/>
              </a:rPr>
              <a:t>博覧会</a:t>
            </a:r>
            <a:r>
              <a:rPr lang="en-US" altLang="ja-JP" sz="3200" dirty="0" smtClean="0">
                <a:latin typeface="HGP創英角ｺﾞｼｯｸUB" panose="020B0900000000000000" pitchFamily="50" charset="-128"/>
                <a:ea typeface="HGP創英角ｺﾞｼｯｸUB" panose="020B0900000000000000" pitchFamily="50" charset="-128"/>
              </a:rPr>
              <a:t/>
            </a:r>
            <a:br>
              <a:rPr lang="en-US" altLang="ja-JP" sz="3200" dirty="0" smtClean="0">
                <a:latin typeface="HGP創英角ｺﾞｼｯｸUB" panose="020B0900000000000000" pitchFamily="50" charset="-128"/>
                <a:ea typeface="HGP創英角ｺﾞｼｯｸUB" panose="020B0900000000000000" pitchFamily="50" charset="-128"/>
              </a:rPr>
            </a:br>
            <a:r>
              <a:rPr lang="en-US" altLang="ja-JP" sz="3200" dirty="0" smtClean="0">
                <a:latin typeface="HGP創英角ｺﾞｼｯｸUB" panose="020B0900000000000000" pitchFamily="50" charset="-128"/>
                <a:ea typeface="HGP創英角ｺﾞｼｯｸUB" panose="020B0900000000000000" pitchFamily="50" charset="-128"/>
              </a:rPr>
              <a:t/>
            </a:r>
            <a:br>
              <a:rPr lang="en-US" altLang="ja-JP" sz="3200" dirty="0" smtClean="0">
                <a:latin typeface="HGP創英角ｺﾞｼｯｸUB" panose="020B0900000000000000" pitchFamily="50" charset="-128"/>
                <a:ea typeface="HGP創英角ｺﾞｼｯｸUB" panose="020B0900000000000000" pitchFamily="50" charset="-128"/>
              </a:rPr>
            </a:br>
            <a:r>
              <a:rPr lang="ja-JP" altLang="en-US" sz="3200" dirty="0" smtClean="0">
                <a:latin typeface="HGP創英角ｺﾞｼｯｸUB" panose="020B0900000000000000" pitchFamily="50" charset="-128"/>
                <a:ea typeface="HGP創英角ｺﾞｼｯｸUB" panose="020B0900000000000000" pitchFamily="50" charset="-128"/>
              </a:rPr>
              <a:t>大阪パビリオン推進委員会</a:t>
            </a:r>
            <a:r>
              <a:rPr lang="en-US" altLang="ja-JP" sz="3200" dirty="0" smtClean="0">
                <a:latin typeface="HGP創英角ｺﾞｼｯｸUB" panose="020B0900000000000000" pitchFamily="50" charset="-128"/>
                <a:ea typeface="HGP創英角ｺﾞｼｯｸUB" panose="020B0900000000000000" pitchFamily="50" charset="-128"/>
              </a:rPr>
              <a:t/>
            </a:r>
            <a:br>
              <a:rPr lang="en-US" altLang="ja-JP" sz="3200" dirty="0" smtClean="0">
                <a:latin typeface="HGP創英角ｺﾞｼｯｸUB" panose="020B0900000000000000" pitchFamily="50" charset="-128"/>
                <a:ea typeface="HGP創英角ｺﾞｼｯｸUB" panose="020B0900000000000000" pitchFamily="50" charset="-128"/>
              </a:rPr>
            </a:br>
            <a:r>
              <a:rPr lang="en-US" altLang="ja-JP" sz="3200" dirty="0" smtClean="0">
                <a:latin typeface="HGP創英角ｺﾞｼｯｸUB" panose="020B0900000000000000" pitchFamily="50" charset="-128"/>
                <a:ea typeface="HGP創英角ｺﾞｼｯｸUB" panose="020B0900000000000000" pitchFamily="50" charset="-128"/>
              </a:rPr>
              <a:t/>
            </a:r>
            <a:br>
              <a:rPr lang="en-US" altLang="ja-JP" sz="3200" dirty="0" smtClean="0">
                <a:latin typeface="HGP創英角ｺﾞｼｯｸUB" panose="020B0900000000000000" pitchFamily="50" charset="-128"/>
                <a:ea typeface="HGP創英角ｺﾞｼｯｸUB" panose="020B0900000000000000" pitchFamily="50" charset="-128"/>
              </a:rPr>
            </a:br>
            <a:r>
              <a:rPr lang="ja-JP" altLang="en-US" sz="3200" dirty="0" smtClean="0">
                <a:latin typeface="HGP創英角ｺﾞｼｯｸUB" panose="020B0900000000000000" pitchFamily="50" charset="-128"/>
                <a:ea typeface="HGP創英角ｺﾞｼｯｸUB" panose="020B0900000000000000" pitchFamily="50" charset="-128"/>
              </a:rPr>
              <a:t>設立会合</a:t>
            </a:r>
            <a:endParaRPr kumimoji="1" lang="ja-JP" altLang="en-US" sz="2400" dirty="0">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p:cNvSpPr>
            <a:spLocks noGrp="1"/>
          </p:cNvSpPr>
          <p:nvPr>
            <p:ph idx="1"/>
          </p:nvPr>
        </p:nvSpPr>
        <p:spPr>
          <a:xfrm>
            <a:off x="628651" y="5563673"/>
            <a:ext cx="7886700" cy="613289"/>
          </a:xfrm>
        </p:spPr>
        <p:txBody>
          <a:bodyPr>
            <a:normAutofit/>
          </a:bodyPr>
          <a:lstStyle/>
          <a:p>
            <a:pPr marL="0" indent="0" algn="ctr">
              <a:buNone/>
            </a:pPr>
            <a:r>
              <a:rPr lang="ja-JP" altLang="en-US" sz="2000" dirty="0" smtClean="0"/>
              <a:t>令和３年２月１６日</a:t>
            </a:r>
            <a:endParaRPr kumimoji="1" lang="ja-JP" altLang="en-US" sz="2000" dirty="0"/>
          </a:p>
        </p:txBody>
      </p:sp>
    </p:spTree>
    <p:extLst>
      <p:ext uri="{BB962C8B-B14F-4D97-AF65-F5344CB8AC3E}">
        <p14:creationId xmlns:p14="http://schemas.microsoft.com/office/powerpoint/2010/main" val="487029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1820" y="183230"/>
            <a:ext cx="8693240" cy="646331"/>
          </a:xfrm>
          <a:prstGeom prst="rect">
            <a:avLst/>
          </a:prstGeom>
        </p:spPr>
        <p:txBody>
          <a:bodyPr wrap="square">
            <a:spAutoFit/>
          </a:bodyPr>
          <a:lstStyle/>
          <a:p>
            <a:r>
              <a:rPr lang="ja-JP" altLang="en-US" b="1" dirty="0" smtClean="0">
                <a:latin typeface="+mn-ea"/>
              </a:rPr>
              <a:t>議案３　</a:t>
            </a:r>
            <a:endParaRPr lang="en-US" altLang="ja-JP" b="1" dirty="0" smtClean="0">
              <a:latin typeface="+mn-ea"/>
            </a:endParaRPr>
          </a:p>
          <a:p>
            <a:r>
              <a:rPr lang="ja-JP" altLang="en-US" b="1" dirty="0">
                <a:latin typeface="+mn-ea"/>
              </a:rPr>
              <a:t>　</a:t>
            </a:r>
            <a:r>
              <a:rPr lang="ja-JP" altLang="en-US" b="1" dirty="0" smtClean="0">
                <a:latin typeface="+mn-ea"/>
              </a:rPr>
              <a:t>会長、会長代行の選任</a:t>
            </a:r>
            <a:endParaRPr lang="ja-JP" altLang="en-US" b="1" dirty="0">
              <a:latin typeface="+mn-ea"/>
            </a:endParaRPr>
          </a:p>
        </p:txBody>
      </p:sp>
      <p:sp>
        <p:nvSpPr>
          <p:cNvPr id="9" name="正方形/長方形 8"/>
          <p:cNvSpPr/>
          <p:nvPr/>
        </p:nvSpPr>
        <p:spPr>
          <a:xfrm>
            <a:off x="704361" y="4773895"/>
            <a:ext cx="7225048" cy="96015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dirty="0">
                <a:solidFill>
                  <a:prstClr val="black"/>
                </a:solidFill>
              </a:rPr>
              <a:t>■監事については、</a:t>
            </a:r>
            <a:r>
              <a:rPr lang="ja-JP" altLang="en-US" dirty="0" smtClean="0">
                <a:solidFill>
                  <a:prstClr val="black"/>
                </a:solidFill>
              </a:rPr>
              <a:t>第７条第２項の</a:t>
            </a:r>
            <a:r>
              <a:rPr lang="ja-JP" altLang="en-US" dirty="0">
                <a:solidFill>
                  <a:prstClr val="black"/>
                </a:solidFill>
              </a:rPr>
              <a:t>規定により委員総会で</a:t>
            </a:r>
            <a:r>
              <a:rPr lang="ja-JP" altLang="en-US" dirty="0" smtClean="0">
                <a:solidFill>
                  <a:prstClr val="black"/>
                </a:solidFill>
              </a:rPr>
              <a:t>選任</a:t>
            </a:r>
            <a:r>
              <a:rPr lang="ja-JP" altLang="en-US" smtClean="0">
                <a:solidFill>
                  <a:prstClr val="black"/>
                </a:solidFill>
              </a:rPr>
              <a:t>とし　て</a:t>
            </a:r>
            <a:r>
              <a:rPr lang="ja-JP" altLang="en-US" dirty="0" smtClean="0">
                <a:solidFill>
                  <a:prstClr val="black"/>
                </a:solidFill>
              </a:rPr>
              <a:t>いるが、今年度中に委員</a:t>
            </a:r>
            <a:r>
              <a:rPr lang="ja-JP" altLang="en-US" dirty="0">
                <a:solidFill>
                  <a:prstClr val="black"/>
                </a:solidFill>
              </a:rPr>
              <a:t>総会で</a:t>
            </a:r>
            <a:r>
              <a:rPr lang="ja-JP" altLang="en-US" dirty="0" smtClean="0">
                <a:solidFill>
                  <a:prstClr val="black"/>
                </a:solidFill>
              </a:rPr>
              <a:t>選任する。</a:t>
            </a:r>
            <a:endParaRPr kumimoji="1" lang="ja-JP" altLang="en-US" dirty="0"/>
          </a:p>
        </p:txBody>
      </p:sp>
      <p:sp>
        <p:nvSpPr>
          <p:cNvPr id="10" name="正方形/長方形 9"/>
          <p:cNvSpPr/>
          <p:nvPr/>
        </p:nvSpPr>
        <p:spPr>
          <a:xfrm>
            <a:off x="453223" y="1114307"/>
            <a:ext cx="8068613" cy="369332"/>
          </a:xfrm>
          <a:prstGeom prst="rect">
            <a:avLst/>
          </a:prstGeom>
        </p:spPr>
        <p:txBody>
          <a:bodyPr wrap="square">
            <a:spAutoFit/>
          </a:bodyPr>
          <a:lstStyle/>
          <a:p>
            <a:r>
              <a:rPr lang="ja-JP" altLang="en-US" dirty="0" smtClean="0"/>
              <a:t>■規約第７条第１項の規定により、下記の者を選任する。</a:t>
            </a:r>
            <a:endParaRPr lang="ja-JP" altLang="en-US" dirty="0"/>
          </a:p>
        </p:txBody>
      </p:sp>
      <p:sp>
        <p:nvSpPr>
          <p:cNvPr id="11" name="正方形/長方形 10"/>
          <p:cNvSpPr/>
          <p:nvPr/>
        </p:nvSpPr>
        <p:spPr>
          <a:xfrm>
            <a:off x="453223" y="1768385"/>
            <a:ext cx="6082048" cy="1477328"/>
          </a:xfrm>
          <a:prstGeom prst="rect">
            <a:avLst/>
          </a:prstGeom>
        </p:spPr>
        <p:txBody>
          <a:bodyPr wrap="square">
            <a:spAutoFit/>
          </a:bodyPr>
          <a:lstStyle/>
          <a:p>
            <a:r>
              <a:rPr lang="ja-JP" altLang="en-US" dirty="0">
                <a:latin typeface="+mn-ea"/>
              </a:rPr>
              <a:t>　</a:t>
            </a:r>
            <a:r>
              <a:rPr lang="en-US" altLang="ja-JP" dirty="0">
                <a:latin typeface="+mn-ea"/>
              </a:rPr>
              <a:t>(1) </a:t>
            </a:r>
            <a:r>
              <a:rPr lang="ja-JP" altLang="en-US" dirty="0">
                <a:latin typeface="+mn-ea"/>
              </a:rPr>
              <a:t>会長　　　</a:t>
            </a:r>
            <a:r>
              <a:rPr lang="ja-JP" altLang="en-US" dirty="0" smtClean="0">
                <a:latin typeface="+mn-ea"/>
              </a:rPr>
              <a:t>吉村　洋文　　大阪府知事</a:t>
            </a:r>
          </a:p>
          <a:p>
            <a:endParaRPr lang="en-US" altLang="ja-JP" dirty="0" smtClean="0">
              <a:latin typeface="+mn-ea"/>
            </a:endParaRPr>
          </a:p>
          <a:p>
            <a:endParaRPr lang="en-US" altLang="ja-JP" dirty="0">
              <a:latin typeface="+mn-ea"/>
            </a:endParaRPr>
          </a:p>
          <a:p>
            <a:r>
              <a:rPr lang="ja-JP" altLang="en-US" dirty="0" smtClean="0">
                <a:latin typeface="+mn-ea"/>
              </a:rPr>
              <a:t>　</a:t>
            </a:r>
            <a:r>
              <a:rPr lang="en-US" altLang="ja-JP" dirty="0" smtClean="0">
                <a:latin typeface="+mn-ea"/>
              </a:rPr>
              <a:t>(2) </a:t>
            </a:r>
            <a:r>
              <a:rPr lang="ja-JP" altLang="en-US" dirty="0" smtClean="0">
                <a:latin typeface="+mn-ea"/>
              </a:rPr>
              <a:t>会長代行　松井　一郎　　大阪市長</a:t>
            </a:r>
            <a:endParaRPr lang="en-US" altLang="ja-JP" dirty="0" smtClean="0">
              <a:latin typeface="+mn-ea"/>
            </a:endParaRPr>
          </a:p>
          <a:p>
            <a:endParaRPr lang="en-US" altLang="ja-JP" dirty="0">
              <a:latin typeface="+mn-ea"/>
            </a:endParaRPr>
          </a:p>
        </p:txBody>
      </p:sp>
      <p:sp>
        <p:nvSpPr>
          <p:cNvPr id="7" name="スライド番号プレースホルダー 1"/>
          <p:cNvSpPr txBox="1">
            <a:spLocks/>
          </p:cNvSpPr>
          <p:nvPr/>
        </p:nvSpPr>
        <p:spPr>
          <a:xfrm>
            <a:off x="8921840" y="6593040"/>
            <a:ext cx="222160"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9</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3388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1820" y="183230"/>
            <a:ext cx="8693240" cy="646331"/>
          </a:xfrm>
          <a:prstGeom prst="rect">
            <a:avLst/>
          </a:prstGeom>
        </p:spPr>
        <p:txBody>
          <a:bodyPr wrap="square">
            <a:spAutoFit/>
          </a:bodyPr>
          <a:lstStyle/>
          <a:p>
            <a:r>
              <a:rPr lang="ja-JP" altLang="en-US" b="1" dirty="0" smtClean="0">
                <a:latin typeface="+mn-ea"/>
              </a:rPr>
              <a:t>報告事項１　</a:t>
            </a:r>
            <a:endParaRPr lang="en-US" altLang="ja-JP" b="1" dirty="0" smtClean="0">
              <a:latin typeface="+mn-ea"/>
            </a:endParaRPr>
          </a:p>
          <a:p>
            <a:r>
              <a:rPr lang="ja-JP" altLang="en-US" b="1" dirty="0">
                <a:latin typeface="+mn-ea"/>
              </a:rPr>
              <a:t>　</a:t>
            </a:r>
            <a:r>
              <a:rPr lang="ja-JP" altLang="en-US" b="1" dirty="0" smtClean="0">
                <a:latin typeface="+mn-ea"/>
              </a:rPr>
              <a:t>顧問の委嘱</a:t>
            </a:r>
            <a:endParaRPr lang="ja-JP" altLang="en-US" b="1" dirty="0">
              <a:latin typeface="+mn-ea"/>
            </a:endParaRPr>
          </a:p>
        </p:txBody>
      </p:sp>
      <p:sp>
        <p:nvSpPr>
          <p:cNvPr id="10" name="正方形/長方形 9"/>
          <p:cNvSpPr/>
          <p:nvPr/>
        </p:nvSpPr>
        <p:spPr>
          <a:xfrm>
            <a:off x="453223" y="1114307"/>
            <a:ext cx="8068613" cy="369332"/>
          </a:xfrm>
          <a:prstGeom prst="rect">
            <a:avLst/>
          </a:prstGeom>
        </p:spPr>
        <p:txBody>
          <a:bodyPr wrap="square">
            <a:spAutoFit/>
          </a:bodyPr>
          <a:lstStyle/>
          <a:p>
            <a:r>
              <a:rPr lang="ja-JP" altLang="en-US" dirty="0" smtClean="0"/>
              <a:t>■規約</a:t>
            </a:r>
            <a:r>
              <a:rPr lang="ja-JP" altLang="en-US" dirty="0" smtClean="0">
                <a:latin typeface="+mn-ea"/>
              </a:rPr>
              <a:t>第</a:t>
            </a:r>
            <a:r>
              <a:rPr lang="en-US" altLang="ja-JP" dirty="0" smtClean="0">
                <a:latin typeface="+mn-ea"/>
              </a:rPr>
              <a:t>14</a:t>
            </a:r>
            <a:r>
              <a:rPr lang="ja-JP" altLang="en-US" dirty="0" smtClean="0">
                <a:latin typeface="+mn-ea"/>
              </a:rPr>
              <a:t>条の規定</a:t>
            </a:r>
            <a:r>
              <a:rPr lang="ja-JP" altLang="en-US" dirty="0" smtClean="0"/>
              <a:t>により、下記の者を顧問に委嘱する。</a:t>
            </a:r>
            <a:endParaRPr lang="ja-JP" altLang="en-US" dirty="0"/>
          </a:p>
        </p:txBody>
      </p:sp>
      <p:sp>
        <p:nvSpPr>
          <p:cNvPr id="11" name="正方形/長方形 10"/>
          <p:cNvSpPr/>
          <p:nvPr/>
        </p:nvSpPr>
        <p:spPr>
          <a:xfrm>
            <a:off x="453222" y="1651439"/>
            <a:ext cx="7897401" cy="1477328"/>
          </a:xfrm>
          <a:prstGeom prst="rect">
            <a:avLst/>
          </a:prstGeom>
        </p:spPr>
        <p:txBody>
          <a:bodyPr wrap="square">
            <a:spAutoFit/>
          </a:bodyPr>
          <a:lstStyle/>
          <a:p>
            <a:r>
              <a:rPr lang="ja-JP" altLang="en-US" dirty="0"/>
              <a:t>　</a:t>
            </a:r>
            <a:r>
              <a:rPr lang="ja-JP" altLang="en-US" dirty="0" smtClean="0"/>
              <a:t>　松本　正義　　公益社団法人関西経済連合会会長</a:t>
            </a:r>
            <a:endParaRPr lang="en-US" altLang="ja-JP" dirty="0" smtClean="0"/>
          </a:p>
          <a:p>
            <a:endParaRPr lang="en-US" altLang="ja-JP" dirty="0"/>
          </a:p>
          <a:p>
            <a:r>
              <a:rPr lang="ja-JP" altLang="en-US" dirty="0" smtClean="0"/>
              <a:t>　　尾崎　　裕　　大阪商工会議所会頭</a:t>
            </a:r>
            <a:endParaRPr lang="en-US" altLang="ja-JP" dirty="0" smtClean="0"/>
          </a:p>
          <a:p>
            <a:endParaRPr lang="en-US" altLang="ja-JP" dirty="0"/>
          </a:p>
          <a:p>
            <a:r>
              <a:rPr lang="ja-JP" altLang="en-US" dirty="0" smtClean="0"/>
              <a:t>　　深野　弘行　　一般社団法人関西経済同友会代表幹事</a:t>
            </a:r>
            <a:endParaRPr lang="en-US" altLang="ja-JP" dirty="0"/>
          </a:p>
        </p:txBody>
      </p:sp>
      <p:sp>
        <p:nvSpPr>
          <p:cNvPr id="6" name="スライド番号プレースホルダー 1"/>
          <p:cNvSpPr txBox="1">
            <a:spLocks/>
          </p:cNvSpPr>
          <p:nvPr/>
        </p:nvSpPr>
        <p:spPr>
          <a:xfrm>
            <a:off x="8794376" y="6593040"/>
            <a:ext cx="349624"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10</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59303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1820" y="183230"/>
            <a:ext cx="8693240" cy="646331"/>
          </a:xfrm>
          <a:prstGeom prst="rect">
            <a:avLst/>
          </a:prstGeom>
        </p:spPr>
        <p:txBody>
          <a:bodyPr wrap="square">
            <a:spAutoFit/>
          </a:bodyPr>
          <a:lstStyle/>
          <a:p>
            <a:r>
              <a:rPr lang="ja-JP" altLang="en-US" b="1" dirty="0" smtClean="0">
                <a:latin typeface="+mn-ea"/>
              </a:rPr>
              <a:t>報告事項２　　</a:t>
            </a:r>
            <a:endParaRPr lang="en-US" altLang="ja-JP" b="1" dirty="0" smtClean="0">
              <a:latin typeface="+mn-ea"/>
            </a:endParaRPr>
          </a:p>
          <a:p>
            <a:r>
              <a:rPr lang="ja-JP" altLang="en-US" b="1" dirty="0">
                <a:latin typeface="+mn-ea"/>
              </a:rPr>
              <a:t>　</a:t>
            </a:r>
            <a:r>
              <a:rPr lang="ja-JP" altLang="en-US" b="1" dirty="0" smtClean="0">
                <a:latin typeface="+mn-ea"/>
              </a:rPr>
              <a:t>総合プロデューサーの選任</a:t>
            </a:r>
            <a:endParaRPr lang="ja-JP" altLang="en-US" b="1" dirty="0">
              <a:latin typeface="+mn-ea"/>
            </a:endParaRPr>
          </a:p>
        </p:txBody>
      </p:sp>
      <p:sp>
        <p:nvSpPr>
          <p:cNvPr id="5" name="正方形/長方形 4"/>
          <p:cNvSpPr/>
          <p:nvPr/>
        </p:nvSpPr>
        <p:spPr>
          <a:xfrm>
            <a:off x="579550" y="829561"/>
            <a:ext cx="8242478" cy="6028439"/>
          </a:xfrm>
          <a:prstGeom prst="rect">
            <a:avLst/>
          </a:prstGeom>
        </p:spPr>
        <p:txBody>
          <a:bodyPr wrap="square">
            <a:noAutofit/>
          </a:bodyPr>
          <a:lstStyle/>
          <a:p>
            <a:r>
              <a:rPr lang="ja-JP" altLang="en-US" dirty="0"/>
              <a:t>■総合</a:t>
            </a:r>
            <a:r>
              <a:rPr lang="ja-JP" altLang="en-US" dirty="0" smtClean="0"/>
              <a:t>プロデューサー</a:t>
            </a:r>
            <a:endParaRPr lang="ja-JP" altLang="en-US" dirty="0"/>
          </a:p>
          <a:p>
            <a:endParaRPr lang="en-US" altLang="ja-JP" sz="1000" dirty="0" smtClean="0"/>
          </a:p>
          <a:p>
            <a:r>
              <a:rPr lang="ja-JP" altLang="en-US" dirty="0" smtClean="0"/>
              <a:t>　　　森下 </a:t>
            </a:r>
            <a:r>
              <a:rPr lang="ja-JP" altLang="en-US" dirty="0"/>
              <a:t>竜一氏　</a:t>
            </a:r>
            <a:r>
              <a:rPr lang="en-US" altLang="ja-JP" dirty="0"/>
              <a:t>〔</a:t>
            </a:r>
            <a:r>
              <a:rPr lang="ja-JP" altLang="en-US" dirty="0"/>
              <a:t>大阪大学大学院医学系研究科寄附講座教授</a:t>
            </a:r>
            <a:r>
              <a:rPr lang="en-US" altLang="ja-JP" dirty="0" smtClean="0"/>
              <a:t>〕</a:t>
            </a:r>
          </a:p>
          <a:p>
            <a:endParaRPr lang="en-US" altLang="ja-JP" sz="1000" dirty="0"/>
          </a:p>
          <a:p>
            <a:r>
              <a:rPr lang="en-US" altLang="ja-JP" sz="1400" dirty="0"/>
              <a:t>【</a:t>
            </a:r>
            <a:r>
              <a:rPr lang="ja-JP" altLang="en-US" sz="1400" dirty="0"/>
              <a:t>選任の理由</a:t>
            </a:r>
            <a:r>
              <a:rPr lang="en-US" altLang="ja-JP" sz="1400" dirty="0"/>
              <a:t>】</a:t>
            </a:r>
          </a:p>
          <a:p>
            <a:r>
              <a:rPr lang="ja-JP" altLang="en-US" sz="1400" dirty="0" smtClean="0">
                <a:latin typeface="+mn-ea"/>
              </a:rPr>
              <a:t>　　</a:t>
            </a:r>
            <a:r>
              <a:rPr lang="en-US" altLang="ja-JP" sz="1400" dirty="0" smtClean="0">
                <a:latin typeface="+mn-ea"/>
              </a:rPr>
              <a:t>2025</a:t>
            </a:r>
            <a:r>
              <a:rPr lang="ja-JP" altLang="en-US" sz="1400" dirty="0" smtClean="0">
                <a:latin typeface="+mn-ea"/>
              </a:rPr>
              <a:t>年大阪・関西万博出展参加基本構想案では</a:t>
            </a:r>
            <a:r>
              <a:rPr lang="ja-JP" altLang="en-US" sz="1400" dirty="0">
                <a:latin typeface="+mn-ea"/>
              </a:rPr>
              <a:t>、大阪が出展をめざすパビリオンは、大阪・</a:t>
            </a:r>
            <a:r>
              <a:rPr lang="ja-JP" altLang="en-US" sz="1400" dirty="0" smtClean="0">
                <a:latin typeface="+mn-ea"/>
              </a:rPr>
              <a:t>関西</a:t>
            </a:r>
            <a:endParaRPr lang="en-US" altLang="ja-JP" sz="1400" dirty="0" smtClean="0">
              <a:latin typeface="+mn-ea"/>
            </a:endParaRPr>
          </a:p>
          <a:p>
            <a:r>
              <a:rPr lang="ja-JP" altLang="en-US" sz="1400" dirty="0">
                <a:latin typeface="+mn-ea"/>
              </a:rPr>
              <a:t>　</a:t>
            </a:r>
            <a:r>
              <a:rPr lang="ja-JP" altLang="en-US" sz="1400" dirty="0" smtClean="0">
                <a:latin typeface="+mn-ea"/>
              </a:rPr>
              <a:t>が持つ</a:t>
            </a:r>
            <a:r>
              <a:rPr lang="ja-JP" altLang="en-US" sz="1400" dirty="0">
                <a:latin typeface="+mn-ea"/>
              </a:rPr>
              <a:t>ライフサイエンス</a:t>
            </a:r>
            <a:r>
              <a:rPr lang="ja-JP" altLang="en-US" sz="1400" dirty="0" smtClean="0">
                <a:latin typeface="+mn-ea"/>
              </a:rPr>
              <a:t>分野</a:t>
            </a:r>
            <a:r>
              <a:rPr lang="ja-JP" altLang="en-US" sz="1400" dirty="0">
                <a:latin typeface="+mn-ea"/>
              </a:rPr>
              <a:t>の</a:t>
            </a:r>
            <a:r>
              <a:rPr lang="ja-JP" altLang="en-US" sz="1400" dirty="0" smtClean="0">
                <a:latin typeface="+mn-ea"/>
              </a:rPr>
              <a:t>ポテンシャル</a:t>
            </a:r>
            <a:r>
              <a:rPr lang="ja-JP" altLang="en-US" sz="1400" dirty="0">
                <a:latin typeface="+mn-ea"/>
              </a:rPr>
              <a:t>を活かし、テーマ「</a:t>
            </a:r>
            <a:r>
              <a:rPr lang="en-US" altLang="ja-JP" sz="1400" dirty="0">
                <a:latin typeface="+mn-ea"/>
              </a:rPr>
              <a:t>REBORN</a:t>
            </a:r>
            <a:r>
              <a:rPr lang="ja-JP" altLang="en-US" sz="1400" dirty="0">
                <a:latin typeface="+mn-ea"/>
              </a:rPr>
              <a:t>」のもと、「健康」</a:t>
            </a:r>
            <a:r>
              <a:rPr lang="ja-JP" altLang="en-US" sz="1400" dirty="0" smtClean="0">
                <a:latin typeface="+mn-ea"/>
              </a:rPr>
              <a:t>とい</a:t>
            </a:r>
            <a:endParaRPr lang="en-US" altLang="ja-JP" sz="1400" dirty="0" smtClean="0">
              <a:latin typeface="+mn-ea"/>
            </a:endParaRPr>
          </a:p>
          <a:p>
            <a:r>
              <a:rPr lang="ja-JP" altLang="en-US" sz="1400" dirty="0">
                <a:latin typeface="+mn-ea"/>
              </a:rPr>
              <a:t>　</a:t>
            </a:r>
            <a:r>
              <a:rPr lang="ja-JP" altLang="en-US" sz="1400" dirty="0" err="1" smtClean="0">
                <a:latin typeface="+mn-ea"/>
              </a:rPr>
              <a:t>う</a:t>
            </a:r>
            <a:r>
              <a:rPr lang="ja-JP" altLang="en-US" sz="1400" dirty="0" smtClean="0">
                <a:latin typeface="+mn-ea"/>
              </a:rPr>
              <a:t>観点</a:t>
            </a:r>
            <a:r>
              <a:rPr lang="ja-JP" altLang="en-US" sz="1400" dirty="0">
                <a:latin typeface="+mn-ea"/>
              </a:rPr>
              <a:t>から、</a:t>
            </a:r>
            <a:r>
              <a:rPr lang="ja-JP" altLang="en-US" sz="1400" dirty="0" smtClean="0">
                <a:latin typeface="+mn-ea"/>
              </a:rPr>
              <a:t>健康</a:t>
            </a:r>
            <a:r>
              <a:rPr lang="ja-JP" altLang="en-US" sz="1400" dirty="0">
                <a:latin typeface="+mn-ea"/>
              </a:rPr>
              <a:t>寿命を延ばし、</a:t>
            </a:r>
            <a:r>
              <a:rPr lang="ja-JP" altLang="en-US" sz="1400" dirty="0" smtClean="0">
                <a:latin typeface="+mn-ea"/>
              </a:rPr>
              <a:t>生涯にわ</a:t>
            </a:r>
            <a:r>
              <a:rPr lang="ja-JP" altLang="en-US" sz="1400" dirty="0">
                <a:latin typeface="+mn-ea"/>
              </a:rPr>
              <a:t>たりいきいきとした生活を送れるよう、生活の</a:t>
            </a:r>
            <a:r>
              <a:rPr lang="ja-JP" altLang="en-US" sz="1400" dirty="0" smtClean="0">
                <a:latin typeface="+mn-ea"/>
              </a:rPr>
              <a:t>質</a:t>
            </a:r>
            <a:r>
              <a:rPr lang="ja-JP" altLang="en-US" sz="1100" dirty="0" smtClean="0">
                <a:latin typeface="+mn-ea"/>
              </a:rPr>
              <a:t>（</a:t>
            </a:r>
            <a:r>
              <a:rPr lang="en-US" altLang="ja-JP" sz="1100" dirty="0" smtClean="0">
                <a:latin typeface="+mn-ea"/>
              </a:rPr>
              <a:t>QOL</a:t>
            </a:r>
            <a:r>
              <a:rPr lang="ja-JP" altLang="en-US" sz="1100" dirty="0" smtClean="0">
                <a:latin typeface="+mn-ea"/>
              </a:rPr>
              <a:t>）</a:t>
            </a:r>
            <a:endParaRPr lang="en-US" altLang="ja-JP" sz="1100" dirty="0" smtClean="0">
              <a:latin typeface="+mn-ea"/>
            </a:endParaRPr>
          </a:p>
          <a:p>
            <a:r>
              <a:rPr lang="ja-JP" altLang="en-US" sz="1100" dirty="0">
                <a:latin typeface="+mn-ea"/>
              </a:rPr>
              <a:t>　</a:t>
            </a:r>
            <a:r>
              <a:rPr lang="ja-JP" altLang="en-US" sz="1400" dirty="0" smtClean="0">
                <a:latin typeface="+mn-ea"/>
              </a:rPr>
              <a:t>を</a:t>
            </a:r>
            <a:r>
              <a:rPr lang="ja-JP" altLang="en-US" sz="1400" dirty="0">
                <a:latin typeface="+mn-ea"/>
              </a:rPr>
              <a:t>向上させる展示の実現を主眼と</a:t>
            </a:r>
            <a:r>
              <a:rPr lang="ja-JP" altLang="en-US" sz="1400" dirty="0" smtClean="0">
                <a:latin typeface="+mn-ea"/>
              </a:rPr>
              <a:t>して</a:t>
            </a:r>
            <a:r>
              <a:rPr lang="ja-JP" altLang="en-US" sz="1400" dirty="0">
                <a:latin typeface="+mn-ea"/>
              </a:rPr>
              <a:t>いる。</a:t>
            </a:r>
          </a:p>
          <a:p>
            <a:r>
              <a:rPr lang="ja-JP" altLang="en-US" sz="1400" dirty="0" smtClean="0">
                <a:latin typeface="+mn-ea"/>
              </a:rPr>
              <a:t>　　こう</a:t>
            </a:r>
            <a:r>
              <a:rPr lang="ja-JP" altLang="en-US" sz="1400" dirty="0">
                <a:latin typeface="+mn-ea"/>
              </a:rPr>
              <a:t>した大阪がめざす「パビリオンの核」となる部分を具体的な出展として実現</a:t>
            </a:r>
            <a:r>
              <a:rPr lang="ja-JP" altLang="en-US" sz="1400" dirty="0" smtClean="0">
                <a:latin typeface="+mn-ea"/>
              </a:rPr>
              <a:t>していく</a:t>
            </a:r>
            <a:r>
              <a:rPr lang="ja-JP" altLang="en-US" sz="1400" dirty="0">
                <a:latin typeface="+mn-ea"/>
              </a:rPr>
              <a:t>ため</a:t>
            </a:r>
            <a:r>
              <a:rPr lang="ja-JP" altLang="en-US" sz="1400" dirty="0" smtClean="0">
                <a:latin typeface="+mn-ea"/>
              </a:rPr>
              <a:t>に</a:t>
            </a:r>
            <a:endParaRPr lang="en-US" altLang="ja-JP" sz="1400" dirty="0" smtClean="0">
              <a:latin typeface="+mn-ea"/>
            </a:endParaRPr>
          </a:p>
          <a:p>
            <a:r>
              <a:rPr lang="ja-JP" altLang="en-US" sz="1400" dirty="0">
                <a:latin typeface="+mn-ea"/>
              </a:rPr>
              <a:t>　</a:t>
            </a:r>
            <a:r>
              <a:rPr lang="ja-JP" altLang="en-US" sz="1400" dirty="0" smtClean="0">
                <a:latin typeface="+mn-ea"/>
              </a:rPr>
              <a:t>は</a:t>
            </a:r>
            <a:r>
              <a:rPr lang="ja-JP" altLang="en-US" sz="1400" dirty="0">
                <a:latin typeface="+mn-ea"/>
              </a:rPr>
              <a:t>、最先端の医療技術やアンチエイジングをはじめとする</a:t>
            </a:r>
            <a:r>
              <a:rPr lang="ja-JP" altLang="en-US" sz="1400" dirty="0" smtClean="0">
                <a:latin typeface="+mn-ea"/>
              </a:rPr>
              <a:t>ライフサイエンス</a:t>
            </a:r>
            <a:r>
              <a:rPr lang="ja-JP" altLang="en-US" sz="1400" dirty="0">
                <a:latin typeface="+mn-ea"/>
              </a:rPr>
              <a:t>産業分野の様々な</a:t>
            </a:r>
            <a:r>
              <a:rPr lang="ja-JP" altLang="en-US" sz="1400" dirty="0" smtClean="0">
                <a:latin typeface="+mn-ea"/>
              </a:rPr>
              <a:t>技術</a:t>
            </a:r>
            <a:endParaRPr lang="en-US" altLang="ja-JP" sz="1400" dirty="0" smtClean="0">
              <a:latin typeface="+mn-ea"/>
            </a:endParaRPr>
          </a:p>
          <a:p>
            <a:r>
              <a:rPr lang="ja-JP" altLang="en-US" sz="1400" dirty="0">
                <a:latin typeface="+mn-ea"/>
              </a:rPr>
              <a:t>　</a:t>
            </a:r>
            <a:r>
              <a:rPr lang="ja-JP" altLang="en-US" sz="1400" dirty="0" smtClean="0">
                <a:latin typeface="+mn-ea"/>
              </a:rPr>
              <a:t>や</a:t>
            </a:r>
            <a:r>
              <a:rPr lang="ja-JP" altLang="en-US" sz="1400" dirty="0">
                <a:latin typeface="+mn-ea"/>
              </a:rPr>
              <a:t>アイデアを広く収集し、展示にふさわしいコンテンツ等</a:t>
            </a:r>
            <a:r>
              <a:rPr lang="ja-JP" altLang="en-US" sz="1400" dirty="0" smtClean="0">
                <a:latin typeface="+mn-ea"/>
              </a:rPr>
              <a:t>を見極め</a:t>
            </a:r>
            <a:r>
              <a:rPr lang="ja-JP" altLang="en-US" sz="1400" dirty="0">
                <a:latin typeface="+mn-ea"/>
              </a:rPr>
              <a:t>、企業等の協力を得ながら、</a:t>
            </a:r>
            <a:r>
              <a:rPr lang="ja-JP" altLang="en-US" sz="1400" dirty="0" smtClean="0">
                <a:latin typeface="+mn-ea"/>
              </a:rPr>
              <a:t>出</a:t>
            </a:r>
            <a:endParaRPr lang="en-US" altLang="ja-JP" sz="1400" dirty="0" smtClean="0">
              <a:latin typeface="+mn-ea"/>
            </a:endParaRPr>
          </a:p>
          <a:p>
            <a:r>
              <a:rPr lang="ja-JP" altLang="en-US" sz="1400" dirty="0">
                <a:latin typeface="+mn-ea"/>
              </a:rPr>
              <a:t>　</a:t>
            </a:r>
            <a:r>
              <a:rPr lang="ja-JP" altLang="en-US" sz="1400" dirty="0" smtClean="0">
                <a:latin typeface="+mn-ea"/>
              </a:rPr>
              <a:t>展</a:t>
            </a:r>
            <a:r>
              <a:rPr lang="ja-JP" altLang="en-US" sz="1400" dirty="0">
                <a:latin typeface="+mn-ea"/>
              </a:rPr>
              <a:t>基本計画に反映していかなければならない。</a:t>
            </a:r>
          </a:p>
          <a:p>
            <a:r>
              <a:rPr lang="ja-JP" altLang="en-US" sz="1400" dirty="0">
                <a:latin typeface="+mn-ea"/>
              </a:rPr>
              <a:t>　　このため、有識者懇話会の委員より推薦のあった候補の中でも、とりわけ「パビリオンの核」</a:t>
            </a:r>
            <a:r>
              <a:rPr lang="ja-JP" altLang="en-US" sz="1400" dirty="0" smtClean="0">
                <a:latin typeface="+mn-ea"/>
              </a:rPr>
              <a:t>と　</a:t>
            </a:r>
            <a:endParaRPr lang="en-US" altLang="ja-JP" sz="1400" dirty="0" smtClean="0">
              <a:latin typeface="+mn-ea"/>
            </a:endParaRPr>
          </a:p>
          <a:p>
            <a:r>
              <a:rPr lang="ja-JP" altLang="en-US" sz="1400" dirty="0">
                <a:latin typeface="+mn-ea"/>
              </a:rPr>
              <a:t>　</a:t>
            </a:r>
            <a:r>
              <a:rPr lang="ja-JP" altLang="en-US" sz="1400" dirty="0" smtClean="0">
                <a:latin typeface="+mn-ea"/>
              </a:rPr>
              <a:t>なった</a:t>
            </a:r>
            <a:r>
              <a:rPr lang="ja-JP" altLang="en-US" sz="1400" dirty="0">
                <a:latin typeface="+mn-ea"/>
              </a:rPr>
              <a:t>健康医療分野の専門家である同氏が、円滑な事業推進を先導する総合プロデューサーに</a:t>
            </a:r>
            <a:r>
              <a:rPr lang="ja-JP" altLang="en-US" sz="1400" dirty="0" smtClean="0">
                <a:latin typeface="+mn-ea"/>
              </a:rPr>
              <a:t>適任</a:t>
            </a:r>
            <a:endParaRPr lang="en-US" altLang="ja-JP" sz="1400" dirty="0" smtClean="0">
              <a:latin typeface="+mn-ea"/>
            </a:endParaRPr>
          </a:p>
          <a:p>
            <a:r>
              <a:rPr lang="ja-JP" altLang="en-US" sz="1400" dirty="0">
                <a:latin typeface="+mn-ea"/>
              </a:rPr>
              <a:t>　</a:t>
            </a:r>
            <a:r>
              <a:rPr lang="ja-JP" altLang="en-US" sz="1400" dirty="0" smtClean="0">
                <a:latin typeface="+mn-ea"/>
              </a:rPr>
              <a:t>で</a:t>
            </a:r>
            <a:r>
              <a:rPr lang="ja-JP" altLang="en-US" sz="1400" dirty="0">
                <a:latin typeface="+mn-ea"/>
              </a:rPr>
              <a:t>あると考えられる。</a:t>
            </a:r>
          </a:p>
          <a:p>
            <a:r>
              <a:rPr lang="ja-JP" altLang="en-US" sz="1400" dirty="0">
                <a:latin typeface="+mn-ea"/>
              </a:rPr>
              <a:t>　</a:t>
            </a:r>
            <a:r>
              <a:rPr lang="ja-JP" altLang="en-US" sz="1400" dirty="0" smtClean="0">
                <a:latin typeface="+mn-ea"/>
              </a:rPr>
              <a:t>　同氏</a:t>
            </a:r>
            <a:r>
              <a:rPr lang="ja-JP" altLang="en-US" sz="1400" dirty="0">
                <a:latin typeface="+mn-ea"/>
              </a:rPr>
              <a:t>は、日本抗加齢協会の</a:t>
            </a:r>
            <a:r>
              <a:rPr lang="ja-JP" altLang="en-US" sz="1400" dirty="0" smtClean="0">
                <a:latin typeface="+mn-ea"/>
              </a:rPr>
              <a:t>副理事長</a:t>
            </a:r>
            <a:r>
              <a:rPr lang="ja-JP" altLang="en-US" sz="1400" dirty="0">
                <a:latin typeface="+mn-ea"/>
              </a:rPr>
              <a:t>や日本遺伝子細胞治療学会の副理事長を務め、</a:t>
            </a:r>
            <a:r>
              <a:rPr lang="ja-JP" altLang="en-US" sz="1400" dirty="0" smtClean="0">
                <a:latin typeface="+mn-ea"/>
              </a:rPr>
              <a:t>健康長寿</a:t>
            </a:r>
            <a:r>
              <a:rPr lang="ja-JP" altLang="en-US" sz="1400" dirty="0">
                <a:latin typeface="+mn-ea"/>
              </a:rPr>
              <a:t>を</a:t>
            </a:r>
            <a:r>
              <a:rPr lang="ja-JP" altLang="en-US" sz="1400" dirty="0" err="1" smtClean="0">
                <a:latin typeface="+mn-ea"/>
              </a:rPr>
              <a:t>め</a:t>
            </a:r>
            <a:endParaRPr lang="en-US" altLang="ja-JP" sz="1400" dirty="0" smtClean="0">
              <a:latin typeface="+mn-ea"/>
            </a:endParaRPr>
          </a:p>
          <a:p>
            <a:r>
              <a:rPr lang="ja-JP" altLang="en-US" sz="1400" dirty="0">
                <a:latin typeface="+mn-ea"/>
              </a:rPr>
              <a:t>　</a:t>
            </a:r>
            <a:r>
              <a:rPr lang="ja-JP" altLang="en-US" sz="1400" dirty="0" smtClean="0">
                <a:latin typeface="+mn-ea"/>
              </a:rPr>
              <a:t>ざす</a:t>
            </a:r>
            <a:r>
              <a:rPr lang="ja-JP" altLang="en-US" sz="1400" dirty="0">
                <a:latin typeface="+mn-ea"/>
              </a:rPr>
              <a:t>アンチエイジング医学の研究実践の第一人者として、府市の医療政策</a:t>
            </a:r>
            <a:r>
              <a:rPr lang="ja-JP" altLang="en-US" sz="1400" dirty="0" smtClean="0">
                <a:latin typeface="+mn-ea"/>
              </a:rPr>
              <a:t>等に</a:t>
            </a:r>
            <a:r>
              <a:rPr lang="ja-JP" altLang="en-US" sz="1400" dirty="0">
                <a:latin typeface="+mn-ea"/>
              </a:rPr>
              <a:t>も委員として</a:t>
            </a:r>
            <a:r>
              <a:rPr lang="ja-JP" altLang="en-US" sz="1400" dirty="0" smtClean="0">
                <a:latin typeface="+mn-ea"/>
              </a:rPr>
              <a:t>関わる</a:t>
            </a:r>
            <a:endParaRPr lang="en-US" altLang="ja-JP" sz="1400" dirty="0" smtClean="0">
              <a:latin typeface="+mn-ea"/>
            </a:endParaRPr>
          </a:p>
          <a:p>
            <a:r>
              <a:rPr lang="ja-JP" altLang="en-US" sz="1400" dirty="0">
                <a:latin typeface="+mn-ea"/>
              </a:rPr>
              <a:t>　</a:t>
            </a:r>
            <a:r>
              <a:rPr lang="ja-JP" altLang="en-US" sz="1400" dirty="0" smtClean="0">
                <a:latin typeface="+mn-ea"/>
              </a:rPr>
              <a:t>ほか、関連</a:t>
            </a:r>
            <a:r>
              <a:rPr lang="ja-JP" altLang="en-US" sz="1400" dirty="0">
                <a:latin typeface="+mn-ea"/>
              </a:rPr>
              <a:t>医療産業の動向にも精通されており、地元</a:t>
            </a:r>
            <a:r>
              <a:rPr lang="ja-JP" altLang="en-US" sz="1400" dirty="0" smtClean="0">
                <a:latin typeface="+mn-ea"/>
              </a:rPr>
              <a:t>パビリオンに</a:t>
            </a:r>
            <a:r>
              <a:rPr lang="ja-JP" altLang="en-US" sz="1400" dirty="0">
                <a:latin typeface="+mn-ea"/>
              </a:rPr>
              <a:t>おけるアンチエイジング等、</a:t>
            </a:r>
            <a:r>
              <a:rPr lang="ja-JP" altLang="en-US" sz="1400" dirty="0" smtClean="0">
                <a:latin typeface="+mn-ea"/>
              </a:rPr>
              <a:t>ラ　　</a:t>
            </a:r>
            <a:endParaRPr lang="en-US" altLang="ja-JP" sz="1400" dirty="0" smtClean="0">
              <a:latin typeface="+mn-ea"/>
            </a:endParaRPr>
          </a:p>
          <a:p>
            <a:r>
              <a:rPr lang="ja-JP" altLang="en-US" sz="1400" dirty="0">
                <a:latin typeface="+mn-ea"/>
              </a:rPr>
              <a:t>　</a:t>
            </a:r>
            <a:r>
              <a:rPr lang="ja-JP" altLang="en-US" sz="1400" dirty="0" smtClean="0">
                <a:latin typeface="+mn-ea"/>
              </a:rPr>
              <a:t>イフサイエンス</a:t>
            </a:r>
            <a:r>
              <a:rPr lang="ja-JP" altLang="en-US" sz="1400" dirty="0">
                <a:latin typeface="+mn-ea"/>
              </a:rPr>
              <a:t>産業による人々の</a:t>
            </a:r>
            <a:r>
              <a:rPr lang="en-US" altLang="ja-JP" sz="1400" dirty="0">
                <a:latin typeface="+mn-ea"/>
              </a:rPr>
              <a:t>QOL</a:t>
            </a:r>
            <a:r>
              <a:rPr lang="ja-JP" altLang="en-US" sz="1400" dirty="0">
                <a:latin typeface="+mn-ea"/>
              </a:rPr>
              <a:t>を高める</a:t>
            </a:r>
            <a:r>
              <a:rPr lang="ja-JP" altLang="en-US" sz="1400" dirty="0" smtClean="0">
                <a:latin typeface="+mn-ea"/>
              </a:rPr>
              <a:t>展示</a:t>
            </a:r>
            <a:r>
              <a:rPr lang="ja-JP" altLang="en-US" sz="1400" dirty="0">
                <a:latin typeface="+mn-ea"/>
              </a:rPr>
              <a:t>、体験の実現をリードしていただけると</a:t>
            </a:r>
            <a:r>
              <a:rPr lang="ja-JP" altLang="en-US" sz="1400" dirty="0" smtClean="0">
                <a:latin typeface="+mn-ea"/>
              </a:rPr>
              <a:t>期待さ</a:t>
            </a:r>
            <a:endParaRPr lang="en-US" altLang="ja-JP" sz="1400" dirty="0" smtClean="0">
              <a:latin typeface="+mn-ea"/>
            </a:endParaRPr>
          </a:p>
          <a:p>
            <a:r>
              <a:rPr lang="ja-JP" altLang="en-US" sz="1400" dirty="0">
                <a:latin typeface="+mn-ea"/>
              </a:rPr>
              <a:t>　</a:t>
            </a:r>
            <a:r>
              <a:rPr lang="ja-JP" altLang="en-US" sz="1400" dirty="0" smtClean="0">
                <a:latin typeface="+mn-ea"/>
              </a:rPr>
              <a:t>れる。</a:t>
            </a:r>
            <a:endParaRPr lang="ja-JP" altLang="en-US" sz="1400" dirty="0">
              <a:latin typeface="+mn-ea"/>
            </a:endParaRPr>
          </a:p>
          <a:p>
            <a:endParaRPr lang="ja-JP" altLang="en-US" sz="400" dirty="0">
              <a:latin typeface="+mn-ea"/>
            </a:endParaRPr>
          </a:p>
          <a:p>
            <a:r>
              <a:rPr lang="ja-JP" altLang="en-US" sz="1300" dirty="0" smtClean="0">
                <a:latin typeface="+mn-ea"/>
              </a:rPr>
              <a:t>　　（参考）</a:t>
            </a:r>
            <a:endParaRPr lang="en-US" altLang="ja-JP" sz="1300" dirty="0" smtClean="0">
              <a:latin typeface="+mn-ea"/>
            </a:endParaRPr>
          </a:p>
          <a:p>
            <a:r>
              <a:rPr lang="ja-JP" altLang="en-US" sz="1300" dirty="0" smtClean="0">
                <a:latin typeface="+mn-ea"/>
              </a:rPr>
              <a:t>　　〇</a:t>
            </a:r>
            <a:r>
              <a:rPr lang="en-US" altLang="ja-JP" sz="1300" dirty="0" smtClean="0">
                <a:latin typeface="+mn-ea"/>
              </a:rPr>
              <a:t>2025</a:t>
            </a:r>
            <a:r>
              <a:rPr lang="ja-JP" altLang="en-US" sz="1300" dirty="0">
                <a:latin typeface="+mn-ea"/>
              </a:rPr>
              <a:t>万博の「テーマ検討</a:t>
            </a:r>
            <a:r>
              <a:rPr lang="ja-JP" altLang="en-US" sz="1300">
                <a:latin typeface="+mn-ea"/>
              </a:rPr>
              <a:t>」</a:t>
            </a:r>
            <a:r>
              <a:rPr lang="ja-JP" altLang="en-US" sz="1300" smtClean="0">
                <a:latin typeface="+mn-ea"/>
              </a:rPr>
              <a:t>など検討</a:t>
            </a:r>
            <a:r>
              <a:rPr lang="ja-JP" altLang="en-US" sz="1300" dirty="0">
                <a:latin typeface="+mn-ea"/>
              </a:rPr>
              <a:t>に当初から関与、精通</a:t>
            </a:r>
          </a:p>
          <a:p>
            <a:r>
              <a:rPr lang="ja-JP" altLang="en-US" sz="1300" dirty="0" smtClean="0">
                <a:latin typeface="+mn-ea"/>
              </a:rPr>
              <a:t>　　・大阪府</a:t>
            </a:r>
            <a:r>
              <a:rPr lang="en-US" altLang="ja-JP" sz="1300" dirty="0" smtClean="0">
                <a:latin typeface="+mn-ea"/>
              </a:rPr>
              <a:t>2025</a:t>
            </a:r>
            <a:r>
              <a:rPr lang="ja-JP" altLang="en-US" sz="1300" dirty="0" smtClean="0">
                <a:latin typeface="+mn-ea"/>
              </a:rPr>
              <a:t>年</a:t>
            </a:r>
            <a:r>
              <a:rPr lang="ja-JP" altLang="en-US" sz="1300" dirty="0">
                <a:latin typeface="+mn-ea"/>
              </a:rPr>
              <a:t>万博基本構想検討</a:t>
            </a:r>
            <a:r>
              <a:rPr lang="ja-JP" altLang="en-US" sz="1300" dirty="0" smtClean="0">
                <a:latin typeface="+mn-ea"/>
              </a:rPr>
              <a:t>会議委員、</a:t>
            </a:r>
            <a:r>
              <a:rPr lang="ja-JP" altLang="en-US" sz="1300" dirty="0">
                <a:latin typeface="+mn-ea"/>
              </a:rPr>
              <a:t>経済産業省</a:t>
            </a:r>
            <a:r>
              <a:rPr lang="en-US" altLang="ja-JP" sz="1300" dirty="0">
                <a:latin typeface="+mn-ea"/>
              </a:rPr>
              <a:t>2025</a:t>
            </a:r>
            <a:r>
              <a:rPr lang="ja-JP" altLang="en-US" sz="1300" dirty="0">
                <a:latin typeface="+mn-ea"/>
              </a:rPr>
              <a:t>年</a:t>
            </a:r>
            <a:r>
              <a:rPr lang="ja-JP" altLang="en-US" sz="1300" dirty="0" smtClean="0">
                <a:latin typeface="+mn-ea"/>
              </a:rPr>
              <a:t>国際博覧会検討会委員、</a:t>
            </a:r>
            <a:endParaRPr lang="en-US" altLang="ja-JP" sz="1300" dirty="0" smtClean="0">
              <a:latin typeface="+mn-ea"/>
            </a:endParaRPr>
          </a:p>
          <a:p>
            <a:r>
              <a:rPr lang="ja-JP" altLang="en-US" sz="1300" dirty="0">
                <a:latin typeface="+mn-ea"/>
              </a:rPr>
              <a:t>　</a:t>
            </a:r>
            <a:r>
              <a:rPr lang="ja-JP" altLang="en-US" sz="1300" dirty="0" smtClean="0">
                <a:latin typeface="+mn-ea"/>
              </a:rPr>
              <a:t>　　経済産業省</a:t>
            </a:r>
            <a:r>
              <a:rPr lang="en-US" altLang="ja-JP" sz="1300" dirty="0" smtClean="0">
                <a:latin typeface="+mn-ea"/>
              </a:rPr>
              <a:t>2025</a:t>
            </a:r>
            <a:r>
              <a:rPr lang="ja-JP" altLang="en-US" sz="1300" dirty="0">
                <a:latin typeface="+mn-ea"/>
              </a:rPr>
              <a:t>年国際博覧会具体化</a:t>
            </a:r>
            <a:r>
              <a:rPr lang="ja-JP" altLang="en-US" sz="1300" dirty="0" smtClean="0">
                <a:latin typeface="+mn-ea"/>
              </a:rPr>
              <a:t>検討会委員</a:t>
            </a:r>
            <a:endParaRPr lang="ja-JP" altLang="en-US" sz="1300" dirty="0">
              <a:latin typeface="+mn-ea"/>
            </a:endParaRPr>
          </a:p>
          <a:p>
            <a:r>
              <a:rPr lang="ja-JP" altLang="en-US" sz="1300" dirty="0" smtClean="0">
                <a:latin typeface="+mn-ea"/>
              </a:rPr>
              <a:t>　　〇府</a:t>
            </a:r>
            <a:r>
              <a:rPr lang="ja-JP" altLang="en-US" sz="1300" dirty="0">
                <a:latin typeface="+mn-ea"/>
              </a:rPr>
              <a:t>市の医療やヘルスケア政策における助言</a:t>
            </a:r>
          </a:p>
          <a:p>
            <a:r>
              <a:rPr lang="ja-JP" altLang="en-US" sz="1300" dirty="0" smtClean="0">
                <a:latin typeface="+mn-ea"/>
              </a:rPr>
              <a:t>　　・</a:t>
            </a:r>
            <a:r>
              <a:rPr lang="ja-JP" altLang="en-US" sz="1300" dirty="0">
                <a:latin typeface="+mn-ea"/>
              </a:rPr>
              <a:t>大阪府市医療戦略会議</a:t>
            </a:r>
            <a:r>
              <a:rPr lang="ja-JP" altLang="en-US" sz="1300" dirty="0" smtClean="0">
                <a:latin typeface="+mn-ea"/>
              </a:rPr>
              <a:t>委員、大阪府</a:t>
            </a:r>
            <a:r>
              <a:rPr lang="ja-JP" altLang="en-US" sz="1300" dirty="0">
                <a:latin typeface="+mn-ea"/>
              </a:rPr>
              <a:t>市特別</a:t>
            </a:r>
            <a:r>
              <a:rPr lang="ja-JP" altLang="en-US" sz="1300" dirty="0" smtClean="0">
                <a:latin typeface="+mn-ea"/>
              </a:rPr>
              <a:t>顧問、大阪府</a:t>
            </a:r>
            <a:r>
              <a:rPr lang="en-US" altLang="ja-JP" sz="1300" dirty="0" smtClean="0">
                <a:latin typeface="+mn-ea"/>
              </a:rPr>
              <a:t>10</a:t>
            </a:r>
            <a:r>
              <a:rPr lang="ja-JP" altLang="en-US" sz="1300" dirty="0" smtClean="0">
                <a:latin typeface="+mn-ea"/>
              </a:rPr>
              <a:t>歳若返りプロジェクトアドバイザー</a:t>
            </a:r>
            <a:endParaRPr lang="ja-JP" altLang="en-US" sz="1300" dirty="0">
              <a:latin typeface="+mn-ea"/>
            </a:endParaRPr>
          </a:p>
        </p:txBody>
      </p:sp>
      <p:sp>
        <p:nvSpPr>
          <p:cNvPr id="2" name="大かっこ 1"/>
          <p:cNvSpPr/>
          <p:nvPr/>
        </p:nvSpPr>
        <p:spPr>
          <a:xfrm>
            <a:off x="819987" y="5419165"/>
            <a:ext cx="7516906" cy="1264023"/>
          </a:xfrm>
          <a:prstGeom prst="bracketPair">
            <a:avLst>
              <a:gd name="adj" fmla="val 11111"/>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スライド番号プレースホルダー 1"/>
          <p:cNvSpPr txBox="1">
            <a:spLocks/>
          </p:cNvSpPr>
          <p:nvPr/>
        </p:nvSpPr>
        <p:spPr>
          <a:xfrm>
            <a:off x="8794376" y="6593040"/>
            <a:ext cx="349624"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11</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38696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1820" y="205771"/>
            <a:ext cx="8693240" cy="369332"/>
          </a:xfrm>
          <a:prstGeom prst="rect">
            <a:avLst/>
          </a:prstGeom>
        </p:spPr>
        <p:txBody>
          <a:bodyPr wrap="square">
            <a:spAutoFit/>
          </a:bodyPr>
          <a:lstStyle/>
          <a:p>
            <a:r>
              <a:rPr lang="ja-JP" altLang="en-US" b="1" dirty="0" smtClean="0">
                <a:latin typeface="+mn-ea"/>
              </a:rPr>
              <a:t>　</a:t>
            </a:r>
            <a:r>
              <a:rPr lang="en-US" altLang="ja-JP" b="1" dirty="0" smtClean="0">
                <a:latin typeface="+mn-ea"/>
              </a:rPr>
              <a:t>【</a:t>
            </a:r>
            <a:r>
              <a:rPr lang="ja-JP" altLang="en-US" b="1" dirty="0" smtClean="0">
                <a:latin typeface="+mn-ea"/>
              </a:rPr>
              <a:t>参考</a:t>
            </a:r>
            <a:r>
              <a:rPr lang="en-US" altLang="ja-JP" b="1" dirty="0" smtClean="0">
                <a:latin typeface="+mn-ea"/>
              </a:rPr>
              <a:t>】</a:t>
            </a:r>
            <a:r>
              <a:rPr lang="ja-JP" altLang="en-US" b="1" dirty="0" smtClean="0">
                <a:latin typeface="+mn-ea"/>
              </a:rPr>
              <a:t>「</a:t>
            </a:r>
            <a:r>
              <a:rPr lang="en-US" altLang="ja-JP" b="1" dirty="0" smtClean="0">
                <a:latin typeface="+mn-ea"/>
              </a:rPr>
              <a:t>2025</a:t>
            </a:r>
            <a:r>
              <a:rPr lang="ja-JP" altLang="en-US" b="1" dirty="0">
                <a:latin typeface="+mn-ea"/>
              </a:rPr>
              <a:t>年日本国際博覧会大阪</a:t>
            </a:r>
            <a:r>
              <a:rPr lang="ja-JP" altLang="en-US" b="1" dirty="0" smtClean="0">
                <a:latin typeface="+mn-ea"/>
              </a:rPr>
              <a:t>パビリオン推進委員会」組織体制</a:t>
            </a:r>
            <a:endParaRPr lang="ja-JP" altLang="en-US" b="1" dirty="0">
              <a:latin typeface="+mn-ea"/>
            </a:endParaRPr>
          </a:p>
        </p:txBody>
      </p:sp>
      <p:sp>
        <p:nvSpPr>
          <p:cNvPr id="6" name="コンテンツ プレースホルダー 2"/>
          <p:cNvSpPr>
            <a:spLocks noGrp="1"/>
          </p:cNvSpPr>
          <p:nvPr>
            <p:ph idx="1"/>
          </p:nvPr>
        </p:nvSpPr>
        <p:spPr>
          <a:xfrm>
            <a:off x="6023693" y="1210633"/>
            <a:ext cx="3062409" cy="2325281"/>
          </a:xfrm>
        </p:spPr>
        <p:txBody>
          <a:bodyPr>
            <a:noAutofit/>
          </a:bodyPr>
          <a:lstStyle/>
          <a:p>
            <a:pPr>
              <a:lnSpc>
                <a:spcPts val="1300"/>
              </a:lnSpc>
            </a:pPr>
            <a:r>
              <a:rPr lang="ja-JP" altLang="en-US" sz="1200" dirty="0" smtClean="0">
                <a:latin typeface="ＭＳ ゴシック" panose="020B0609070205080204" pitchFamily="49" charset="-128"/>
                <a:ea typeface="ＭＳ ゴシック" panose="020B0609070205080204" pitchFamily="49" charset="-128"/>
              </a:rPr>
              <a:t>委員総会･･･規約変更、役員選任、決算承認。解散、残余財産の取扱</a:t>
            </a:r>
            <a:endParaRPr lang="en-US" altLang="ja-JP" sz="1200" dirty="0" smtClean="0">
              <a:latin typeface="ＭＳ ゴシック" panose="020B0609070205080204" pitchFamily="49" charset="-128"/>
              <a:ea typeface="ＭＳ ゴシック" panose="020B0609070205080204" pitchFamily="49" charset="-128"/>
            </a:endParaRPr>
          </a:p>
          <a:p>
            <a:pPr>
              <a:lnSpc>
                <a:spcPts val="1300"/>
              </a:lnSpc>
            </a:pPr>
            <a:r>
              <a:rPr lang="ja-JP" altLang="en-US" sz="1200" dirty="0" smtClean="0">
                <a:latin typeface="ＭＳ ゴシック" panose="020B0609070205080204" pitchFamily="49" charset="-128"/>
                <a:ea typeface="ＭＳ ゴシック" panose="020B0609070205080204" pitchFamily="49" charset="-128"/>
              </a:rPr>
              <a:t>会長、会長代行･･･委員会務の執行を担う（今後出展企業等の参画により理事会を設置。）</a:t>
            </a:r>
            <a:endParaRPr lang="en-US" altLang="ja-JP" sz="1200" dirty="0" smtClean="0">
              <a:latin typeface="ＭＳ ゴシック" panose="020B0609070205080204" pitchFamily="49" charset="-128"/>
              <a:ea typeface="ＭＳ ゴシック" panose="020B0609070205080204" pitchFamily="49" charset="-128"/>
            </a:endParaRPr>
          </a:p>
          <a:p>
            <a:pPr>
              <a:lnSpc>
                <a:spcPts val="1300"/>
              </a:lnSpc>
            </a:pPr>
            <a:r>
              <a:rPr lang="ja-JP" altLang="en-US" sz="1200" dirty="0" smtClean="0">
                <a:latin typeface="ＭＳ ゴシック" panose="020B0609070205080204" pitchFamily="49" charset="-128"/>
                <a:ea typeface="ＭＳ ゴシック" panose="020B0609070205080204" pitchFamily="49" charset="-128"/>
              </a:rPr>
              <a:t>基本計画策定業務等の契約、物品調達については事務局長の決裁事項とする。</a:t>
            </a:r>
            <a:endParaRPr lang="en-US" altLang="ja-JP" sz="1200" dirty="0" smtClean="0">
              <a:latin typeface="ＭＳ ゴシック" panose="020B0609070205080204" pitchFamily="49" charset="-128"/>
              <a:ea typeface="ＭＳ ゴシック" panose="020B0609070205080204" pitchFamily="49" charset="-128"/>
            </a:endParaRPr>
          </a:p>
          <a:p>
            <a:pPr>
              <a:lnSpc>
                <a:spcPts val="1300"/>
              </a:lnSpc>
            </a:pPr>
            <a:r>
              <a:rPr lang="ja-JP" altLang="en-US" sz="1200" dirty="0" smtClean="0">
                <a:latin typeface="ＭＳ ゴシック" panose="020B0609070205080204" pitchFamily="49" charset="-128"/>
                <a:ea typeface="ＭＳ ゴシック" panose="020B0609070205080204" pitchFamily="49" charset="-128"/>
              </a:rPr>
              <a:t>顧問･･･事業の円滑な推進に意見を述べる。</a:t>
            </a:r>
            <a:endParaRPr lang="en-US" altLang="ja-JP" sz="1200" dirty="0" smtClean="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6023693" y="852102"/>
            <a:ext cx="3062410" cy="33598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defTabSz="914378">
              <a:lnSpc>
                <a:spcPts val="1900"/>
              </a:lnSpc>
              <a:spcBef>
                <a:spcPts val="1000"/>
              </a:spcBef>
            </a:pPr>
            <a:r>
              <a:rPr kumimoji="1" lang="ja-JP" altLang="en-US" sz="1400" b="1" dirty="0" smtClean="0">
                <a:solidFill>
                  <a:prstClr val="black"/>
                </a:solidFill>
                <a:latin typeface="ＭＳ ゴシック" panose="020B0609070205080204" pitchFamily="49" charset="-128"/>
                <a:ea typeface="ＭＳ ゴシック" panose="020B0609070205080204" pitchFamily="49" charset="-128"/>
              </a:rPr>
              <a:t>■推進委員会の運営</a:t>
            </a:r>
            <a:endParaRPr kumimoji="1"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6020022" y="3263180"/>
            <a:ext cx="3051659" cy="33598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defTabSz="914378">
              <a:lnSpc>
                <a:spcPts val="1900"/>
              </a:lnSpc>
              <a:spcBef>
                <a:spcPts val="1000"/>
              </a:spcBef>
            </a:pPr>
            <a:r>
              <a:rPr kumimoji="1" lang="ja-JP" altLang="en-US" sz="1400" b="1" dirty="0" smtClean="0">
                <a:solidFill>
                  <a:prstClr val="black"/>
                </a:solidFill>
                <a:latin typeface="ＭＳ ゴシック" panose="020B0609070205080204" pitchFamily="49" charset="-128"/>
                <a:ea typeface="ＭＳ ゴシック" panose="020B0609070205080204" pitchFamily="49" charset="-128"/>
              </a:rPr>
              <a:t>■部会・ＷＧの運営</a:t>
            </a:r>
            <a:endParaRPr kumimoji="1"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6023694" y="3776825"/>
            <a:ext cx="3169622" cy="2977738"/>
          </a:xfrm>
          <a:prstGeom prst="rect">
            <a:avLst/>
          </a:prstGeom>
        </p:spPr>
        <p:txBody>
          <a:bodyPr wrap="square">
            <a:spAutoFit/>
          </a:bodyPr>
          <a:lstStyle/>
          <a:p>
            <a:pPr marL="228594" lvl="0" indent="-228594" defTabSz="914378">
              <a:lnSpc>
                <a:spcPts val="1300"/>
              </a:lnSpc>
              <a:spcBef>
                <a:spcPts val="1000"/>
              </a:spcBef>
              <a:buFont typeface="Arial" panose="020B0604020202020204" pitchFamily="34" charset="0"/>
              <a:buChar char="•"/>
            </a:pPr>
            <a:r>
              <a:rPr kumimoji="1" lang="ja-JP" altLang="en-US" sz="1200" dirty="0" smtClean="0">
                <a:solidFill>
                  <a:prstClr val="black"/>
                </a:solidFill>
                <a:latin typeface="ＭＳ ゴシック" panose="020B0609070205080204" pitchFamily="49" charset="-128"/>
                <a:ea typeface="ＭＳ ゴシック" panose="020B0609070205080204" pitchFamily="49" charset="-128"/>
              </a:rPr>
              <a:t>出展内容検討のため、「部会」に「医療・健康」「食」「催事」「展示」「バーチャル」などの</a:t>
            </a:r>
            <a:r>
              <a:rPr kumimoji="1" lang="en-US" altLang="ja-JP" sz="1200" dirty="0" smtClean="0">
                <a:solidFill>
                  <a:prstClr val="black"/>
                </a:solidFill>
                <a:latin typeface="ＭＳ ゴシック" panose="020B0609070205080204" pitchFamily="49" charset="-128"/>
                <a:ea typeface="ＭＳ ゴシック" panose="020B0609070205080204" pitchFamily="49" charset="-128"/>
              </a:rPr>
              <a:t>WG</a:t>
            </a:r>
            <a:r>
              <a:rPr kumimoji="1" lang="ja-JP" altLang="en-US" sz="1200" dirty="0" smtClean="0">
                <a:solidFill>
                  <a:prstClr val="black"/>
                </a:solidFill>
                <a:latin typeface="ＭＳ ゴシック" panose="020B0609070205080204" pitchFamily="49" charset="-128"/>
                <a:ea typeface="ＭＳ ゴシック" panose="020B0609070205080204" pitchFamily="49" charset="-128"/>
              </a:rPr>
              <a:t>を設置。参加意向（出展</a:t>
            </a:r>
            <a:r>
              <a:rPr kumimoji="1" lang="en-US" altLang="ja-JP" sz="1200" dirty="0" smtClean="0">
                <a:solidFill>
                  <a:prstClr val="black"/>
                </a:solidFill>
                <a:latin typeface="ＭＳ ゴシック" panose="020B0609070205080204" pitchFamily="49" charset="-128"/>
                <a:ea typeface="ＭＳ ゴシック" panose="020B0609070205080204" pitchFamily="49" charset="-128"/>
              </a:rPr>
              <a:t>+</a:t>
            </a:r>
            <a:r>
              <a:rPr kumimoji="1" lang="ja-JP" altLang="en-US" sz="1200" dirty="0" smtClean="0">
                <a:solidFill>
                  <a:prstClr val="black"/>
                </a:solidFill>
                <a:latin typeface="ＭＳ ゴシック" panose="020B0609070205080204" pitchFamily="49" charset="-128"/>
                <a:ea typeface="ＭＳ ゴシック" panose="020B0609070205080204" pitchFamily="49" charset="-128"/>
              </a:rPr>
              <a:t>資金）のある企業・団体が部会に参加。</a:t>
            </a:r>
          </a:p>
          <a:p>
            <a:pPr marL="228594" lvl="0" indent="-228594" defTabSz="914378">
              <a:lnSpc>
                <a:spcPts val="1300"/>
              </a:lnSpc>
              <a:spcBef>
                <a:spcPts val="1000"/>
              </a:spcBef>
              <a:buFont typeface="Arial" panose="020B0604020202020204" pitchFamily="34" charset="0"/>
              <a:buChar char="•"/>
            </a:pPr>
            <a:r>
              <a:rPr kumimoji="1" lang="ja-JP" altLang="en-US" sz="1200" dirty="0" smtClean="0">
                <a:solidFill>
                  <a:prstClr val="black"/>
                </a:solidFill>
                <a:latin typeface="ＭＳ ゴシック" panose="020B0609070205080204" pitchFamily="49" charset="-128"/>
                <a:ea typeface="ＭＳ ゴシック" panose="020B0609070205080204" pitchFamily="49" charset="-128"/>
              </a:rPr>
              <a:t>ＷＧでは、出展基本構想に基づき、各企業・団体の提案（自社技術・製品）を素材として、プロデューサー参画のもと、展示内容・方法、来場者の体験方法等を協議・検討。</a:t>
            </a:r>
            <a:endParaRPr kumimoji="1"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228594" lvl="0" indent="-228594" defTabSz="914378">
              <a:lnSpc>
                <a:spcPts val="1300"/>
              </a:lnSpc>
              <a:spcBef>
                <a:spcPts val="1000"/>
              </a:spcBef>
              <a:buFont typeface="Arial" panose="020B0604020202020204" pitchFamily="34" charset="0"/>
              <a:buChar char="•"/>
            </a:pPr>
            <a:r>
              <a:rPr kumimoji="1" lang="ja-JP" altLang="en-US" sz="1200" dirty="0" smtClean="0">
                <a:solidFill>
                  <a:prstClr val="black"/>
                </a:solidFill>
                <a:latin typeface="ＭＳ ゴシック" panose="020B0609070205080204" pitchFamily="49" charset="-128"/>
                <a:ea typeface="ＭＳ ゴシック" panose="020B0609070205080204" pitchFamily="49" charset="-128"/>
              </a:rPr>
              <a:t>プロデューサーは、各企業・団体から示される提案や意向の調整を行い、展示案を取りまとめる。</a:t>
            </a:r>
            <a:endParaRPr kumimoji="1"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228594" lvl="0" indent="-228594" defTabSz="914378">
              <a:lnSpc>
                <a:spcPts val="1300"/>
              </a:lnSpc>
              <a:spcBef>
                <a:spcPts val="1000"/>
              </a:spcBef>
              <a:buFont typeface="Arial" panose="020B0604020202020204" pitchFamily="34" charset="0"/>
              <a:buChar char="•"/>
            </a:pPr>
            <a:r>
              <a:rPr kumimoji="1" lang="ja-JP" altLang="en-US" sz="1200" dirty="0" smtClean="0">
                <a:solidFill>
                  <a:prstClr val="black"/>
                </a:solidFill>
                <a:latin typeface="ＭＳ ゴシック" panose="020B0609070205080204" pitchFamily="49" charset="-128"/>
                <a:ea typeface="ＭＳ ゴシック" panose="020B0609070205080204" pitchFamily="49" charset="-128"/>
              </a:rPr>
              <a:t>事務局は基本計画策定受託事業者の助力を得て、展示案の策定作業にあたる。</a:t>
            </a:r>
            <a:endParaRPr kumimoji="1"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9700456" y="1725528"/>
            <a:ext cx="2955629" cy="1084390"/>
          </a:xfrm>
          <a:prstGeom prst="rect">
            <a:avLst/>
          </a:prstGeom>
          <a:ln>
            <a:solidFill>
              <a:schemeClr val="dk1"/>
            </a:solidFill>
            <a:prstDash val="solid"/>
          </a:ln>
        </p:spPr>
        <p:txBody>
          <a:bodyPr wrap="square">
            <a:spAutoFit/>
          </a:bodyPr>
          <a:lstStyle/>
          <a:p>
            <a:r>
              <a:rPr lang="zh-CN" altLang="en-US" sz="1300" b="1" dirty="0">
                <a:latin typeface="ＭＳ Ｐゴシック" panose="020B0600070205080204" pitchFamily="50" charset="-128"/>
                <a:ea typeface="ＭＳ Ｐゴシック" panose="020B0600070205080204" pitchFamily="50" charset="-128"/>
              </a:rPr>
              <a:t>大阪府</a:t>
            </a:r>
            <a:endParaRPr lang="en-US" altLang="zh-CN" sz="1300" b="1" dirty="0">
              <a:latin typeface="ＭＳ Ｐゴシック" panose="020B0600070205080204" pitchFamily="50" charset="-128"/>
              <a:ea typeface="ＭＳ Ｐゴシック" panose="020B0600070205080204" pitchFamily="50" charset="-128"/>
            </a:endParaRPr>
          </a:p>
          <a:p>
            <a:r>
              <a:rPr lang="ja-JP" altLang="en-US" sz="1300" b="1" dirty="0">
                <a:latin typeface="ＭＳ Ｐゴシック" panose="020B0600070205080204" pitchFamily="50" charset="-128"/>
                <a:ea typeface="ＭＳ Ｐゴシック" panose="020B0600070205080204" pitchFamily="50" charset="-128"/>
              </a:rPr>
              <a:t>大阪市</a:t>
            </a:r>
            <a:endParaRPr lang="en-US" altLang="ja-JP" sz="1300" b="1" dirty="0">
              <a:latin typeface="ＭＳ Ｐゴシック" panose="020B0600070205080204" pitchFamily="50" charset="-128"/>
              <a:ea typeface="ＭＳ Ｐゴシック" panose="020B0600070205080204" pitchFamily="50" charset="-128"/>
            </a:endParaRPr>
          </a:p>
          <a:p>
            <a:r>
              <a:rPr lang="ja-JP" altLang="en-US" sz="1300" b="1" dirty="0">
                <a:latin typeface="ＭＳ Ｐゴシック" panose="020B0600070205080204" pitchFamily="50" charset="-128"/>
                <a:ea typeface="ＭＳ Ｐゴシック" panose="020B0600070205080204" pitchFamily="50" charset="-128"/>
              </a:rPr>
              <a:t>（公社）</a:t>
            </a:r>
            <a:r>
              <a:rPr lang="zh-CN" altLang="en-US" sz="1300" b="1" dirty="0">
                <a:latin typeface="ＭＳ Ｐゴシック" panose="020B0600070205080204" pitchFamily="50" charset="-128"/>
                <a:ea typeface="ＭＳ Ｐゴシック" panose="020B0600070205080204" pitchFamily="50" charset="-128"/>
              </a:rPr>
              <a:t>関西経済連合会</a:t>
            </a:r>
            <a:endParaRPr lang="en-US" altLang="zh-CN" sz="1300" b="1" dirty="0">
              <a:latin typeface="ＭＳ Ｐゴシック" panose="020B0600070205080204" pitchFamily="50" charset="-128"/>
              <a:ea typeface="ＭＳ Ｐゴシック" panose="020B0600070205080204" pitchFamily="50" charset="-128"/>
            </a:endParaRPr>
          </a:p>
          <a:p>
            <a:r>
              <a:rPr lang="ja-JP" altLang="en-US" sz="1300" b="1" dirty="0">
                <a:latin typeface="ＭＳ Ｐゴシック" panose="020B0600070205080204" pitchFamily="50" charset="-128"/>
                <a:ea typeface="ＭＳ Ｐゴシック" panose="020B0600070205080204" pitchFamily="50" charset="-128"/>
              </a:rPr>
              <a:t>大阪商工会議所</a:t>
            </a:r>
            <a:endParaRPr lang="en-US" altLang="ja-JP" sz="1300" b="1" dirty="0">
              <a:latin typeface="ＭＳ Ｐゴシック" panose="020B0600070205080204" pitchFamily="50" charset="-128"/>
              <a:ea typeface="ＭＳ Ｐゴシック" panose="020B0600070205080204" pitchFamily="50" charset="-128"/>
            </a:endParaRPr>
          </a:p>
          <a:p>
            <a:r>
              <a:rPr lang="ja-JP" altLang="en-US" sz="1300" b="1" dirty="0">
                <a:latin typeface="ＭＳ Ｐゴシック" panose="020B0600070205080204" pitchFamily="50" charset="-128"/>
                <a:ea typeface="ＭＳ Ｐゴシック" panose="020B0600070205080204" pitchFamily="50" charset="-128"/>
              </a:rPr>
              <a:t>（一社）</a:t>
            </a:r>
            <a:r>
              <a:rPr lang="zh-CN" altLang="en-US" sz="1300" b="1" dirty="0">
                <a:latin typeface="ＭＳ Ｐゴシック" panose="020B0600070205080204" pitchFamily="50" charset="-128"/>
                <a:ea typeface="ＭＳ Ｐゴシック" panose="020B0600070205080204" pitchFamily="50" charset="-128"/>
              </a:rPr>
              <a:t>関西経済同友会</a:t>
            </a:r>
            <a:endParaRPr lang="en-US" altLang="ja-JP" sz="1300" b="1" dirty="0">
              <a:latin typeface="ＭＳ Ｐゴシック" panose="020B0600070205080204" pitchFamily="50" charset="-128"/>
              <a:ea typeface="ＭＳ Ｐゴシック" panose="020B0600070205080204" pitchFamily="50" charset="-128"/>
            </a:endParaRPr>
          </a:p>
        </p:txBody>
      </p:sp>
      <p:sp>
        <p:nvSpPr>
          <p:cNvPr id="33" name="正方形/長方形 32"/>
          <p:cNvSpPr/>
          <p:nvPr/>
        </p:nvSpPr>
        <p:spPr>
          <a:xfrm>
            <a:off x="9564585" y="1370934"/>
            <a:ext cx="3281839" cy="197085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463"/>
          </a:p>
        </p:txBody>
      </p:sp>
      <p:sp>
        <p:nvSpPr>
          <p:cNvPr id="34" name="正方形/長方形 33"/>
          <p:cNvSpPr/>
          <p:nvPr/>
        </p:nvSpPr>
        <p:spPr>
          <a:xfrm>
            <a:off x="10563286" y="5702684"/>
            <a:ext cx="5369881" cy="621105"/>
          </a:xfrm>
          <a:prstGeom prst="rect">
            <a:avLst/>
          </a:prstGeom>
          <a:ln>
            <a:solidFill>
              <a:schemeClr val="dk1"/>
            </a:solidFill>
          </a:ln>
        </p:spPr>
        <p:txBody>
          <a:bodyPr wrap="square">
            <a:spAutoFit/>
          </a:bodyPr>
          <a:lstStyle/>
          <a:p>
            <a:pPr algn="ctr"/>
            <a:r>
              <a:rPr lang="en-US" altLang="ja-JP" sz="100" b="1" dirty="0" smtClean="0">
                <a:latin typeface="+mn-ea"/>
              </a:rPr>
              <a:t>【</a:t>
            </a:r>
            <a:r>
              <a:rPr lang="en-US" altLang="ja-JP" sz="1300" b="1" dirty="0" smtClean="0">
                <a:latin typeface="+mn-ea"/>
              </a:rPr>
              <a:t>【</a:t>
            </a:r>
            <a:r>
              <a:rPr lang="ja-JP" altLang="en-US" sz="1300" b="1" dirty="0" smtClean="0">
                <a:latin typeface="+mn-ea"/>
              </a:rPr>
              <a:t>事務局</a:t>
            </a:r>
            <a:r>
              <a:rPr lang="en-US" altLang="ja-JP" sz="1300" b="1" dirty="0" smtClean="0">
                <a:latin typeface="+mn-ea"/>
              </a:rPr>
              <a:t>】</a:t>
            </a:r>
            <a:endParaRPr lang="en-US" altLang="ja-JP" sz="1300" b="1" dirty="0">
              <a:latin typeface="+mn-ea"/>
            </a:endParaRPr>
          </a:p>
          <a:p>
            <a:pPr indent="901700">
              <a:lnSpc>
                <a:spcPts val="1300"/>
              </a:lnSpc>
            </a:pPr>
            <a:r>
              <a:rPr lang="ja-JP" altLang="en-US" sz="1300" dirty="0" smtClean="0">
                <a:latin typeface="ＭＳ ゴシック" panose="020B0609070205080204" pitchFamily="49" charset="-128"/>
                <a:ea typeface="ＭＳ ゴシック" panose="020B0609070205080204" pitchFamily="49" charset="-128"/>
              </a:rPr>
              <a:t>・当面</a:t>
            </a:r>
            <a:r>
              <a:rPr lang="ja-JP" altLang="en-US" sz="1300" dirty="0">
                <a:latin typeface="ＭＳ ゴシック" panose="020B0609070205080204" pitchFamily="49" charset="-128"/>
                <a:ea typeface="ＭＳ ゴシック" panose="020B0609070205080204" pitchFamily="49" charset="-128"/>
              </a:rPr>
              <a:t>、府市職員で構成。</a:t>
            </a:r>
            <a:endParaRPr lang="en-US" altLang="ja-JP" sz="1300" dirty="0">
              <a:latin typeface="ＭＳ ゴシック" panose="020B0609070205080204" pitchFamily="49" charset="-128"/>
              <a:ea typeface="ＭＳ ゴシック" panose="020B0609070205080204" pitchFamily="49" charset="-128"/>
            </a:endParaRPr>
          </a:p>
          <a:p>
            <a:pPr indent="901700">
              <a:lnSpc>
                <a:spcPts val="1300"/>
              </a:lnSpc>
            </a:pPr>
            <a:r>
              <a:rPr lang="ja-JP" altLang="en-US" sz="1300" dirty="0" smtClean="0">
                <a:latin typeface="ＭＳ ゴシック" panose="020B0609070205080204" pitchFamily="49" charset="-128"/>
                <a:ea typeface="ＭＳ ゴシック" panose="020B0609070205080204" pitchFamily="49" charset="-128"/>
              </a:rPr>
              <a:t>・出展企業等から</a:t>
            </a:r>
            <a:r>
              <a:rPr lang="ja-JP" altLang="en-US" sz="1300" dirty="0">
                <a:latin typeface="ＭＳ ゴシック" panose="020B0609070205080204" pitchFamily="49" charset="-128"/>
                <a:ea typeface="ＭＳ ゴシック" panose="020B0609070205080204" pitchFamily="49" charset="-128"/>
              </a:rPr>
              <a:t>の参画を求める。</a:t>
            </a:r>
          </a:p>
        </p:txBody>
      </p:sp>
      <p:sp>
        <p:nvSpPr>
          <p:cNvPr id="35" name="正方形/長方形 34"/>
          <p:cNvSpPr/>
          <p:nvPr/>
        </p:nvSpPr>
        <p:spPr>
          <a:xfrm>
            <a:off x="9492284" y="1124696"/>
            <a:ext cx="6924002" cy="5296702"/>
          </a:xfrm>
          <a:prstGeom prst="rect">
            <a:avLst/>
          </a:prstGeom>
          <a:noFill/>
          <a:ln w="2857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463"/>
          </a:p>
        </p:txBody>
      </p:sp>
      <p:sp>
        <p:nvSpPr>
          <p:cNvPr id="36" name="正方形/長方形 35"/>
          <p:cNvSpPr/>
          <p:nvPr/>
        </p:nvSpPr>
        <p:spPr>
          <a:xfrm>
            <a:off x="10995489" y="874755"/>
            <a:ext cx="3947717" cy="290708"/>
          </a:xfrm>
          <a:prstGeom prst="rect">
            <a:avLst/>
          </a:prstGeom>
          <a:solidFill>
            <a:schemeClr val="accent1"/>
          </a:solidFill>
          <a:ln>
            <a:solidFill>
              <a:schemeClr val="dk1"/>
            </a:solidFill>
          </a:ln>
        </p:spPr>
        <p:txBody>
          <a:bodyPr wrap="square">
            <a:spAutoFit/>
          </a:bodyPr>
          <a:lstStyle/>
          <a:p>
            <a:r>
              <a:rPr lang="en-US" altLang="ja-JP" sz="1300" b="1" dirty="0" smtClean="0">
                <a:latin typeface="+mn-ea"/>
                <a:cs typeface="Times New Roman" panose="02020603050405020304" pitchFamily="18" charset="0"/>
              </a:rPr>
              <a:t>2025</a:t>
            </a:r>
            <a:r>
              <a:rPr lang="ja-JP" altLang="en-US" sz="1300" b="1" dirty="0" smtClean="0">
                <a:latin typeface="+mn-ea"/>
                <a:cs typeface="Times New Roman" panose="02020603050405020304" pitchFamily="18" charset="0"/>
              </a:rPr>
              <a:t>年日本国際博覧会大阪パビリオン推進委員会</a:t>
            </a:r>
            <a:endParaRPr lang="ja-JP" altLang="ja-JP" sz="975" b="1" dirty="0">
              <a:latin typeface="+mn-ea"/>
              <a:cs typeface="Times New Roman" panose="02020603050405020304" pitchFamily="18" charset="0"/>
            </a:endParaRPr>
          </a:p>
        </p:txBody>
      </p:sp>
      <p:sp>
        <p:nvSpPr>
          <p:cNvPr id="37" name="正方形/長方形 36"/>
          <p:cNvSpPr/>
          <p:nvPr/>
        </p:nvSpPr>
        <p:spPr>
          <a:xfrm>
            <a:off x="10464124" y="1226114"/>
            <a:ext cx="1504150" cy="290189"/>
          </a:xfrm>
          <a:prstGeom prst="rect">
            <a:avLst/>
          </a:prstGeom>
          <a:solidFill>
            <a:schemeClr val="accent5">
              <a:lumMod val="20000"/>
              <a:lumOff val="80000"/>
            </a:schemeClr>
          </a:solidFill>
          <a:ln>
            <a:solidFill>
              <a:schemeClr val="dk1"/>
            </a:solidFill>
          </a:ln>
        </p:spPr>
        <p:txBody>
          <a:bodyPr wrap="square">
            <a:spAutoFit/>
          </a:bodyPr>
          <a:lstStyle/>
          <a:p>
            <a:pPr algn="ctr"/>
            <a:r>
              <a:rPr lang="ja-JP" altLang="en-US" sz="1300" b="1"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委員</a:t>
            </a:r>
            <a:r>
              <a:rPr lang="ja-JP" altLang="en-US" sz="1300" b="1" dirty="0">
                <a:latin typeface="ＭＳ Ｐゴシック" panose="020B0600070205080204" pitchFamily="50" charset="-128"/>
                <a:ea typeface="ＭＳ Ｐゴシック" panose="020B0600070205080204" pitchFamily="50" charset="-128"/>
                <a:cs typeface="Times New Roman" panose="02020603050405020304" pitchFamily="18" charset="0"/>
              </a:rPr>
              <a:t>総会</a:t>
            </a:r>
            <a:endParaRPr lang="ja-JP" altLang="ja-JP" sz="975" b="1"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38" name="正方形/長方形 37"/>
          <p:cNvSpPr/>
          <p:nvPr/>
        </p:nvSpPr>
        <p:spPr>
          <a:xfrm>
            <a:off x="10492864" y="1589358"/>
            <a:ext cx="1504150" cy="290189"/>
          </a:xfrm>
          <a:prstGeom prst="rect">
            <a:avLst/>
          </a:prstGeom>
          <a:solidFill>
            <a:schemeClr val="accent5">
              <a:lumMod val="20000"/>
              <a:lumOff val="80000"/>
            </a:schemeClr>
          </a:solidFill>
          <a:ln>
            <a:solidFill>
              <a:schemeClr val="dk1"/>
            </a:solidFill>
          </a:ln>
        </p:spPr>
        <p:txBody>
          <a:bodyPr wrap="square">
            <a:spAutoFit/>
          </a:bodyPr>
          <a:lstStyle/>
          <a:p>
            <a:pPr algn="ctr"/>
            <a:r>
              <a:rPr lang="ja-JP" altLang="en-US" sz="1300" b="1" dirty="0">
                <a:latin typeface="ＭＳ Ｐゴシック" panose="020B0600070205080204" pitchFamily="50" charset="-128"/>
                <a:ea typeface="ＭＳ Ｐゴシック" panose="020B0600070205080204" pitchFamily="50" charset="-128"/>
                <a:cs typeface="Times New Roman" panose="02020603050405020304" pitchFamily="18" charset="0"/>
              </a:rPr>
              <a:t>設立時委員</a:t>
            </a:r>
            <a:endParaRPr lang="ja-JP" altLang="ja-JP" sz="975" b="1"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39" name="正方形/長方形 38"/>
          <p:cNvSpPr/>
          <p:nvPr/>
        </p:nvSpPr>
        <p:spPr>
          <a:xfrm>
            <a:off x="9664967" y="2874225"/>
            <a:ext cx="3026606" cy="467564"/>
          </a:xfrm>
          <a:prstGeom prst="rect">
            <a:avLst/>
          </a:prstGeom>
          <a:ln>
            <a:noFill/>
            <a:prstDash val="dash"/>
          </a:ln>
        </p:spPr>
        <p:txBody>
          <a:bodyPr wrap="square">
            <a:spAutoFit/>
          </a:bodyPr>
          <a:lstStyle/>
          <a:p>
            <a:pPr marL="76101" indent="-76101">
              <a:buFont typeface="Arial" panose="020B0604020202020204" pitchFamily="34" charset="0"/>
              <a:buChar char="•"/>
            </a:pPr>
            <a:r>
              <a:rPr lang="ja-JP" altLang="en-US" sz="1219" dirty="0" smtClean="0">
                <a:latin typeface="ＭＳ Ｐゴシック" panose="020B0600070205080204" pitchFamily="50" charset="-128"/>
                <a:ea typeface="ＭＳ Ｐゴシック" panose="020B0600070205080204" pitchFamily="50" charset="-128"/>
              </a:rPr>
              <a:t>出展企業、</a:t>
            </a:r>
            <a:r>
              <a:rPr lang="ja-JP" altLang="en-US" sz="1219" dirty="0">
                <a:latin typeface="ＭＳ Ｐゴシック" panose="020B0600070205080204" pitchFamily="50" charset="-128"/>
                <a:ea typeface="ＭＳ Ｐゴシック" panose="020B0600070205080204" pitchFamily="50" charset="-128"/>
              </a:rPr>
              <a:t>観光団体、市町村代表にも参画を求めていく。</a:t>
            </a:r>
            <a:endParaRPr lang="en-US" altLang="ja-JP" sz="1219" dirty="0">
              <a:latin typeface="ＭＳ Ｐゴシック" panose="020B0600070205080204" pitchFamily="50" charset="-128"/>
              <a:ea typeface="ＭＳ Ｐゴシック" panose="020B0600070205080204" pitchFamily="50" charset="-128"/>
            </a:endParaRPr>
          </a:p>
        </p:txBody>
      </p:sp>
      <p:sp>
        <p:nvSpPr>
          <p:cNvPr id="40" name="正方形/長方形 39"/>
          <p:cNvSpPr/>
          <p:nvPr/>
        </p:nvSpPr>
        <p:spPr>
          <a:xfrm>
            <a:off x="13046818" y="2584766"/>
            <a:ext cx="3300906" cy="106912"/>
          </a:xfrm>
          <a:prstGeom prst="rect">
            <a:avLst/>
          </a:prstGeom>
          <a:ln>
            <a:noFill/>
          </a:ln>
        </p:spPr>
        <p:txBody>
          <a:bodyPr wrap="square">
            <a:spAutoFit/>
          </a:bodyPr>
          <a:lstStyle/>
          <a:p>
            <a:pPr algn="ctr"/>
            <a:r>
              <a:rPr lang="ja-JP" altLang="en-US" sz="100" b="1" dirty="0" smtClean="0">
                <a:latin typeface="+mn-ea"/>
              </a:rPr>
              <a:t>幹事会</a:t>
            </a:r>
            <a:endParaRPr lang="en-US" altLang="ja-JP" sz="100" b="1" dirty="0">
              <a:latin typeface="+mn-ea"/>
            </a:endParaRPr>
          </a:p>
        </p:txBody>
      </p:sp>
      <p:sp>
        <p:nvSpPr>
          <p:cNvPr id="41" name="正方形/長方形 40"/>
          <p:cNvSpPr/>
          <p:nvPr/>
        </p:nvSpPr>
        <p:spPr>
          <a:xfrm>
            <a:off x="10170459" y="4290340"/>
            <a:ext cx="3683078" cy="1282940"/>
          </a:xfrm>
          <a:prstGeom prst="rect">
            <a:avLst/>
          </a:prstGeom>
          <a:ln>
            <a:solidFill>
              <a:schemeClr val="dk1"/>
            </a:solidFill>
            <a:prstDash val="solid"/>
          </a:ln>
        </p:spPr>
        <p:txBody>
          <a:bodyPr wrap="square">
            <a:spAutoFit/>
          </a:bodyPr>
          <a:lstStyle/>
          <a:p>
            <a:endParaRPr lang="en-US" altLang="zh-CN" sz="1300" dirty="0">
              <a:latin typeface="+mn-ea"/>
            </a:endParaRPr>
          </a:p>
          <a:p>
            <a:pPr marL="93663" indent="-93663"/>
            <a:r>
              <a:rPr lang="ja-JP" altLang="en-US" sz="1300" dirty="0" smtClean="0">
                <a:latin typeface="ＭＳ Ｐゴシック" panose="020B0600070205080204" pitchFamily="50" charset="-128"/>
                <a:ea typeface="ＭＳ Ｐゴシック" panose="020B0600070205080204" pitchFamily="50" charset="-128"/>
              </a:rPr>
              <a:t>・出展企業等の</a:t>
            </a:r>
            <a:r>
              <a:rPr lang="ja-JP" altLang="en-US" sz="1300" dirty="0">
                <a:latin typeface="ＭＳ Ｐゴシック" panose="020B0600070205080204" pitchFamily="50" charset="-128"/>
                <a:ea typeface="ＭＳ Ｐゴシック" panose="020B0600070205080204" pitchFamily="50" charset="-128"/>
              </a:rPr>
              <a:t>委員も参画し、「出展企画」「パビリオン運営」等を企画・立案</a:t>
            </a:r>
            <a:r>
              <a:rPr lang="ja-JP" altLang="en-US" sz="1300" dirty="0" smtClean="0">
                <a:latin typeface="ＭＳ Ｐゴシック" panose="020B0600070205080204" pitchFamily="50" charset="-128"/>
                <a:ea typeface="ＭＳ Ｐゴシック" panose="020B0600070205080204" pitchFamily="50" charset="-128"/>
              </a:rPr>
              <a:t>。</a:t>
            </a:r>
            <a:endParaRPr lang="en-US" altLang="ja-JP" sz="1300" dirty="0" smtClean="0">
              <a:latin typeface="ＭＳ Ｐゴシック" panose="020B0600070205080204" pitchFamily="50" charset="-128"/>
              <a:ea typeface="ＭＳ Ｐゴシック" panose="020B0600070205080204" pitchFamily="50" charset="-128"/>
            </a:endParaRPr>
          </a:p>
          <a:p>
            <a:pPr marL="93663" indent="-93663"/>
            <a:r>
              <a:rPr lang="ja-JP" altLang="en-US" sz="1300" dirty="0" smtClean="0">
                <a:latin typeface="ＭＳ Ｐゴシック" panose="020B0600070205080204" pitchFamily="50" charset="-128"/>
                <a:ea typeface="ＭＳ Ｐゴシック" panose="020B0600070205080204" pitchFamily="50" charset="-128"/>
              </a:rPr>
              <a:t>・カテゴリーに</a:t>
            </a:r>
            <a:r>
              <a:rPr lang="ja-JP" altLang="en-US" sz="1300" dirty="0">
                <a:latin typeface="ＭＳ Ｐゴシック" panose="020B0600070205080204" pitchFamily="50" charset="-128"/>
                <a:ea typeface="ＭＳ Ｐゴシック" panose="020B0600070205080204" pitchFamily="50" charset="-128"/>
              </a:rPr>
              <a:t>応じた</a:t>
            </a:r>
            <a:r>
              <a:rPr lang="en-US" altLang="ja-JP" sz="1300" dirty="0">
                <a:latin typeface="ＭＳ Ｐゴシック" panose="020B0600070205080204" pitchFamily="50" charset="-128"/>
                <a:ea typeface="ＭＳ Ｐゴシック" panose="020B0600070205080204" pitchFamily="50" charset="-128"/>
              </a:rPr>
              <a:t>WG</a:t>
            </a:r>
            <a:r>
              <a:rPr lang="ja-JP" altLang="en-US" sz="1300" dirty="0">
                <a:latin typeface="ＭＳ Ｐゴシック" panose="020B0600070205080204" pitchFamily="50" charset="-128"/>
                <a:ea typeface="ＭＳ Ｐゴシック" panose="020B0600070205080204" pitchFamily="50" charset="-128"/>
              </a:rPr>
              <a:t>設置</a:t>
            </a:r>
            <a:endParaRPr lang="en-US" altLang="ja-JP" sz="1300" dirty="0">
              <a:latin typeface="+mn-ea"/>
            </a:endParaRPr>
          </a:p>
          <a:p>
            <a:endParaRPr lang="en-US" altLang="ja-JP" sz="1300" dirty="0">
              <a:latin typeface="+mn-ea"/>
            </a:endParaRPr>
          </a:p>
          <a:p>
            <a:endParaRPr lang="en-US" altLang="ja-JP" sz="1300" dirty="0">
              <a:latin typeface="+mn-ea"/>
            </a:endParaRPr>
          </a:p>
        </p:txBody>
      </p:sp>
      <p:sp>
        <p:nvSpPr>
          <p:cNvPr id="42" name="正方形/長方形 41"/>
          <p:cNvSpPr/>
          <p:nvPr/>
        </p:nvSpPr>
        <p:spPr>
          <a:xfrm>
            <a:off x="11443280" y="4146922"/>
            <a:ext cx="1355765" cy="290189"/>
          </a:xfrm>
          <a:prstGeom prst="rect">
            <a:avLst/>
          </a:prstGeom>
          <a:solidFill>
            <a:schemeClr val="accent6">
              <a:lumMod val="40000"/>
              <a:lumOff val="60000"/>
            </a:schemeClr>
          </a:solidFill>
          <a:ln>
            <a:solidFill>
              <a:schemeClr val="dk1"/>
            </a:solidFill>
          </a:ln>
        </p:spPr>
        <p:txBody>
          <a:bodyPr wrap="square">
            <a:spAutoFit/>
          </a:bodyPr>
          <a:lstStyle/>
          <a:p>
            <a:pPr algn="ctr"/>
            <a:r>
              <a:rPr lang="ja-JP" altLang="en-US" sz="1300" b="1" smtClean="0">
                <a:latin typeface="ＭＳ Ｐゴシック" panose="020B0600070205080204" pitchFamily="50" charset="-128"/>
                <a:ea typeface="ＭＳ Ｐゴシック" panose="020B0600070205080204" pitchFamily="50" charset="-128"/>
                <a:cs typeface="Times New Roman" panose="02020603050405020304" pitchFamily="18" charset="0"/>
              </a:rPr>
              <a:t>部会</a:t>
            </a:r>
            <a:endParaRPr lang="ja-JP" altLang="ja-JP" sz="975" b="1"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43" name="正方形/長方形 42"/>
          <p:cNvSpPr/>
          <p:nvPr/>
        </p:nvSpPr>
        <p:spPr>
          <a:xfrm>
            <a:off x="10291546" y="5197544"/>
            <a:ext cx="643547" cy="337056"/>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75" dirty="0">
                <a:latin typeface="ＭＳ Ｐゴシック" panose="020B0600070205080204" pitchFamily="50" charset="-128"/>
                <a:ea typeface="ＭＳ Ｐゴシック" panose="020B0600070205080204" pitchFamily="50" charset="-128"/>
              </a:rPr>
              <a:t>健康・医療</a:t>
            </a:r>
          </a:p>
        </p:txBody>
      </p:sp>
      <p:sp>
        <p:nvSpPr>
          <p:cNvPr id="44" name="正方形/長方形 43"/>
          <p:cNvSpPr/>
          <p:nvPr/>
        </p:nvSpPr>
        <p:spPr>
          <a:xfrm>
            <a:off x="10995489" y="5197544"/>
            <a:ext cx="534954" cy="337056"/>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75" dirty="0">
                <a:latin typeface="ＭＳ ゴシック" panose="020B0609070205080204" pitchFamily="49" charset="-128"/>
                <a:ea typeface="ＭＳ ゴシック" panose="020B0609070205080204" pitchFamily="49" charset="-128"/>
              </a:rPr>
              <a:t>食</a:t>
            </a:r>
          </a:p>
        </p:txBody>
      </p:sp>
      <p:sp>
        <p:nvSpPr>
          <p:cNvPr id="45" name="正方形/長方形 44"/>
          <p:cNvSpPr/>
          <p:nvPr/>
        </p:nvSpPr>
        <p:spPr>
          <a:xfrm>
            <a:off x="11673870" y="5209279"/>
            <a:ext cx="547714" cy="337056"/>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75" dirty="0">
                <a:latin typeface="ＭＳ Ｐゴシック" panose="020B0600070205080204" pitchFamily="50" charset="-128"/>
                <a:ea typeface="ＭＳ Ｐゴシック" panose="020B0600070205080204" pitchFamily="50" charset="-128"/>
              </a:rPr>
              <a:t>展示場</a:t>
            </a:r>
          </a:p>
        </p:txBody>
      </p:sp>
      <p:sp>
        <p:nvSpPr>
          <p:cNvPr id="46" name="正方形/長方形 45"/>
          <p:cNvSpPr/>
          <p:nvPr/>
        </p:nvSpPr>
        <p:spPr>
          <a:xfrm>
            <a:off x="12328024" y="5197544"/>
            <a:ext cx="560211" cy="337056"/>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latin typeface="ＭＳ Ｐゴシック" panose="020B0600070205080204" pitchFamily="50" charset="-128"/>
                <a:ea typeface="ＭＳ Ｐゴシック" panose="020B0600070205080204" pitchFamily="50" charset="-128"/>
              </a:rPr>
              <a:t>イベント</a:t>
            </a:r>
          </a:p>
        </p:txBody>
      </p:sp>
      <p:sp>
        <p:nvSpPr>
          <p:cNvPr id="47" name="正方形/長方形 46"/>
          <p:cNvSpPr/>
          <p:nvPr/>
        </p:nvSpPr>
        <p:spPr>
          <a:xfrm>
            <a:off x="14476365" y="4290340"/>
            <a:ext cx="1810900" cy="1280222"/>
          </a:xfrm>
          <a:prstGeom prst="rect">
            <a:avLst/>
          </a:prstGeom>
          <a:ln>
            <a:solidFill>
              <a:schemeClr val="dk1"/>
            </a:solidFill>
            <a:prstDash val="solid"/>
          </a:ln>
        </p:spPr>
        <p:txBody>
          <a:bodyPr wrap="square">
            <a:spAutoFit/>
          </a:bodyPr>
          <a:lstStyle/>
          <a:p>
            <a:endParaRPr lang="en-US" altLang="ja-JP" sz="1300" dirty="0">
              <a:latin typeface="+mn-ea"/>
            </a:endParaRPr>
          </a:p>
          <a:p>
            <a:r>
              <a:rPr lang="ja-JP" altLang="en-US" sz="1219" dirty="0" smtClean="0">
                <a:latin typeface="+mn-ea"/>
              </a:rPr>
              <a:t>・総合プロデューサー</a:t>
            </a:r>
            <a:endParaRPr lang="en-US" altLang="ja-JP" sz="1219" dirty="0" smtClean="0">
              <a:latin typeface="+mn-ea"/>
            </a:endParaRPr>
          </a:p>
          <a:p>
            <a:r>
              <a:rPr lang="ja-JP" altLang="en-US" sz="1219" dirty="0" smtClean="0">
                <a:latin typeface="+mn-ea"/>
              </a:rPr>
              <a:t>・</a:t>
            </a:r>
            <a:r>
              <a:rPr lang="ja-JP" altLang="en-US" sz="1300" dirty="0" smtClean="0">
                <a:latin typeface="+mn-ea"/>
              </a:rPr>
              <a:t>健康</a:t>
            </a:r>
            <a:r>
              <a:rPr lang="ja-JP" altLang="en-US" sz="1300" dirty="0">
                <a:latin typeface="+mn-ea"/>
              </a:rPr>
              <a:t>・医療</a:t>
            </a:r>
            <a:r>
              <a:rPr lang="en-US" altLang="ja-JP" sz="1300" dirty="0">
                <a:latin typeface="+mn-ea"/>
              </a:rPr>
              <a:t>/</a:t>
            </a:r>
            <a:r>
              <a:rPr lang="ja-JP" altLang="en-US" sz="1300" dirty="0">
                <a:latin typeface="+mn-ea"/>
              </a:rPr>
              <a:t>食</a:t>
            </a:r>
            <a:r>
              <a:rPr lang="en-US" altLang="ja-JP" sz="1300" dirty="0">
                <a:latin typeface="+mn-ea"/>
              </a:rPr>
              <a:t>/</a:t>
            </a:r>
          </a:p>
          <a:p>
            <a:r>
              <a:rPr lang="ja-JP" altLang="en-US" sz="1300" dirty="0" smtClean="0">
                <a:latin typeface="+mn-ea"/>
              </a:rPr>
              <a:t>　催事等プロデュー</a:t>
            </a:r>
            <a:endParaRPr lang="en-US" altLang="ja-JP" sz="1300" dirty="0" smtClean="0">
              <a:latin typeface="+mn-ea"/>
            </a:endParaRPr>
          </a:p>
          <a:p>
            <a:r>
              <a:rPr lang="ja-JP" altLang="en-US" sz="1300" dirty="0">
                <a:latin typeface="+mn-ea"/>
              </a:rPr>
              <a:t>　</a:t>
            </a:r>
            <a:r>
              <a:rPr lang="ja-JP" altLang="en-US" sz="1300" dirty="0" smtClean="0">
                <a:latin typeface="+mn-ea"/>
              </a:rPr>
              <a:t>サー</a:t>
            </a:r>
            <a:endParaRPr lang="en-US" altLang="ja-JP" sz="1300" dirty="0" smtClean="0">
              <a:latin typeface="+mn-ea"/>
            </a:endParaRPr>
          </a:p>
          <a:p>
            <a:endParaRPr lang="en-US" altLang="ja-JP" sz="1300" dirty="0">
              <a:latin typeface="+mn-ea"/>
            </a:endParaRPr>
          </a:p>
        </p:txBody>
      </p:sp>
      <p:sp>
        <p:nvSpPr>
          <p:cNvPr id="48" name="正方形/長方形 47"/>
          <p:cNvSpPr/>
          <p:nvPr/>
        </p:nvSpPr>
        <p:spPr>
          <a:xfrm>
            <a:off x="14669356" y="4156819"/>
            <a:ext cx="1355765" cy="290189"/>
          </a:xfrm>
          <a:prstGeom prst="rect">
            <a:avLst/>
          </a:prstGeom>
          <a:solidFill>
            <a:schemeClr val="accent6">
              <a:lumMod val="40000"/>
              <a:lumOff val="60000"/>
            </a:schemeClr>
          </a:solidFill>
          <a:ln>
            <a:solidFill>
              <a:schemeClr val="dk1"/>
            </a:solidFill>
          </a:ln>
        </p:spPr>
        <p:txBody>
          <a:bodyPr wrap="square">
            <a:spAutoFit/>
          </a:bodyPr>
          <a:lstStyle/>
          <a:p>
            <a:pPr algn="ctr"/>
            <a:r>
              <a:rPr lang="ja-JP" altLang="en-US" sz="1300" b="1" dirty="0">
                <a:latin typeface="ＭＳ Ｐゴシック" panose="020B0600070205080204" pitchFamily="50" charset="-128"/>
                <a:ea typeface="ＭＳ Ｐゴシック" panose="020B0600070205080204" pitchFamily="50" charset="-128"/>
                <a:cs typeface="Times New Roman" panose="02020603050405020304" pitchFamily="18" charset="0"/>
              </a:rPr>
              <a:t>ﾌﾟﾛﾃﾞｭｰｻｰ体制</a:t>
            </a:r>
            <a:endParaRPr lang="ja-JP" altLang="ja-JP" sz="975" b="1"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49" name="左右矢印 48"/>
          <p:cNvSpPr/>
          <p:nvPr/>
        </p:nvSpPr>
        <p:spPr>
          <a:xfrm>
            <a:off x="13913084" y="4811424"/>
            <a:ext cx="535213" cy="238053"/>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50" name="正方形/長方形 49"/>
          <p:cNvSpPr/>
          <p:nvPr/>
        </p:nvSpPr>
        <p:spPr>
          <a:xfrm>
            <a:off x="12969347" y="5197544"/>
            <a:ext cx="557760" cy="337056"/>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75" dirty="0">
                <a:latin typeface="ＭＳ Ｐゴシック" panose="020B0600070205080204" pitchFamily="50" charset="-128"/>
                <a:ea typeface="ＭＳ Ｐゴシック" panose="020B0600070205080204" pitchFamily="50" charset="-128"/>
              </a:rPr>
              <a:t>ﾊﾞｰﾁｬﾙ</a:t>
            </a:r>
          </a:p>
        </p:txBody>
      </p:sp>
      <p:sp>
        <p:nvSpPr>
          <p:cNvPr id="51" name="正方形/長方形 50"/>
          <p:cNvSpPr/>
          <p:nvPr/>
        </p:nvSpPr>
        <p:spPr>
          <a:xfrm>
            <a:off x="13523060" y="5215114"/>
            <a:ext cx="340614" cy="290189"/>
          </a:xfrm>
          <a:prstGeom prst="rect">
            <a:avLst/>
          </a:prstGeom>
        </p:spPr>
        <p:txBody>
          <a:bodyPr wrap="square">
            <a:spAutoFit/>
          </a:bodyPr>
          <a:lstStyle/>
          <a:p>
            <a:r>
              <a:rPr lang="ja-JP" altLang="en-US" sz="1300" dirty="0" smtClean="0"/>
              <a:t>等</a:t>
            </a:r>
            <a:endParaRPr lang="ja-JP" altLang="en-US" sz="1300" dirty="0"/>
          </a:p>
        </p:txBody>
      </p:sp>
      <p:sp>
        <p:nvSpPr>
          <p:cNvPr id="52" name="正方形/長方形 51"/>
          <p:cNvSpPr/>
          <p:nvPr/>
        </p:nvSpPr>
        <p:spPr>
          <a:xfrm>
            <a:off x="13046818" y="1382774"/>
            <a:ext cx="3240447" cy="2031325"/>
          </a:xfrm>
          <a:prstGeom prst="rect">
            <a:avLst/>
          </a:prstGeom>
          <a:noFill/>
          <a:ln>
            <a:noFill/>
            <a:prstDash val="solid"/>
          </a:ln>
        </p:spPr>
        <p:txBody>
          <a:bodyPr wrap="square">
            <a:spAutoFit/>
          </a:bodyPr>
          <a:lstStyle/>
          <a:p>
            <a:pPr lvl="0"/>
            <a:endParaRPr lang="en-US" altLang="ja-JP" sz="1400" b="1"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b="1" dirty="0" smtClean="0">
                <a:solidFill>
                  <a:prstClr val="black"/>
                </a:solidFill>
                <a:latin typeface="ＭＳ Ｐゴシック" panose="020B0600070205080204" pitchFamily="50" charset="-128"/>
                <a:ea typeface="ＭＳ Ｐゴシック" panose="020B0600070205080204" pitchFamily="50" charset="-128"/>
              </a:rPr>
              <a:t>会　　　長　：</a:t>
            </a:r>
            <a:r>
              <a:rPr lang="ja-JP" altLang="en-US" sz="1400" b="1" dirty="0">
                <a:solidFill>
                  <a:prstClr val="black"/>
                </a:solidFill>
                <a:latin typeface="ＭＳ Ｐゴシック" panose="020B0600070205080204" pitchFamily="50" charset="-128"/>
                <a:ea typeface="ＭＳ Ｐゴシック" panose="020B0600070205080204" pitchFamily="50" charset="-128"/>
              </a:rPr>
              <a:t>大阪府知事</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400" b="1"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b="1" dirty="0" smtClean="0">
                <a:solidFill>
                  <a:prstClr val="black"/>
                </a:solidFill>
                <a:latin typeface="ＭＳ Ｐゴシック" panose="020B0600070205080204" pitchFamily="50" charset="-128"/>
                <a:ea typeface="ＭＳ Ｐゴシック" panose="020B0600070205080204" pitchFamily="50" charset="-128"/>
              </a:rPr>
              <a:t>会長代行　：</a:t>
            </a:r>
            <a:r>
              <a:rPr lang="ja-JP" altLang="en-US" sz="1400" b="1" dirty="0">
                <a:solidFill>
                  <a:prstClr val="black"/>
                </a:solidFill>
                <a:latin typeface="ＭＳ Ｐゴシック" panose="020B0600070205080204" pitchFamily="50" charset="-128"/>
                <a:ea typeface="ＭＳ Ｐゴシック" panose="020B0600070205080204" pitchFamily="50" charset="-128"/>
              </a:rPr>
              <a:t>大阪市長</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1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r>
              <a:rPr lang="ja-JP" altLang="en-US" sz="11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＊会長、会長代行、監事で役員会を構成。</a:t>
            </a:r>
            <a:endParaRPr lang="en-US" altLang="ja-JP" sz="11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r>
              <a:rPr lang="ja-JP" altLang="en-US" sz="1100" b="1"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1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今後</a:t>
            </a:r>
            <a:r>
              <a:rPr lang="ja-JP" altLang="en-US" sz="1100" b="1"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出展企業</a:t>
            </a:r>
            <a:r>
              <a:rPr lang="ja-JP" altLang="en-US" sz="11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等の参画により理事会を設置し、</a:t>
            </a:r>
            <a:endParaRPr lang="en-US" altLang="ja-JP" sz="11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r>
              <a:rPr lang="ja-JP" altLang="en-US" sz="1100" b="1"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1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委員会務を執行予定</a:t>
            </a:r>
            <a:endParaRPr lang="en-US" altLang="ja-JP" sz="1100" b="1"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endParaRPr lang="en-US" altLang="ja-JP" sz="13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r>
              <a:rPr lang="ja-JP" altLang="en-US" sz="13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監　事</a:t>
            </a:r>
            <a:r>
              <a:rPr lang="ja-JP" altLang="en-US" sz="9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900" b="1"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会計士・弁護士等に就任依頼</a:t>
            </a:r>
            <a:r>
              <a:rPr lang="ja-JP" altLang="en-US" sz="900" b="1"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。今年度中に選任）</a:t>
            </a:r>
            <a:endParaRPr lang="en-US" altLang="ja-JP" sz="1300" dirty="0">
              <a:latin typeface="+mn-ea"/>
            </a:endParaRPr>
          </a:p>
        </p:txBody>
      </p:sp>
      <p:sp>
        <p:nvSpPr>
          <p:cNvPr id="53" name="正方形/長方形 52"/>
          <p:cNvSpPr/>
          <p:nvPr/>
        </p:nvSpPr>
        <p:spPr>
          <a:xfrm>
            <a:off x="9589309" y="3394862"/>
            <a:ext cx="3267891" cy="687289"/>
          </a:xfrm>
          <a:prstGeom prst="rect">
            <a:avLst/>
          </a:prstGeom>
          <a:ln>
            <a:solidFill>
              <a:schemeClr val="dk1"/>
            </a:solidFill>
            <a:prstDash val="solid"/>
          </a:ln>
        </p:spPr>
        <p:txBody>
          <a:bodyPr wrap="square">
            <a:spAutoFit/>
          </a:bodyPr>
          <a:lstStyle/>
          <a:p>
            <a:pPr lvl="0"/>
            <a:r>
              <a:rPr lang="ja-JP" altLang="en-US" sz="1300" b="1" dirty="0">
                <a:solidFill>
                  <a:prstClr val="black"/>
                </a:solidFill>
                <a:latin typeface="ＭＳ Ｐゴシック" panose="020B0600070205080204" pitchFamily="50" charset="-128"/>
                <a:ea typeface="ＭＳ Ｐゴシック" panose="020B0600070205080204" pitchFamily="50" charset="-128"/>
              </a:rPr>
              <a:t>顧問　　　　（公社）関西経済連合会会長</a:t>
            </a:r>
            <a:endParaRPr lang="en-US" altLang="ja-JP" sz="1300" b="1"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1300" b="1" dirty="0">
                <a:solidFill>
                  <a:prstClr val="black"/>
                </a:solidFill>
                <a:latin typeface="ＭＳ Ｐゴシック" panose="020B0600070205080204" pitchFamily="50" charset="-128"/>
                <a:ea typeface="ＭＳ Ｐゴシック" panose="020B0600070205080204" pitchFamily="50" charset="-128"/>
              </a:rPr>
              <a:t>顧問　　　　大阪商工会議所会頭</a:t>
            </a:r>
            <a:endParaRPr lang="en-US" altLang="ja-JP" sz="1300" b="1"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1300" b="1" dirty="0">
                <a:solidFill>
                  <a:prstClr val="black"/>
                </a:solidFill>
                <a:latin typeface="ＭＳ Ｐゴシック" panose="020B0600070205080204" pitchFamily="50" charset="-128"/>
                <a:ea typeface="ＭＳ Ｐゴシック" panose="020B0600070205080204" pitchFamily="50" charset="-128"/>
              </a:rPr>
              <a:t>顧問　　　　（一社）関西経済同友会代表</a:t>
            </a:r>
            <a:r>
              <a:rPr lang="ja-JP" altLang="en-US" sz="1300" b="1" dirty="0" smtClean="0">
                <a:solidFill>
                  <a:prstClr val="black"/>
                </a:solidFill>
                <a:latin typeface="ＭＳ Ｐゴシック" panose="020B0600070205080204" pitchFamily="50" charset="-128"/>
                <a:ea typeface="ＭＳ Ｐゴシック" panose="020B0600070205080204" pitchFamily="50" charset="-128"/>
              </a:rPr>
              <a:t>幹事</a:t>
            </a:r>
            <a:endParaRPr lang="en-US" altLang="ja-JP" sz="1300" dirty="0">
              <a:latin typeface="+mn-ea"/>
            </a:endParaRPr>
          </a:p>
        </p:txBody>
      </p:sp>
      <p:pic>
        <p:nvPicPr>
          <p:cNvPr id="3" name="図 2"/>
          <p:cNvPicPr>
            <a:picLocks noChangeAspect="1"/>
          </p:cNvPicPr>
          <p:nvPr/>
        </p:nvPicPr>
        <p:blipFill>
          <a:blip r:embed="rId2"/>
          <a:stretch>
            <a:fillRect/>
          </a:stretch>
        </p:blipFill>
        <p:spPr>
          <a:xfrm>
            <a:off x="57463" y="1362234"/>
            <a:ext cx="5932880" cy="4752544"/>
          </a:xfrm>
          <a:prstGeom prst="rect">
            <a:avLst/>
          </a:prstGeom>
        </p:spPr>
      </p:pic>
      <p:sp>
        <p:nvSpPr>
          <p:cNvPr id="30" name="スライド番号プレースホルダー 1"/>
          <p:cNvSpPr txBox="1">
            <a:spLocks/>
          </p:cNvSpPr>
          <p:nvPr/>
        </p:nvSpPr>
        <p:spPr>
          <a:xfrm>
            <a:off x="8794376" y="6593040"/>
            <a:ext cx="349624"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12</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92049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31820" y="183230"/>
            <a:ext cx="8693240" cy="646331"/>
          </a:xfrm>
          <a:prstGeom prst="rect">
            <a:avLst/>
          </a:prstGeom>
        </p:spPr>
        <p:txBody>
          <a:bodyPr wrap="square">
            <a:spAutoFit/>
          </a:bodyPr>
          <a:lstStyle/>
          <a:p>
            <a:r>
              <a:rPr lang="ja-JP" altLang="en-US" b="1" dirty="0" smtClean="0">
                <a:latin typeface="+mn-ea"/>
              </a:rPr>
              <a:t>報告事項３　</a:t>
            </a:r>
            <a:endParaRPr lang="en-US" altLang="ja-JP" b="1" dirty="0" smtClean="0">
              <a:latin typeface="+mn-ea"/>
            </a:endParaRPr>
          </a:p>
          <a:p>
            <a:r>
              <a:rPr lang="ja-JP" altLang="en-US" b="1" dirty="0">
                <a:latin typeface="+mn-ea"/>
              </a:rPr>
              <a:t>　</a:t>
            </a:r>
            <a:r>
              <a:rPr lang="ja-JP" altLang="en-US" b="1" dirty="0" smtClean="0">
                <a:latin typeface="+mn-ea"/>
              </a:rPr>
              <a:t>主な業務内容と全体スケジュールの件</a:t>
            </a:r>
            <a:endParaRPr lang="ja-JP" altLang="en-US" b="1" dirty="0">
              <a:latin typeface="+mn-ea"/>
            </a:endParaRPr>
          </a:p>
        </p:txBody>
      </p:sp>
      <p:sp>
        <p:nvSpPr>
          <p:cNvPr id="18" name="正方形/長方形 17"/>
          <p:cNvSpPr/>
          <p:nvPr/>
        </p:nvSpPr>
        <p:spPr>
          <a:xfrm>
            <a:off x="386366" y="813581"/>
            <a:ext cx="8448541" cy="1506864"/>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n-ea"/>
              </a:rPr>
              <a:t>・</a:t>
            </a:r>
            <a:r>
              <a:rPr kumimoji="1" lang="en-US" altLang="ja-JP" sz="1400" dirty="0">
                <a:solidFill>
                  <a:schemeClr val="tx1"/>
                </a:solidFill>
                <a:latin typeface="+mn-ea"/>
              </a:rPr>
              <a:t>2025</a:t>
            </a:r>
            <a:r>
              <a:rPr kumimoji="1" lang="ja-JP" altLang="en-US" sz="1400" dirty="0">
                <a:solidFill>
                  <a:schemeClr val="tx1"/>
                </a:solidFill>
                <a:latin typeface="+mn-ea"/>
              </a:rPr>
              <a:t>年</a:t>
            </a:r>
            <a:r>
              <a:rPr kumimoji="1" lang="en-US" altLang="ja-JP" sz="1400" dirty="0">
                <a:solidFill>
                  <a:schemeClr val="tx1"/>
                </a:solidFill>
                <a:latin typeface="+mn-ea"/>
              </a:rPr>
              <a:t>4</a:t>
            </a:r>
            <a:r>
              <a:rPr kumimoji="1" lang="ja-JP" altLang="en-US" sz="1400" dirty="0">
                <a:solidFill>
                  <a:schemeClr val="tx1"/>
                </a:solidFill>
                <a:latin typeface="+mn-ea"/>
              </a:rPr>
              <a:t>月からの万博開催をターゲットに</a:t>
            </a:r>
            <a:r>
              <a:rPr kumimoji="1" lang="ja-JP" altLang="en-US" sz="1400" dirty="0" smtClean="0">
                <a:solidFill>
                  <a:schemeClr val="tx1"/>
                </a:solidFill>
                <a:latin typeface="+mn-ea"/>
              </a:rPr>
              <a:t>、出展企画</a:t>
            </a:r>
            <a:r>
              <a:rPr kumimoji="1" lang="ja-JP" altLang="en-US" sz="1400" dirty="0">
                <a:solidFill>
                  <a:schemeClr val="tx1"/>
                </a:solidFill>
                <a:latin typeface="+mn-ea"/>
              </a:rPr>
              <a:t>業務として、</a:t>
            </a:r>
            <a:r>
              <a:rPr kumimoji="1" lang="en-US" altLang="ja-JP" sz="1400" dirty="0">
                <a:solidFill>
                  <a:schemeClr val="tx1"/>
                </a:solidFill>
                <a:latin typeface="+mn-ea"/>
              </a:rPr>
              <a:t>2021</a:t>
            </a:r>
            <a:r>
              <a:rPr kumimoji="1" lang="ja-JP" altLang="en-US" sz="1400" dirty="0">
                <a:solidFill>
                  <a:schemeClr val="tx1"/>
                </a:solidFill>
                <a:latin typeface="+mn-ea"/>
              </a:rPr>
              <a:t>年度から</a:t>
            </a:r>
            <a:r>
              <a:rPr kumimoji="1" lang="ja-JP" altLang="en-US" sz="1400" dirty="0" smtClean="0">
                <a:solidFill>
                  <a:schemeClr val="tx1"/>
                </a:solidFill>
                <a:latin typeface="+mn-ea"/>
              </a:rPr>
              <a:t>総合プロデューサー</a:t>
            </a:r>
            <a:endParaRPr kumimoji="1" lang="en-US" altLang="ja-JP" sz="1400" dirty="0" smtClean="0">
              <a:solidFill>
                <a:schemeClr val="tx1"/>
              </a:solidFill>
              <a:latin typeface="+mn-ea"/>
            </a:endParaRPr>
          </a:p>
          <a:p>
            <a:r>
              <a:rPr kumimoji="1" lang="ja-JP" altLang="en-US" sz="1400" dirty="0">
                <a:solidFill>
                  <a:schemeClr val="tx1"/>
                </a:solidFill>
                <a:latin typeface="+mn-ea"/>
              </a:rPr>
              <a:t>　</a:t>
            </a:r>
            <a:r>
              <a:rPr kumimoji="1" lang="ja-JP" altLang="en-US" sz="1400" dirty="0" smtClean="0">
                <a:solidFill>
                  <a:schemeClr val="tx1"/>
                </a:solidFill>
                <a:latin typeface="+mn-ea"/>
              </a:rPr>
              <a:t>の</a:t>
            </a:r>
            <a:r>
              <a:rPr kumimoji="1" lang="ja-JP" altLang="en-US" sz="1400" dirty="0">
                <a:solidFill>
                  <a:schemeClr val="tx1"/>
                </a:solidFill>
                <a:latin typeface="+mn-ea"/>
              </a:rPr>
              <a:t>下</a:t>
            </a:r>
            <a:r>
              <a:rPr kumimoji="1" lang="ja-JP" altLang="en-US" sz="1400" dirty="0" smtClean="0">
                <a:solidFill>
                  <a:schemeClr val="tx1"/>
                </a:solidFill>
                <a:latin typeface="+mn-ea"/>
              </a:rPr>
              <a:t>、中小企業</a:t>
            </a:r>
            <a:r>
              <a:rPr kumimoji="1" lang="ja-JP" altLang="en-US" sz="1400" dirty="0">
                <a:solidFill>
                  <a:schemeClr val="tx1"/>
                </a:solidFill>
                <a:latin typeface="+mn-ea"/>
              </a:rPr>
              <a:t>を含むより多くの民間企業から、出展内容</a:t>
            </a:r>
            <a:r>
              <a:rPr kumimoji="1" lang="ja-JP" altLang="en-US" sz="1400" dirty="0" smtClean="0">
                <a:solidFill>
                  <a:schemeClr val="tx1"/>
                </a:solidFill>
                <a:latin typeface="+mn-ea"/>
              </a:rPr>
              <a:t>で勝負できる</a:t>
            </a:r>
            <a:r>
              <a:rPr kumimoji="1" lang="ja-JP" altLang="en-US" sz="1400" dirty="0">
                <a:solidFill>
                  <a:schemeClr val="tx1"/>
                </a:solidFill>
                <a:latin typeface="+mn-ea"/>
              </a:rPr>
              <a:t>技術・</a:t>
            </a:r>
            <a:r>
              <a:rPr kumimoji="1" lang="ja-JP" altLang="en-US" sz="1400" dirty="0" smtClean="0">
                <a:solidFill>
                  <a:schemeClr val="tx1"/>
                </a:solidFill>
                <a:latin typeface="+mn-ea"/>
              </a:rPr>
              <a:t>知恵の</a:t>
            </a:r>
            <a:r>
              <a:rPr kumimoji="1" lang="ja-JP" altLang="en-US" sz="1400" dirty="0">
                <a:solidFill>
                  <a:schemeClr val="tx1"/>
                </a:solidFill>
                <a:latin typeface="+mn-ea"/>
              </a:rPr>
              <a:t>提供を得て</a:t>
            </a:r>
            <a:r>
              <a:rPr kumimoji="1" lang="ja-JP" altLang="en-US" sz="1400" dirty="0" smtClean="0">
                <a:solidFill>
                  <a:schemeClr val="tx1"/>
                </a:solidFill>
                <a:latin typeface="+mn-ea"/>
              </a:rPr>
              <a:t>、大</a:t>
            </a:r>
            <a:endParaRPr kumimoji="1" lang="en-US" altLang="ja-JP" sz="1400" dirty="0" smtClean="0">
              <a:solidFill>
                <a:schemeClr val="tx1"/>
              </a:solidFill>
              <a:latin typeface="+mn-ea"/>
            </a:endParaRPr>
          </a:p>
          <a:p>
            <a:r>
              <a:rPr kumimoji="1" lang="ja-JP" altLang="en-US" sz="1400" dirty="0">
                <a:solidFill>
                  <a:schemeClr val="tx1"/>
                </a:solidFill>
                <a:latin typeface="+mn-ea"/>
              </a:rPr>
              <a:t>　</a:t>
            </a:r>
            <a:r>
              <a:rPr kumimoji="1" lang="ja-JP" altLang="en-US" sz="1400" dirty="0" smtClean="0">
                <a:solidFill>
                  <a:schemeClr val="tx1"/>
                </a:solidFill>
                <a:latin typeface="+mn-ea"/>
              </a:rPr>
              <a:t>阪パビリオン出展を実現するための基本</a:t>
            </a:r>
            <a:r>
              <a:rPr kumimoji="1" lang="ja-JP" altLang="en-US" sz="1400" dirty="0">
                <a:solidFill>
                  <a:schemeClr val="tx1"/>
                </a:solidFill>
                <a:latin typeface="+mn-ea"/>
              </a:rPr>
              <a:t>計画策定を進めていく</a:t>
            </a:r>
            <a:r>
              <a:rPr kumimoji="1" lang="ja-JP" altLang="en-US" sz="1400" dirty="0" smtClean="0">
                <a:solidFill>
                  <a:schemeClr val="tx1"/>
                </a:solidFill>
                <a:latin typeface="+mn-ea"/>
              </a:rPr>
              <a:t>。</a:t>
            </a:r>
            <a:endParaRPr kumimoji="1" lang="en-US" altLang="ja-JP" sz="1400" dirty="0" smtClean="0">
              <a:solidFill>
                <a:schemeClr val="tx1"/>
              </a:solidFill>
              <a:latin typeface="+mn-ea"/>
            </a:endParaRPr>
          </a:p>
          <a:p>
            <a:r>
              <a:rPr kumimoji="1" lang="ja-JP" altLang="en-US" sz="1400" dirty="0" smtClean="0">
                <a:solidFill>
                  <a:schemeClr val="tx1"/>
                </a:solidFill>
                <a:latin typeface="+mn-ea"/>
              </a:rPr>
              <a:t>・バーチャル大阪館については、基本計画策定の中でコンセプトや具体的なコンテンツの検討を進めて</a:t>
            </a:r>
            <a:endParaRPr kumimoji="1" lang="en-US" altLang="ja-JP" sz="1400" dirty="0" smtClean="0">
              <a:solidFill>
                <a:schemeClr val="tx1"/>
              </a:solidFill>
              <a:latin typeface="+mn-ea"/>
            </a:endParaRPr>
          </a:p>
          <a:p>
            <a:r>
              <a:rPr kumimoji="1" lang="ja-JP" altLang="en-US" sz="1400" dirty="0">
                <a:solidFill>
                  <a:schemeClr val="tx1"/>
                </a:solidFill>
                <a:latin typeface="+mn-ea"/>
              </a:rPr>
              <a:t>　</a:t>
            </a:r>
            <a:r>
              <a:rPr kumimoji="1" lang="ja-JP" altLang="en-US" sz="1400" dirty="0" smtClean="0">
                <a:solidFill>
                  <a:schemeClr val="tx1"/>
                </a:solidFill>
                <a:latin typeface="+mn-ea"/>
              </a:rPr>
              <a:t>いく。</a:t>
            </a:r>
            <a:endParaRPr kumimoji="1" lang="en-US" altLang="ja-JP" sz="1400" dirty="0" smtClean="0">
              <a:solidFill>
                <a:schemeClr val="tx1"/>
              </a:solidFill>
              <a:latin typeface="+mn-ea"/>
            </a:endParaRPr>
          </a:p>
        </p:txBody>
      </p:sp>
      <p:sp>
        <p:nvSpPr>
          <p:cNvPr id="19" name="正方形/長方形 18">
            <a:extLst>
              <a:ext uri="{FF2B5EF4-FFF2-40B4-BE49-F238E27FC236}">
                <a16:creationId xmlns:a16="http://schemas.microsoft.com/office/drawing/2014/main" id="{44B7CB02-AC18-4FDB-B0B5-103953395A97}"/>
              </a:ext>
            </a:extLst>
          </p:cNvPr>
          <p:cNvSpPr/>
          <p:nvPr/>
        </p:nvSpPr>
        <p:spPr>
          <a:xfrm>
            <a:off x="231820" y="2320445"/>
            <a:ext cx="7606937" cy="328929"/>
          </a:xfrm>
          <a:prstGeom prst="rect">
            <a:avLst/>
          </a:prstGeom>
        </p:spPr>
        <p:txBody>
          <a:bodyPr wrap="square" lIns="25714" tIns="25714" rIns="25714" bIns="25714">
            <a:spAutoFit/>
          </a:bodyPr>
          <a:lstStyle/>
          <a:p>
            <a:r>
              <a:rPr lang="en-US" altLang="ja-JP" dirty="0" smtClean="0">
                <a:latin typeface="+mn-ea"/>
              </a:rPr>
              <a:t>【</a:t>
            </a:r>
            <a:r>
              <a:rPr lang="ja-JP" altLang="en-US" dirty="0" smtClean="0">
                <a:latin typeface="+mn-ea"/>
              </a:rPr>
              <a:t>参考</a:t>
            </a:r>
            <a:r>
              <a:rPr lang="en-US" altLang="ja-JP" dirty="0" smtClean="0">
                <a:latin typeface="+mn-ea"/>
              </a:rPr>
              <a:t>】</a:t>
            </a:r>
            <a:r>
              <a:rPr lang="ja-JP" altLang="en-US" dirty="0" smtClean="0">
                <a:latin typeface="+mn-ea"/>
              </a:rPr>
              <a:t>地元パビリオン企画、建設、運営全体スケジュール</a:t>
            </a:r>
            <a:endParaRPr lang="en-US" altLang="ja-JP" dirty="0">
              <a:latin typeface="+mn-ea"/>
              <a:ea typeface="+mn-ea"/>
            </a:endParaRPr>
          </a:p>
        </p:txBody>
      </p:sp>
      <p:graphicFrame>
        <p:nvGraphicFramePr>
          <p:cNvPr id="22" name="表 21"/>
          <p:cNvGraphicFramePr>
            <a:graphicFrameLocks noGrp="1"/>
          </p:cNvGraphicFramePr>
          <p:nvPr>
            <p:extLst>
              <p:ext uri="{D42A27DB-BD31-4B8C-83A1-F6EECF244321}">
                <p14:modId xmlns:p14="http://schemas.microsoft.com/office/powerpoint/2010/main" val="512231666"/>
              </p:ext>
            </p:extLst>
          </p:nvPr>
        </p:nvGraphicFramePr>
        <p:xfrm>
          <a:off x="343872" y="2671138"/>
          <a:ext cx="8755425" cy="3906873"/>
        </p:xfrm>
        <a:graphic>
          <a:graphicData uri="http://schemas.openxmlformats.org/drawingml/2006/table">
            <a:tbl>
              <a:tblPr firstRow="1" bandRow="1">
                <a:tableStyleId>{5C22544A-7EE6-4342-B048-85BDC9FD1C3A}</a:tableStyleId>
              </a:tblPr>
              <a:tblGrid>
                <a:gridCol w="850005">
                  <a:extLst>
                    <a:ext uri="{9D8B030D-6E8A-4147-A177-3AD203B41FA5}">
                      <a16:colId xmlns:a16="http://schemas.microsoft.com/office/drawing/2014/main" val="923342422"/>
                    </a:ext>
                  </a:extLst>
                </a:gridCol>
                <a:gridCol w="2021983">
                  <a:extLst>
                    <a:ext uri="{9D8B030D-6E8A-4147-A177-3AD203B41FA5}">
                      <a16:colId xmlns:a16="http://schemas.microsoft.com/office/drawing/2014/main" val="2027350523"/>
                    </a:ext>
                  </a:extLst>
                </a:gridCol>
                <a:gridCol w="1996226">
                  <a:extLst>
                    <a:ext uri="{9D8B030D-6E8A-4147-A177-3AD203B41FA5}">
                      <a16:colId xmlns:a16="http://schemas.microsoft.com/office/drawing/2014/main" val="779693307"/>
                    </a:ext>
                  </a:extLst>
                </a:gridCol>
                <a:gridCol w="2215166">
                  <a:extLst>
                    <a:ext uri="{9D8B030D-6E8A-4147-A177-3AD203B41FA5}">
                      <a16:colId xmlns:a16="http://schemas.microsoft.com/office/drawing/2014/main" val="1562060297"/>
                    </a:ext>
                  </a:extLst>
                </a:gridCol>
                <a:gridCol w="1672045">
                  <a:extLst>
                    <a:ext uri="{9D8B030D-6E8A-4147-A177-3AD203B41FA5}">
                      <a16:colId xmlns:a16="http://schemas.microsoft.com/office/drawing/2014/main" val="2645369984"/>
                    </a:ext>
                  </a:extLst>
                </a:gridCol>
              </a:tblGrid>
              <a:tr h="304679">
                <a:tc>
                  <a:txBody>
                    <a:bodyPr/>
                    <a:lstStyle/>
                    <a:p>
                      <a:pPr>
                        <a:lnSpc>
                          <a:spcPts val="1400"/>
                        </a:lnSpc>
                      </a:pPr>
                      <a:endParaRPr kumimoji="1" lang="ja-JP" altLang="en-US" sz="1300" dirty="0"/>
                    </a:p>
                  </a:txBody>
                  <a:tcPr/>
                </a:tc>
                <a:tc>
                  <a:txBody>
                    <a:bodyPr/>
                    <a:lstStyle/>
                    <a:p>
                      <a:pPr algn="ctr">
                        <a:lnSpc>
                          <a:spcPts val="1400"/>
                        </a:lnSpc>
                      </a:pPr>
                      <a:r>
                        <a:rPr kumimoji="1" lang="en-US" altLang="ja-JP" sz="1300" dirty="0" smtClean="0"/>
                        <a:t>2021</a:t>
                      </a:r>
                      <a:endParaRPr kumimoji="1" lang="ja-JP" altLang="en-US" sz="1300" dirty="0"/>
                    </a:p>
                  </a:txBody>
                  <a:tcPr/>
                </a:tc>
                <a:tc>
                  <a:txBody>
                    <a:bodyPr/>
                    <a:lstStyle/>
                    <a:p>
                      <a:pPr algn="ctr">
                        <a:lnSpc>
                          <a:spcPts val="1400"/>
                        </a:lnSpc>
                      </a:pPr>
                      <a:r>
                        <a:rPr kumimoji="1" lang="en-US" altLang="ja-JP" sz="1300" dirty="0" smtClean="0"/>
                        <a:t>2022</a:t>
                      </a:r>
                      <a:endParaRPr kumimoji="1" lang="ja-JP" altLang="en-US" sz="1300" dirty="0"/>
                    </a:p>
                  </a:txBody>
                  <a:tcPr/>
                </a:tc>
                <a:tc>
                  <a:txBody>
                    <a:bodyPr/>
                    <a:lstStyle/>
                    <a:p>
                      <a:pPr algn="ctr">
                        <a:lnSpc>
                          <a:spcPts val="1400"/>
                        </a:lnSpc>
                      </a:pPr>
                      <a:r>
                        <a:rPr kumimoji="1" lang="en-US" altLang="ja-JP" sz="1300" dirty="0" smtClean="0"/>
                        <a:t>2023-2024</a:t>
                      </a:r>
                      <a:endParaRPr kumimoji="1" lang="ja-JP" altLang="en-US" sz="1300" dirty="0"/>
                    </a:p>
                  </a:txBody>
                  <a:tcPr/>
                </a:tc>
                <a:tc>
                  <a:txBody>
                    <a:bodyPr/>
                    <a:lstStyle/>
                    <a:p>
                      <a:pPr algn="ctr">
                        <a:lnSpc>
                          <a:spcPts val="1400"/>
                        </a:lnSpc>
                      </a:pPr>
                      <a:r>
                        <a:rPr kumimoji="1" lang="en-US" altLang="ja-JP" sz="1300" dirty="0" smtClean="0"/>
                        <a:t>2025</a:t>
                      </a:r>
                      <a:r>
                        <a:rPr kumimoji="1" lang="ja-JP" altLang="en-US" sz="1300" dirty="0" smtClean="0"/>
                        <a:t>年度</a:t>
                      </a:r>
                      <a:endParaRPr kumimoji="1" lang="ja-JP" altLang="en-US" sz="1300" dirty="0"/>
                    </a:p>
                  </a:txBody>
                  <a:tcPr/>
                </a:tc>
                <a:extLst>
                  <a:ext uri="{0D108BD9-81ED-4DB2-BD59-A6C34878D82A}">
                    <a16:rowId xmlns:a16="http://schemas.microsoft.com/office/drawing/2014/main" val="3939400583"/>
                  </a:ext>
                </a:extLst>
              </a:tr>
              <a:tr h="930766">
                <a:tc>
                  <a:txBody>
                    <a:bodyPr/>
                    <a:lstStyle/>
                    <a:p>
                      <a:pPr>
                        <a:lnSpc>
                          <a:spcPts val="1400"/>
                        </a:lnSpc>
                      </a:pPr>
                      <a:r>
                        <a:rPr kumimoji="1" lang="ja-JP" altLang="en-US" sz="1300" b="0" dirty="0" smtClean="0"/>
                        <a:t>出展企画</a:t>
                      </a:r>
                      <a:endParaRPr kumimoji="1" lang="ja-JP" altLang="en-US" sz="1300" b="0" dirty="0"/>
                    </a:p>
                  </a:txBody>
                  <a:tcPr/>
                </a:tc>
                <a:tc>
                  <a:txBody>
                    <a:bodyPr/>
                    <a:lstStyle/>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◇出展基本計画の策定</a:t>
                      </a: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◇財源確保策検討・展開</a:t>
                      </a:r>
                      <a:endParaRPr lang="en-US" altLang="ja-JP" sz="1300" b="0" dirty="0" smtClean="0">
                        <a:solidFill>
                          <a:schemeClr val="tx1"/>
                        </a:solidFill>
                        <a:latin typeface="游ゴシック" panose="020B0400000000000000" pitchFamily="50" charset="-128"/>
                        <a:ea typeface="+mn-ea"/>
                      </a:endParaRPr>
                    </a:p>
                    <a:p>
                      <a:pPr>
                        <a:lnSpc>
                          <a:spcPts val="1400"/>
                        </a:lnSpc>
                      </a:pPr>
                      <a:r>
                        <a:rPr lang="ja-JP" altLang="en-US" sz="1300" b="0" dirty="0" smtClean="0">
                          <a:solidFill>
                            <a:schemeClr val="tx1"/>
                          </a:solidFill>
                          <a:latin typeface="游ゴシック" panose="020B0400000000000000" pitchFamily="50" charset="-128"/>
                          <a:ea typeface="+mn-ea"/>
                        </a:rPr>
                        <a:t>◇バーチャル大阪館検</a:t>
                      </a:r>
                      <a:endParaRPr lang="en-US" altLang="ja-JP" sz="1300" b="0" dirty="0" smtClean="0">
                        <a:solidFill>
                          <a:schemeClr val="tx1"/>
                        </a:solidFill>
                        <a:latin typeface="游ゴシック" panose="020B0400000000000000" pitchFamily="50" charset="-128"/>
                        <a:ea typeface="+mn-ea"/>
                      </a:endParaRPr>
                    </a:p>
                    <a:p>
                      <a:pPr>
                        <a:lnSpc>
                          <a:spcPts val="1400"/>
                        </a:lnSpc>
                      </a:pPr>
                      <a:r>
                        <a:rPr lang="ja-JP" altLang="en-US" sz="1300" b="0" dirty="0" smtClean="0">
                          <a:solidFill>
                            <a:schemeClr val="tx1"/>
                          </a:solidFill>
                          <a:latin typeface="游ゴシック" panose="020B0400000000000000" pitchFamily="50" charset="-128"/>
                          <a:ea typeface="+mn-ea"/>
                        </a:rPr>
                        <a:t>　討・運営の仕組の構築</a:t>
                      </a:r>
                      <a:endParaRPr kumimoji="1" lang="ja-JP" altLang="en-US" sz="1300" b="0" dirty="0"/>
                    </a:p>
                  </a:txBody>
                  <a:tcPr marL="36000" marR="36000" marT="36000" marB="36000"/>
                </a:tc>
                <a:tc>
                  <a:txBody>
                    <a:bodyPr/>
                    <a:lstStyle/>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◇広報の企画</a:t>
                      </a: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◇財源確保策の展開</a:t>
                      </a:r>
                      <a:endParaRPr lang="en-US" altLang="ja-JP" sz="1300" b="0" dirty="0" smtClean="0">
                        <a:solidFill>
                          <a:schemeClr val="tx1"/>
                        </a:solidFill>
                        <a:latin typeface="游ゴシック" panose="020B0400000000000000" pitchFamily="50" charset="-128"/>
                        <a:ea typeface="+mn-ea"/>
                      </a:endParaRPr>
                    </a:p>
                    <a:p>
                      <a:pPr>
                        <a:lnSpc>
                          <a:spcPts val="1400"/>
                        </a:lnSpc>
                      </a:pPr>
                      <a:endParaRPr kumimoji="1" lang="ja-JP" altLang="en-US" sz="1300" b="0" dirty="0"/>
                    </a:p>
                  </a:txBody>
                  <a:tcPr marL="36000" marR="36000" marT="36000" marB="36000"/>
                </a:tc>
                <a:tc>
                  <a:txBody>
                    <a:bodyPr/>
                    <a:lstStyle/>
                    <a:p>
                      <a:pPr>
                        <a:lnSpc>
                          <a:spcPts val="1400"/>
                        </a:lnSpc>
                      </a:pPr>
                      <a:r>
                        <a:rPr kumimoji="1" lang="ja-JP" altLang="en-US" sz="1300" b="0" dirty="0" smtClean="0"/>
                        <a:t>◇運営計画の具体化検討・</a:t>
                      </a:r>
                      <a:endParaRPr kumimoji="1" lang="en-US" altLang="ja-JP" sz="1300" b="0" dirty="0" smtClean="0"/>
                    </a:p>
                    <a:p>
                      <a:pPr>
                        <a:lnSpc>
                          <a:spcPts val="1400"/>
                        </a:lnSpc>
                      </a:pPr>
                      <a:r>
                        <a:rPr kumimoji="1" lang="ja-JP" altLang="en-US" sz="1300" b="0" dirty="0" smtClean="0"/>
                        <a:t>　準備</a:t>
                      </a:r>
                    </a:p>
                    <a:p>
                      <a:pPr>
                        <a:lnSpc>
                          <a:spcPts val="1400"/>
                        </a:lnSpc>
                      </a:pPr>
                      <a:r>
                        <a:rPr kumimoji="1" lang="ja-JP" altLang="en-US" sz="1300" b="0" dirty="0" smtClean="0"/>
                        <a:t> ・運営スタッフ選任・研修</a:t>
                      </a:r>
                    </a:p>
                    <a:p>
                      <a:pPr marL="0" marR="0" lvl="0" indent="0" algn="l" defTabSz="914378" rtl="0" eaLnBrk="1" fontAlgn="auto" latinLnBrk="0" hangingPunct="1">
                        <a:lnSpc>
                          <a:spcPts val="1400"/>
                        </a:lnSpc>
                        <a:spcBef>
                          <a:spcPts val="0"/>
                        </a:spcBef>
                        <a:spcAft>
                          <a:spcPts val="0"/>
                        </a:spcAft>
                        <a:buClrTx/>
                        <a:buSzTx/>
                        <a:buFontTx/>
                        <a:buNone/>
                        <a:tabLst/>
                        <a:defRPr/>
                      </a:pPr>
                      <a:r>
                        <a:rPr kumimoji="1" lang="ja-JP" altLang="en-US" sz="1300" b="0" dirty="0" smtClean="0"/>
                        <a:t> ・ボランティア募集・研修</a:t>
                      </a:r>
                      <a:endParaRPr kumimoji="1" lang="en-US" altLang="ja-JP" sz="1300" b="0" dirty="0" smtClean="0"/>
                    </a:p>
                    <a:p>
                      <a:pPr>
                        <a:lnSpc>
                          <a:spcPts val="1400"/>
                        </a:lnSpc>
                      </a:pPr>
                      <a:endParaRPr kumimoji="1" lang="ja-JP" altLang="en-US" sz="1300" b="0" dirty="0"/>
                    </a:p>
                  </a:txBody>
                  <a:tcPr marL="36000" marR="36000" marT="36000" marB="36000"/>
                </a:tc>
                <a:tc>
                  <a:txBody>
                    <a:bodyPr/>
                    <a:lstStyle/>
                    <a:p>
                      <a:pPr>
                        <a:lnSpc>
                          <a:spcPts val="1400"/>
                        </a:lnSpc>
                      </a:pPr>
                      <a:endParaRPr kumimoji="1" lang="ja-JP" altLang="en-US" sz="1300" b="0" dirty="0"/>
                    </a:p>
                  </a:txBody>
                  <a:tcPr marL="36000" marR="36000" marT="36000" marB="36000"/>
                </a:tc>
                <a:extLst>
                  <a:ext uri="{0D108BD9-81ED-4DB2-BD59-A6C34878D82A}">
                    <a16:rowId xmlns:a16="http://schemas.microsoft.com/office/drawing/2014/main" val="408833923"/>
                  </a:ext>
                </a:extLst>
              </a:tr>
              <a:tr h="1282014">
                <a:tc>
                  <a:txBody>
                    <a:bodyPr/>
                    <a:lstStyle/>
                    <a:p>
                      <a:pPr>
                        <a:lnSpc>
                          <a:spcPts val="1400"/>
                        </a:lnSpc>
                      </a:pPr>
                      <a:r>
                        <a:rPr kumimoji="1" lang="ja-JP" altLang="en-US" sz="1300" b="0" dirty="0" smtClean="0"/>
                        <a:t>運営</a:t>
                      </a:r>
                      <a:endParaRPr kumimoji="1" lang="ja-JP" altLang="en-US" sz="1300" b="0" dirty="0"/>
                    </a:p>
                  </a:txBody>
                  <a:tcPr/>
                </a:tc>
                <a:tc>
                  <a:txBody>
                    <a:bodyPr/>
                    <a:lstStyle/>
                    <a:p>
                      <a:pPr>
                        <a:lnSpc>
                          <a:spcPts val="1400"/>
                        </a:lnSpc>
                      </a:pPr>
                      <a:endParaRPr kumimoji="1" lang="ja-JP" altLang="en-US" sz="1300" b="0" dirty="0"/>
                    </a:p>
                  </a:txBody>
                  <a:tcPr marL="36000" marR="36000" marT="36000" marB="36000"/>
                </a:tc>
                <a:tc>
                  <a:txBody>
                    <a:bodyPr/>
                    <a:lstStyle/>
                    <a:p>
                      <a:pPr marL="0" marR="0" lvl="0" indent="0" algn="l" defTabSz="914378" rtl="0" eaLnBrk="1" fontAlgn="auto" latinLnBrk="0" hangingPunct="1">
                        <a:lnSpc>
                          <a:spcPts val="1400"/>
                        </a:lnSpc>
                        <a:spcBef>
                          <a:spcPts val="0"/>
                        </a:spcBef>
                        <a:spcAft>
                          <a:spcPts val="0"/>
                        </a:spcAft>
                        <a:buClrTx/>
                        <a:buSzTx/>
                        <a:buFontTx/>
                        <a:buNone/>
                        <a:tabLst/>
                        <a:defRPr/>
                      </a:pP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◇バーチャル大阪館運営</a:t>
                      </a:r>
                      <a:endParaRPr lang="en-US" altLang="ja-JP" sz="1300" b="0" dirty="0" smtClean="0">
                        <a:solidFill>
                          <a:schemeClr val="tx1"/>
                        </a:solidFill>
                        <a:latin typeface="游ゴシック" panose="020B0400000000000000" pitchFamily="50" charset="-128"/>
                        <a:ea typeface="+mn-ea"/>
                      </a:endParaRPr>
                    </a:p>
                  </a:txBody>
                  <a:tcPr marL="36000" marR="36000" marT="36000" marB="36000"/>
                </a:tc>
                <a:tc>
                  <a:txBody>
                    <a:bodyPr/>
                    <a:lstStyle/>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◇広報の実施</a:t>
                      </a: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endParaRPr lang="en-US" altLang="ja-JP" sz="1300" b="0" dirty="0" smtClean="0">
                        <a:solidFill>
                          <a:schemeClr val="tx1"/>
                        </a:solidFill>
                        <a:latin typeface="游ゴシック" panose="020B0400000000000000" pitchFamily="50" charset="-128"/>
                        <a:ea typeface="+mn-ea"/>
                      </a:endParaRPr>
                    </a:p>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◇バーチャル大阪館運営</a:t>
                      </a:r>
                    </a:p>
                    <a:p>
                      <a:pPr marL="0" marR="0" lvl="0" indent="0" algn="l" defTabSz="914378" rtl="0" eaLnBrk="1" fontAlgn="auto" latinLnBrk="0" hangingPunct="1">
                        <a:lnSpc>
                          <a:spcPts val="1400"/>
                        </a:lnSpc>
                        <a:spcBef>
                          <a:spcPts val="0"/>
                        </a:spcBef>
                        <a:spcAft>
                          <a:spcPts val="0"/>
                        </a:spcAft>
                        <a:buClrTx/>
                        <a:buSzTx/>
                        <a:buFontTx/>
                        <a:buNone/>
                        <a:tabLst/>
                        <a:defRPr/>
                      </a:pPr>
                      <a:endParaRPr lang="en-US" altLang="ja-JP" sz="1300" b="0" dirty="0" smtClean="0">
                        <a:solidFill>
                          <a:schemeClr val="tx1"/>
                        </a:solidFill>
                        <a:latin typeface="游ゴシック" panose="020B0400000000000000" pitchFamily="50" charset="-128"/>
                        <a:ea typeface="+mn-ea"/>
                      </a:endParaRPr>
                    </a:p>
                  </a:txBody>
                  <a:tcPr marL="36000" marR="36000" marT="36000" marB="36000"/>
                </a:tc>
                <a:tc>
                  <a:txBody>
                    <a:bodyPr/>
                    <a:lstStyle/>
                    <a:p>
                      <a:pPr>
                        <a:lnSpc>
                          <a:spcPts val="1400"/>
                        </a:lnSpc>
                      </a:pPr>
                      <a:r>
                        <a:rPr lang="ja-JP" altLang="en-US" sz="1300" b="0" dirty="0" smtClean="0">
                          <a:solidFill>
                            <a:schemeClr val="tx1"/>
                          </a:solidFill>
                          <a:latin typeface="游ゴシック" panose="020B0400000000000000" pitchFamily="50" charset="-128"/>
                          <a:ea typeface="+mn-ea"/>
                        </a:rPr>
                        <a:t>万博開催前</a:t>
                      </a:r>
                      <a:endParaRPr lang="en-US" altLang="ja-JP" sz="1300" b="0" dirty="0" smtClean="0">
                        <a:solidFill>
                          <a:schemeClr val="tx1"/>
                        </a:solidFill>
                        <a:latin typeface="游ゴシック" panose="020B0400000000000000" pitchFamily="50" charset="-128"/>
                        <a:ea typeface="+mn-ea"/>
                      </a:endParaRPr>
                    </a:p>
                    <a:p>
                      <a:pPr>
                        <a:lnSpc>
                          <a:spcPts val="1400"/>
                        </a:lnSpc>
                      </a:pPr>
                      <a:r>
                        <a:rPr lang="en-US" altLang="ja-JP" sz="1300" b="0" dirty="0" smtClean="0">
                          <a:solidFill>
                            <a:schemeClr val="tx1"/>
                          </a:solidFill>
                          <a:latin typeface="游ゴシック" panose="020B0400000000000000" pitchFamily="50" charset="-128"/>
                          <a:ea typeface="+mn-ea"/>
                        </a:rPr>
                        <a:t>   </a:t>
                      </a:r>
                      <a:r>
                        <a:rPr lang="ja-JP" altLang="en-US" sz="1300" b="0" dirty="0" smtClean="0">
                          <a:solidFill>
                            <a:schemeClr val="tx1"/>
                          </a:solidFill>
                          <a:latin typeface="游ゴシック" panose="020B0400000000000000" pitchFamily="50" charset="-128"/>
                          <a:ea typeface="+mn-ea"/>
                        </a:rPr>
                        <a:t>・開幕準備</a:t>
                      </a:r>
                      <a:endParaRPr lang="en-US" altLang="ja-JP" sz="1300" b="0" dirty="0" smtClean="0">
                        <a:solidFill>
                          <a:schemeClr val="tx1"/>
                        </a:solidFill>
                        <a:latin typeface="游ゴシック" panose="020B0400000000000000" pitchFamily="50" charset="-128"/>
                        <a:ea typeface="+mn-ea"/>
                      </a:endParaRPr>
                    </a:p>
                    <a:p>
                      <a:pPr>
                        <a:lnSpc>
                          <a:spcPts val="1400"/>
                        </a:lnSpc>
                      </a:pPr>
                      <a:r>
                        <a:rPr lang="en-US" altLang="ja-JP" sz="1300" b="0" dirty="0" smtClean="0">
                          <a:solidFill>
                            <a:schemeClr val="tx1"/>
                          </a:solidFill>
                          <a:latin typeface="游ゴシック" panose="020B0400000000000000" pitchFamily="50" charset="-128"/>
                          <a:ea typeface="+mn-ea"/>
                        </a:rPr>
                        <a:t>   </a:t>
                      </a:r>
                      <a:r>
                        <a:rPr lang="ja-JP" altLang="en-US" sz="1300" b="0" dirty="0" smtClean="0">
                          <a:solidFill>
                            <a:schemeClr val="tx1"/>
                          </a:solidFill>
                          <a:latin typeface="游ゴシック" panose="020B0400000000000000" pitchFamily="50" charset="-128"/>
                          <a:ea typeface="+mn-ea"/>
                        </a:rPr>
                        <a:t>・内覧会</a:t>
                      </a:r>
                      <a:endParaRPr lang="en-US" altLang="ja-JP" sz="1300" b="0" dirty="0" smtClean="0">
                        <a:solidFill>
                          <a:schemeClr val="tx1"/>
                        </a:solidFill>
                        <a:latin typeface="游ゴシック" panose="020B0400000000000000" pitchFamily="50" charset="-128"/>
                        <a:ea typeface="+mn-ea"/>
                      </a:endParaRPr>
                    </a:p>
                    <a:p>
                      <a:pPr>
                        <a:lnSpc>
                          <a:spcPts val="1400"/>
                        </a:lnSpc>
                      </a:pPr>
                      <a:r>
                        <a:rPr lang="ja-JP" altLang="en-US" sz="1300" b="0" dirty="0" smtClean="0">
                          <a:solidFill>
                            <a:schemeClr val="tx1"/>
                          </a:solidFill>
                          <a:latin typeface="游ゴシック" panose="020B0400000000000000" pitchFamily="50" charset="-128"/>
                          <a:ea typeface="+mn-ea"/>
                        </a:rPr>
                        <a:t>万博開催期間中</a:t>
                      </a:r>
                    </a:p>
                    <a:p>
                      <a:pPr>
                        <a:lnSpc>
                          <a:spcPts val="1400"/>
                        </a:lnSpc>
                      </a:pPr>
                      <a:r>
                        <a:rPr lang="ja-JP" altLang="en-US" sz="1300" b="0" dirty="0" smtClean="0">
                          <a:solidFill>
                            <a:schemeClr val="tx1"/>
                          </a:solidFill>
                          <a:latin typeface="游ゴシック" panose="020B0400000000000000" pitchFamily="50" charset="-128"/>
                          <a:ea typeface="+mn-ea"/>
                        </a:rPr>
                        <a:t>   ・パビリオン運営ほか万博閉幕後</a:t>
                      </a:r>
                    </a:p>
                    <a:p>
                      <a:pPr>
                        <a:lnSpc>
                          <a:spcPts val="1400"/>
                        </a:lnSpc>
                      </a:pPr>
                      <a:r>
                        <a:rPr lang="ja-JP" altLang="en-US" sz="1300" b="0" dirty="0" smtClean="0">
                          <a:solidFill>
                            <a:schemeClr val="tx1"/>
                          </a:solidFill>
                          <a:latin typeface="游ゴシック" panose="020B0400000000000000" pitchFamily="50" charset="-128"/>
                          <a:ea typeface="+mn-ea"/>
                        </a:rPr>
                        <a:t>   ・記録集作成</a:t>
                      </a:r>
                    </a:p>
                    <a:p>
                      <a:pPr>
                        <a:lnSpc>
                          <a:spcPts val="1400"/>
                        </a:lnSpc>
                      </a:pPr>
                      <a:r>
                        <a:rPr lang="ja-JP" altLang="en-US" sz="1300" b="0" dirty="0" smtClean="0">
                          <a:solidFill>
                            <a:schemeClr val="tx1"/>
                          </a:solidFill>
                          <a:latin typeface="游ゴシック" panose="020B0400000000000000" pitchFamily="50" charset="-128"/>
                          <a:ea typeface="+mn-ea"/>
                        </a:rPr>
                        <a:t>   ・レガシー引継ぎ</a:t>
                      </a:r>
                    </a:p>
                  </a:txBody>
                  <a:tcPr marL="36000" marR="36000" marT="36000" marB="36000"/>
                </a:tc>
                <a:extLst>
                  <a:ext uri="{0D108BD9-81ED-4DB2-BD59-A6C34878D82A}">
                    <a16:rowId xmlns:a16="http://schemas.microsoft.com/office/drawing/2014/main" val="3649922412"/>
                  </a:ext>
                </a:extLst>
              </a:tr>
              <a:tr h="551676">
                <a:tc>
                  <a:txBody>
                    <a:bodyPr/>
                    <a:lstStyle/>
                    <a:p>
                      <a:pPr>
                        <a:lnSpc>
                          <a:spcPts val="1400"/>
                        </a:lnSpc>
                      </a:pPr>
                      <a:r>
                        <a:rPr kumimoji="1" lang="ja-JP" altLang="en-US" sz="1300" b="0" dirty="0" smtClean="0"/>
                        <a:t>建築</a:t>
                      </a:r>
                      <a:endParaRPr kumimoji="1" lang="ja-JP" altLang="en-US" sz="1300" b="0" dirty="0"/>
                    </a:p>
                  </a:txBody>
                  <a:tcPr/>
                </a:tc>
                <a:tc>
                  <a:txBody>
                    <a:bodyPr/>
                    <a:lstStyle/>
                    <a:p>
                      <a:pPr>
                        <a:lnSpc>
                          <a:spcPts val="1400"/>
                        </a:lnSpc>
                      </a:pPr>
                      <a:r>
                        <a:rPr kumimoji="1" lang="ja-JP" altLang="en-US" sz="1300" b="0" dirty="0" smtClean="0"/>
                        <a:t>■建築基本設計</a:t>
                      </a:r>
                      <a:endParaRPr kumimoji="1" lang="ja-JP" altLang="en-US" sz="1300" b="0" dirty="0"/>
                    </a:p>
                  </a:txBody>
                  <a:tcPr marL="36000" marR="36000" marT="36000" marB="36000"/>
                </a:tc>
                <a:tc>
                  <a:txBody>
                    <a:bodyPr/>
                    <a:lstStyle/>
                    <a:p>
                      <a:pPr>
                        <a:lnSpc>
                          <a:spcPts val="1400"/>
                        </a:lnSpc>
                      </a:pPr>
                      <a:r>
                        <a:rPr kumimoji="1" lang="ja-JP" altLang="en-US" sz="1300" b="0" dirty="0" smtClean="0"/>
                        <a:t>◇建築設計</a:t>
                      </a:r>
                    </a:p>
                    <a:p>
                      <a:pPr>
                        <a:lnSpc>
                          <a:spcPts val="1400"/>
                        </a:lnSpc>
                      </a:pPr>
                      <a:r>
                        <a:rPr kumimoji="1" lang="ja-JP" altLang="en-US" sz="1300" b="0" dirty="0" smtClean="0"/>
                        <a:t>   ・基本設計</a:t>
                      </a:r>
                    </a:p>
                    <a:p>
                      <a:pPr>
                        <a:lnSpc>
                          <a:spcPts val="1400"/>
                        </a:lnSpc>
                      </a:pPr>
                      <a:r>
                        <a:rPr kumimoji="1" lang="ja-JP" altLang="en-US" sz="1300" b="0" dirty="0" smtClean="0"/>
                        <a:t>   ・実施設計</a:t>
                      </a:r>
                      <a:endParaRPr kumimoji="1" lang="ja-JP" altLang="en-US" sz="1300" b="0" dirty="0"/>
                    </a:p>
                  </a:txBody>
                  <a:tcPr marL="36000" marR="36000" marT="36000" marB="36000"/>
                </a:tc>
                <a:tc>
                  <a:txBody>
                    <a:bodyPr/>
                    <a:lstStyle/>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◇建築工事</a:t>
                      </a:r>
                      <a:endParaRPr lang="en-US" altLang="ja-JP" sz="1300" b="0" dirty="0" smtClean="0">
                        <a:solidFill>
                          <a:schemeClr val="tx1"/>
                        </a:solidFill>
                        <a:latin typeface="游ゴシック" panose="020B0400000000000000" pitchFamily="50" charset="-128"/>
                        <a:ea typeface="+mn-ea"/>
                      </a:endParaRPr>
                    </a:p>
                    <a:p>
                      <a:pPr>
                        <a:lnSpc>
                          <a:spcPts val="1400"/>
                        </a:lnSpc>
                      </a:pPr>
                      <a:endParaRPr kumimoji="1" lang="ja-JP" altLang="en-US" sz="1300" b="0" dirty="0"/>
                    </a:p>
                  </a:txBody>
                  <a:tcPr marL="36000" marR="36000" marT="36000" marB="36000"/>
                </a:tc>
                <a:tc>
                  <a:txBody>
                    <a:bodyPr/>
                    <a:lstStyle/>
                    <a:p>
                      <a:pPr>
                        <a:lnSpc>
                          <a:spcPts val="1400"/>
                        </a:lnSpc>
                      </a:pPr>
                      <a:endParaRPr kumimoji="1" lang="ja-JP" altLang="en-US" sz="1300" b="0" dirty="0"/>
                    </a:p>
                  </a:txBody>
                  <a:tcPr marL="36000" marR="36000" marT="36000" marB="36000"/>
                </a:tc>
                <a:extLst>
                  <a:ext uri="{0D108BD9-81ED-4DB2-BD59-A6C34878D82A}">
                    <a16:rowId xmlns:a16="http://schemas.microsoft.com/office/drawing/2014/main" val="374022861"/>
                  </a:ext>
                </a:extLst>
              </a:tr>
              <a:tr h="541394">
                <a:tc>
                  <a:txBody>
                    <a:bodyPr/>
                    <a:lstStyle/>
                    <a:p>
                      <a:pPr>
                        <a:lnSpc>
                          <a:spcPts val="1400"/>
                        </a:lnSpc>
                      </a:pPr>
                      <a:r>
                        <a:rPr kumimoji="1" lang="ja-JP" altLang="en-US" sz="1300" b="0" dirty="0" smtClean="0"/>
                        <a:t>展示物</a:t>
                      </a:r>
                      <a:endParaRPr kumimoji="1" lang="ja-JP" altLang="en-US" sz="1300" b="0" dirty="0"/>
                    </a:p>
                  </a:txBody>
                  <a:tcPr/>
                </a:tc>
                <a:tc>
                  <a:txBody>
                    <a:bodyPr/>
                    <a:lstStyle/>
                    <a:p>
                      <a:pPr>
                        <a:lnSpc>
                          <a:spcPts val="1400"/>
                        </a:lnSpc>
                      </a:pPr>
                      <a:endParaRPr kumimoji="1" lang="ja-JP" altLang="en-US" sz="1300" b="0" dirty="0"/>
                    </a:p>
                  </a:txBody>
                  <a:tcPr marL="36000" marR="36000" marT="36000" marB="36000"/>
                </a:tc>
                <a:tc>
                  <a:txBody>
                    <a:bodyPr/>
                    <a:lstStyle/>
                    <a:p>
                      <a:pPr marL="0" marR="0" lvl="0" indent="0" algn="l" defTabSz="914378" rtl="0" eaLnBrk="1" fontAlgn="auto" latinLnBrk="0" hangingPunct="1">
                        <a:lnSpc>
                          <a:spcPts val="1400"/>
                        </a:lnSpc>
                        <a:spcBef>
                          <a:spcPts val="0"/>
                        </a:spcBef>
                        <a:spcAft>
                          <a:spcPts val="0"/>
                        </a:spcAft>
                        <a:buClrTx/>
                        <a:buSzTx/>
                        <a:buFontTx/>
                        <a:buNone/>
                        <a:tabLst/>
                        <a:defRPr/>
                      </a:pPr>
                      <a:r>
                        <a:rPr lang="ja-JP" altLang="en-US" sz="1300" b="0" dirty="0" smtClean="0">
                          <a:solidFill>
                            <a:schemeClr val="tx1"/>
                          </a:solidFill>
                          <a:latin typeface="游ゴシック" panose="020B0400000000000000" pitchFamily="50" charset="-128"/>
                          <a:ea typeface="+mn-ea"/>
                        </a:rPr>
                        <a:t>◇展示物具体化検討</a:t>
                      </a:r>
                      <a:endParaRPr kumimoji="1" lang="ja-JP" altLang="en-US" sz="1300" b="0" dirty="0"/>
                    </a:p>
                  </a:txBody>
                  <a:tcPr marL="36000" marR="36000" marT="36000" marB="36000"/>
                </a:tc>
                <a:tc>
                  <a:txBody>
                    <a:bodyPr/>
                    <a:lstStyle/>
                    <a:p>
                      <a:pPr>
                        <a:lnSpc>
                          <a:spcPts val="1400"/>
                        </a:lnSpc>
                      </a:pPr>
                      <a:r>
                        <a:rPr kumimoji="1" lang="ja-JP" altLang="en-US" sz="1300" b="0" dirty="0" smtClean="0"/>
                        <a:t>◇展示物製作</a:t>
                      </a:r>
                    </a:p>
                    <a:p>
                      <a:pPr>
                        <a:lnSpc>
                          <a:spcPts val="1400"/>
                        </a:lnSpc>
                      </a:pPr>
                      <a:r>
                        <a:rPr kumimoji="1" lang="ja-JP" altLang="en-US" sz="1300" b="0" dirty="0" smtClean="0"/>
                        <a:t>   ・設計、制作</a:t>
                      </a:r>
                      <a:endParaRPr kumimoji="1" lang="ja-JP" altLang="en-US" sz="1300" b="0" dirty="0"/>
                    </a:p>
                  </a:txBody>
                  <a:tcPr marL="36000" marR="36000" marT="36000" marB="36000"/>
                </a:tc>
                <a:tc>
                  <a:txBody>
                    <a:bodyPr/>
                    <a:lstStyle/>
                    <a:p>
                      <a:pPr>
                        <a:lnSpc>
                          <a:spcPts val="1400"/>
                        </a:lnSpc>
                      </a:pPr>
                      <a:endParaRPr kumimoji="1" lang="ja-JP" altLang="en-US" sz="1300" b="0" dirty="0"/>
                    </a:p>
                  </a:txBody>
                  <a:tcPr marL="36000" marR="36000" marT="36000" marB="36000"/>
                </a:tc>
                <a:extLst>
                  <a:ext uri="{0D108BD9-81ED-4DB2-BD59-A6C34878D82A}">
                    <a16:rowId xmlns:a16="http://schemas.microsoft.com/office/drawing/2014/main" val="2424658716"/>
                  </a:ext>
                </a:extLst>
              </a:tr>
            </a:tbl>
          </a:graphicData>
        </a:graphic>
      </p:graphicFrame>
      <p:sp>
        <p:nvSpPr>
          <p:cNvPr id="2" name="角丸四角形 1"/>
          <p:cNvSpPr/>
          <p:nvPr/>
        </p:nvSpPr>
        <p:spPr>
          <a:xfrm>
            <a:off x="1156448" y="2904565"/>
            <a:ext cx="4114800" cy="1398494"/>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角丸四角形 2"/>
          <p:cNvSpPr/>
          <p:nvPr/>
        </p:nvSpPr>
        <p:spPr>
          <a:xfrm>
            <a:off x="1761565" y="4215717"/>
            <a:ext cx="3200400" cy="26698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500" dirty="0" smtClean="0">
                <a:solidFill>
                  <a:schemeClr val="tx1"/>
                </a:solidFill>
              </a:rPr>
              <a:t>委員会の活動</a:t>
            </a:r>
            <a:endParaRPr kumimoji="1" lang="ja-JP" altLang="en-US" sz="1500" dirty="0">
              <a:solidFill>
                <a:schemeClr val="tx1"/>
              </a:solidFill>
            </a:endParaRPr>
          </a:p>
        </p:txBody>
      </p:sp>
      <p:sp>
        <p:nvSpPr>
          <p:cNvPr id="8" name="スライド番号プレースホルダー 1"/>
          <p:cNvSpPr txBox="1">
            <a:spLocks/>
          </p:cNvSpPr>
          <p:nvPr/>
        </p:nvSpPr>
        <p:spPr>
          <a:xfrm>
            <a:off x="8794376" y="6593040"/>
            <a:ext cx="349624"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13</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83535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31820" y="3650735"/>
            <a:ext cx="8693240" cy="2737186"/>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dirty="0" smtClean="0">
                <a:solidFill>
                  <a:schemeClr val="tx1"/>
                </a:solidFill>
              </a:rPr>
              <a:t>参考</a:t>
            </a:r>
            <a:endParaRPr kumimoji="1" lang="ja-JP" altLang="en-US" sz="1600" dirty="0">
              <a:solidFill>
                <a:schemeClr val="tx1"/>
              </a:solidFill>
            </a:endParaRPr>
          </a:p>
        </p:txBody>
      </p:sp>
      <p:sp>
        <p:nvSpPr>
          <p:cNvPr id="4" name="正方形/長方形 3"/>
          <p:cNvSpPr/>
          <p:nvPr/>
        </p:nvSpPr>
        <p:spPr>
          <a:xfrm>
            <a:off x="231820" y="183230"/>
            <a:ext cx="8693240" cy="646331"/>
          </a:xfrm>
          <a:prstGeom prst="rect">
            <a:avLst/>
          </a:prstGeom>
        </p:spPr>
        <p:txBody>
          <a:bodyPr wrap="square">
            <a:spAutoFit/>
          </a:bodyPr>
          <a:lstStyle/>
          <a:p>
            <a:r>
              <a:rPr lang="ja-JP" altLang="en-US" b="1" dirty="0" smtClean="0">
                <a:latin typeface="+mn-ea"/>
              </a:rPr>
              <a:t>報告事項４</a:t>
            </a:r>
            <a:endParaRPr lang="en-US" altLang="ja-JP" b="1" dirty="0" smtClean="0">
              <a:latin typeface="+mn-ea"/>
            </a:endParaRPr>
          </a:p>
          <a:p>
            <a:r>
              <a:rPr lang="ja-JP" altLang="en-US" b="1" dirty="0">
                <a:latin typeface="+mn-ea"/>
              </a:rPr>
              <a:t>　</a:t>
            </a:r>
            <a:r>
              <a:rPr lang="en-US" altLang="ja-JP" b="1" dirty="0" smtClean="0">
                <a:latin typeface="+mn-ea"/>
              </a:rPr>
              <a:t>2020</a:t>
            </a:r>
            <a:r>
              <a:rPr lang="ja-JP" altLang="en-US" b="1" dirty="0" smtClean="0">
                <a:latin typeface="+mn-ea"/>
              </a:rPr>
              <a:t>年度の事業計画の件</a:t>
            </a:r>
            <a:endParaRPr lang="ja-JP" altLang="en-US" b="1" dirty="0">
              <a:latin typeface="+mn-ea"/>
            </a:endParaRPr>
          </a:p>
        </p:txBody>
      </p:sp>
      <p:sp>
        <p:nvSpPr>
          <p:cNvPr id="5" name="正方形/長方形 4">
            <a:extLst>
              <a:ext uri="{FF2B5EF4-FFF2-40B4-BE49-F238E27FC236}">
                <a16:creationId xmlns:a16="http://schemas.microsoft.com/office/drawing/2014/main" id="{44B7CB02-AC18-4FDB-B0B5-103953395A97}"/>
              </a:ext>
            </a:extLst>
          </p:cNvPr>
          <p:cNvSpPr/>
          <p:nvPr/>
        </p:nvSpPr>
        <p:spPr>
          <a:xfrm>
            <a:off x="489398" y="953362"/>
            <a:ext cx="3876540" cy="328929"/>
          </a:xfrm>
          <a:prstGeom prst="rect">
            <a:avLst/>
          </a:prstGeom>
        </p:spPr>
        <p:txBody>
          <a:bodyPr wrap="square" lIns="25714" tIns="25714" rIns="25714" bIns="25714">
            <a:spAutoFit/>
          </a:bodyPr>
          <a:lstStyle/>
          <a:p>
            <a:r>
              <a:rPr lang="ja-JP" altLang="en-US" dirty="0">
                <a:latin typeface="+mn-ea"/>
              </a:rPr>
              <a:t>■</a:t>
            </a:r>
            <a:r>
              <a:rPr lang="en-US" altLang="ja-JP" dirty="0" smtClean="0">
                <a:latin typeface="+mn-ea"/>
              </a:rPr>
              <a:t>2020</a:t>
            </a:r>
            <a:r>
              <a:rPr lang="ja-JP" altLang="en-US" dirty="0" smtClean="0">
                <a:latin typeface="+mn-ea"/>
              </a:rPr>
              <a:t>年度事業計画</a:t>
            </a:r>
            <a:endParaRPr lang="en-US" altLang="ja-JP" dirty="0">
              <a:latin typeface="+mn-ea"/>
            </a:endParaRPr>
          </a:p>
        </p:txBody>
      </p:sp>
      <p:sp>
        <p:nvSpPr>
          <p:cNvPr id="6" name="テキスト ボックス 5"/>
          <p:cNvSpPr txBox="1"/>
          <p:nvPr/>
        </p:nvSpPr>
        <p:spPr>
          <a:xfrm>
            <a:off x="489398" y="1248185"/>
            <a:ext cx="7404591" cy="738664"/>
          </a:xfrm>
          <a:prstGeom prst="rect">
            <a:avLst/>
          </a:prstGeom>
          <a:noFill/>
        </p:spPr>
        <p:txBody>
          <a:bodyPr wrap="none" rtlCol="0">
            <a:spAutoFit/>
          </a:bodyPr>
          <a:lstStyle/>
          <a:p>
            <a:r>
              <a:rPr kumimoji="1" lang="ja-JP" altLang="en-US" sz="1400" dirty="0" smtClean="0"/>
              <a:t>（１）総合</a:t>
            </a:r>
            <a:r>
              <a:rPr kumimoji="1" lang="ja-JP" altLang="en-US" sz="1400" dirty="0" smtClean="0">
                <a:latin typeface="+mn-ea"/>
              </a:rPr>
              <a:t>プロデューサーの選任（令和</a:t>
            </a:r>
            <a:r>
              <a:rPr kumimoji="1" lang="en-US" altLang="ja-JP" sz="1400" dirty="0" smtClean="0">
                <a:latin typeface="+mn-ea"/>
              </a:rPr>
              <a:t>3</a:t>
            </a:r>
            <a:r>
              <a:rPr kumimoji="1" lang="ja-JP" altLang="en-US" sz="1400" dirty="0" smtClean="0">
                <a:latin typeface="+mn-ea"/>
              </a:rPr>
              <a:t>年</a:t>
            </a:r>
            <a:r>
              <a:rPr kumimoji="1" lang="en-US" altLang="ja-JP" sz="1400" dirty="0" smtClean="0">
                <a:latin typeface="+mn-ea"/>
              </a:rPr>
              <a:t>2</a:t>
            </a:r>
            <a:r>
              <a:rPr kumimoji="1" lang="ja-JP" altLang="en-US" sz="1400" dirty="0" smtClean="0">
                <a:latin typeface="+mn-ea"/>
              </a:rPr>
              <a:t>月</a:t>
            </a:r>
            <a:r>
              <a:rPr kumimoji="1" lang="en-US" altLang="ja-JP" sz="1400" dirty="0" smtClean="0">
                <a:latin typeface="+mn-ea"/>
              </a:rPr>
              <a:t>16</a:t>
            </a:r>
            <a:r>
              <a:rPr kumimoji="1" lang="ja-JP" altLang="en-US" sz="1400" dirty="0" smtClean="0">
                <a:latin typeface="+mn-ea"/>
              </a:rPr>
              <a:t>日付）</a:t>
            </a:r>
            <a:endParaRPr kumimoji="1" lang="en-US" altLang="ja-JP" sz="1400" dirty="0" smtClean="0">
              <a:latin typeface="+mn-ea"/>
            </a:endParaRPr>
          </a:p>
          <a:p>
            <a:r>
              <a:rPr kumimoji="1" lang="ja-JP" altLang="en-US" sz="1400" dirty="0" smtClean="0">
                <a:latin typeface="+mn-ea"/>
              </a:rPr>
              <a:t>（２）出展基本計画策定に向けた準備業務</a:t>
            </a:r>
            <a:endParaRPr kumimoji="1" lang="en-US" altLang="ja-JP" sz="1400" dirty="0" smtClean="0">
              <a:latin typeface="+mn-ea"/>
            </a:endParaRPr>
          </a:p>
          <a:p>
            <a:r>
              <a:rPr kumimoji="1" lang="ja-JP" altLang="en-US" sz="1400" dirty="0" smtClean="0">
                <a:latin typeface="+mn-ea"/>
              </a:rPr>
              <a:t>（３）</a:t>
            </a:r>
            <a:r>
              <a:rPr kumimoji="1" lang="en-US" altLang="ja-JP" sz="1400" dirty="0">
                <a:latin typeface="+mn-ea"/>
              </a:rPr>
              <a:t>2021</a:t>
            </a:r>
            <a:r>
              <a:rPr kumimoji="1" lang="ja-JP" altLang="en-US" sz="1400" dirty="0">
                <a:latin typeface="+mn-ea"/>
              </a:rPr>
              <a:t>年度本格着手</a:t>
            </a:r>
            <a:r>
              <a:rPr kumimoji="1" lang="ja-JP" altLang="en-US" sz="1400" dirty="0"/>
              <a:t>のための体制整備（収支予算、事務局</a:t>
            </a:r>
            <a:r>
              <a:rPr kumimoji="1" lang="ja-JP" altLang="en-US" sz="1400" dirty="0" smtClean="0"/>
              <a:t>、委員の</a:t>
            </a:r>
            <a:r>
              <a:rPr kumimoji="1" lang="ja-JP" altLang="en-US" sz="1400" dirty="0"/>
              <a:t>掘り起こし等</a:t>
            </a:r>
            <a:r>
              <a:rPr kumimoji="1" lang="ja-JP" altLang="en-US" sz="1400" dirty="0" smtClean="0"/>
              <a:t>）</a:t>
            </a:r>
            <a:endParaRPr kumimoji="1" lang="ja-JP" altLang="en-US" sz="1400" dirty="0"/>
          </a:p>
        </p:txBody>
      </p:sp>
      <p:sp>
        <p:nvSpPr>
          <p:cNvPr id="7" name="正方形/長方形 6">
            <a:extLst>
              <a:ext uri="{FF2B5EF4-FFF2-40B4-BE49-F238E27FC236}">
                <a16:creationId xmlns:a16="http://schemas.microsoft.com/office/drawing/2014/main" id="{44B7CB02-AC18-4FDB-B0B5-103953395A97}"/>
              </a:ext>
            </a:extLst>
          </p:cNvPr>
          <p:cNvSpPr/>
          <p:nvPr/>
        </p:nvSpPr>
        <p:spPr>
          <a:xfrm>
            <a:off x="489398" y="4069359"/>
            <a:ext cx="8435662" cy="1344592"/>
          </a:xfrm>
          <a:prstGeom prst="rect">
            <a:avLst/>
          </a:prstGeom>
        </p:spPr>
        <p:txBody>
          <a:bodyPr wrap="square" lIns="25714" tIns="25714" rIns="25714" bIns="25714">
            <a:spAutoFit/>
          </a:bodyPr>
          <a:lstStyle/>
          <a:p>
            <a:r>
              <a:rPr lang="ja-JP" altLang="en-US" sz="1400" dirty="0">
                <a:latin typeface="+mn-ea"/>
              </a:rPr>
              <a:t>■</a:t>
            </a:r>
            <a:r>
              <a:rPr lang="en-US" altLang="ja-JP" sz="1400" dirty="0" smtClean="0">
                <a:latin typeface="+mn-ea"/>
              </a:rPr>
              <a:t>2021</a:t>
            </a:r>
            <a:r>
              <a:rPr lang="ja-JP" altLang="en-US" sz="1400" dirty="0" smtClean="0">
                <a:latin typeface="+mn-ea"/>
              </a:rPr>
              <a:t>年度事業計画</a:t>
            </a:r>
            <a:endParaRPr lang="en-US" altLang="ja-JP" sz="1400" dirty="0" smtClean="0">
              <a:latin typeface="+mn-ea"/>
            </a:endParaRPr>
          </a:p>
          <a:p>
            <a:r>
              <a:rPr lang="ja-JP" altLang="en-US" sz="1400" dirty="0" smtClean="0">
                <a:latin typeface="+mn-ea"/>
              </a:rPr>
              <a:t>　（１）出展</a:t>
            </a:r>
            <a:r>
              <a:rPr lang="ja-JP" altLang="en-US" sz="1400" dirty="0">
                <a:latin typeface="+mn-ea"/>
              </a:rPr>
              <a:t>基本計画の</a:t>
            </a:r>
            <a:r>
              <a:rPr lang="ja-JP" altLang="en-US" sz="1400" dirty="0" smtClean="0">
                <a:latin typeface="+mn-ea"/>
              </a:rPr>
              <a:t>策定</a:t>
            </a:r>
            <a:endParaRPr lang="en-US" altLang="ja-JP" sz="1400" dirty="0" smtClean="0">
              <a:latin typeface="+mn-ea"/>
            </a:endParaRPr>
          </a:p>
          <a:p>
            <a:r>
              <a:rPr lang="ja-JP" altLang="en-US" sz="1400" dirty="0" smtClean="0">
                <a:latin typeface="+mn-ea"/>
              </a:rPr>
              <a:t>　　　　　全体概要、展示計画、建築計画、行・催事計画、</a:t>
            </a:r>
            <a:r>
              <a:rPr lang="zh-TW" altLang="en-US" sz="1400" dirty="0" smtClean="0">
                <a:latin typeface="游ゴシック" panose="020B0400000000000000" pitchFamily="50" charset="-128"/>
                <a:ea typeface="游ゴシック" panose="020B0400000000000000" pitchFamily="50" charset="-128"/>
              </a:rPr>
              <a:t>商業</a:t>
            </a:r>
            <a:r>
              <a:rPr lang="zh-TW" altLang="en-US" sz="1400" dirty="0">
                <a:latin typeface="游ゴシック" panose="020B0400000000000000" pitchFamily="50" charset="-128"/>
                <a:ea typeface="游ゴシック" panose="020B0400000000000000" pitchFamily="50" charset="-128"/>
              </a:rPr>
              <a:t>活動</a:t>
            </a:r>
            <a:r>
              <a:rPr lang="zh-TW" altLang="en-US" sz="1400" dirty="0" smtClean="0">
                <a:latin typeface="游ゴシック" panose="020B0400000000000000" pitchFamily="50" charset="-128"/>
                <a:ea typeface="游ゴシック" panose="020B0400000000000000" pitchFamily="50" charset="-128"/>
              </a:rPr>
              <a:t>計画</a:t>
            </a:r>
            <a:r>
              <a:rPr lang="ja-JP" altLang="en-US" sz="1400" dirty="0" err="1" smtClean="0">
                <a:latin typeface="游ゴシック" panose="020B0400000000000000" pitchFamily="50" charset="-128"/>
                <a:ea typeface="游ゴシック" panose="020B0400000000000000" pitchFamily="50" charset="-128"/>
              </a:rPr>
              <a:t>、</a:t>
            </a:r>
            <a:r>
              <a:rPr lang="ja-JP" altLang="en-US" sz="1400" dirty="0" smtClean="0">
                <a:latin typeface="游ゴシック" panose="020B0400000000000000" pitchFamily="50" charset="-128"/>
                <a:ea typeface="游ゴシック" panose="020B0400000000000000" pitchFamily="50" charset="-128"/>
              </a:rPr>
              <a:t>広報計画、運営計画、</a:t>
            </a:r>
            <a:endParaRPr lang="en-US" altLang="ja-JP" sz="1400" dirty="0" smtClean="0">
              <a:latin typeface="游ゴシック" panose="020B0400000000000000" pitchFamily="50" charset="-128"/>
              <a:ea typeface="游ゴシック" panose="020B0400000000000000" pitchFamily="50" charset="-128"/>
            </a:endParaRPr>
          </a:p>
          <a:p>
            <a:r>
              <a:rPr lang="ja-JP" altLang="en-US" sz="1400" dirty="0">
                <a:latin typeface="游ゴシック" panose="020B0400000000000000" pitchFamily="50" charset="-128"/>
                <a:ea typeface="游ゴシック" panose="020B0400000000000000" pitchFamily="50" charset="-128"/>
              </a:rPr>
              <a:t>　</a:t>
            </a:r>
            <a:r>
              <a:rPr lang="ja-JP" altLang="en-US" sz="1400" dirty="0" smtClean="0">
                <a:latin typeface="游ゴシック" panose="020B0400000000000000" pitchFamily="50" charset="-128"/>
                <a:ea typeface="游ゴシック" panose="020B0400000000000000" pitchFamily="50" charset="-128"/>
              </a:rPr>
              <a:t>　　　　財務計画、</a:t>
            </a:r>
            <a:r>
              <a:rPr lang="ja-JP" altLang="en-US" sz="1400" dirty="0" smtClean="0">
                <a:latin typeface="+mn-ea"/>
              </a:rPr>
              <a:t>全体スケジュール、レガシー　など</a:t>
            </a:r>
            <a:endParaRPr lang="en-US" altLang="ja-JP" sz="1400" dirty="0" smtClean="0">
              <a:latin typeface="+mn-ea"/>
            </a:endParaRPr>
          </a:p>
          <a:p>
            <a:r>
              <a:rPr lang="ja-JP" altLang="en-US" sz="1400" dirty="0">
                <a:latin typeface="+mn-ea"/>
              </a:rPr>
              <a:t>　</a:t>
            </a:r>
            <a:r>
              <a:rPr lang="ja-JP" altLang="en-US" sz="1400" dirty="0" smtClean="0">
                <a:latin typeface="+mn-ea"/>
              </a:rPr>
              <a:t>（２）財源</a:t>
            </a:r>
            <a:r>
              <a:rPr lang="ja-JP" altLang="en-US" sz="1400" dirty="0">
                <a:latin typeface="+mn-ea"/>
              </a:rPr>
              <a:t>確保策</a:t>
            </a:r>
            <a:r>
              <a:rPr lang="ja-JP" altLang="en-US" sz="1400" dirty="0" smtClean="0">
                <a:latin typeface="+mn-ea"/>
              </a:rPr>
              <a:t>検討、展開（出展基本計画を踏まえた具体策の検討、実施可能なものから順次展開）</a:t>
            </a:r>
            <a:endParaRPr lang="ja-JP" altLang="en-US" sz="1400" dirty="0">
              <a:latin typeface="+mn-ea"/>
            </a:endParaRPr>
          </a:p>
          <a:p>
            <a:r>
              <a:rPr lang="ja-JP" altLang="en-US" sz="1400" dirty="0" smtClean="0">
                <a:latin typeface="+mn-ea"/>
              </a:rPr>
              <a:t>　（３）バーチャル大阪館の検討、構築（出展基本計画を踏まえて構築）</a:t>
            </a:r>
            <a:endParaRPr lang="ja-JP" altLang="en-US" sz="1400" dirty="0">
              <a:latin typeface="+mn-ea"/>
            </a:endParaRPr>
          </a:p>
        </p:txBody>
      </p:sp>
      <p:sp>
        <p:nvSpPr>
          <p:cNvPr id="8" name="正方形/長方形 7"/>
          <p:cNvSpPr/>
          <p:nvPr/>
        </p:nvSpPr>
        <p:spPr>
          <a:xfrm>
            <a:off x="818818" y="2017992"/>
            <a:ext cx="7508383" cy="958858"/>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　来年度当初から、総合プロデューサーの下、出展基本計画策定に着手するため、今年度</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中に、大阪府・市が、策定業務を担う事業者選定プロポーザルを実施。</a:t>
            </a:r>
            <a:endParaRPr kumimoji="1" lang="en-US" altLang="ja-JP" sz="1400" dirty="0" smtClean="0">
              <a:solidFill>
                <a:schemeClr val="tx1"/>
              </a:solidFill>
            </a:endParaRPr>
          </a:p>
          <a:p>
            <a:r>
              <a:rPr kumimoji="1" lang="ja-JP" altLang="en-US" sz="1400" dirty="0" smtClean="0">
                <a:solidFill>
                  <a:schemeClr val="tx1"/>
                </a:solidFill>
              </a:rPr>
              <a:t>○　その他の事項も含め、今年度、委員会の経費支出の予定なし。</a:t>
            </a:r>
            <a:endParaRPr kumimoji="1" lang="ja-JP" altLang="en-US" sz="1400" dirty="0">
              <a:solidFill>
                <a:schemeClr val="tx1"/>
              </a:solidFill>
            </a:endParaRPr>
          </a:p>
        </p:txBody>
      </p:sp>
      <p:sp>
        <p:nvSpPr>
          <p:cNvPr id="10" name="正方形/長方形 9">
            <a:extLst>
              <a:ext uri="{FF2B5EF4-FFF2-40B4-BE49-F238E27FC236}">
                <a16:creationId xmlns:a16="http://schemas.microsoft.com/office/drawing/2014/main" id="{44B7CB02-AC18-4FDB-B0B5-103953395A97}"/>
              </a:ext>
            </a:extLst>
          </p:cNvPr>
          <p:cNvSpPr/>
          <p:nvPr/>
        </p:nvSpPr>
        <p:spPr>
          <a:xfrm>
            <a:off x="489398" y="5738705"/>
            <a:ext cx="8229600" cy="482817"/>
          </a:xfrm>
          <a:prstGeom prst="rect">
            <a:avLst/>
          </a:prstGeom>
          <a:ln>
            <a:noFill/>
            <a:prstDash val="dash"/>
          </a:ln>
        </p:spPr>
        <p:txBody>
          <a:bodyPr wrap="square" lIns="25714" tIns="25714" rIns="25714" bIns="25714">
            <a:spAutoFit/>
          </a:bodyPr>
          <a:lstStyle/>
          <a:p>
            <a:r>
              <a:rPr lang="ja-JP" altLang="en-US" sz="1400" dirty="0" smtClean="0">
                <a:latin typeface="+mn-ea"/>
              </a:rPr>
              <a:t>■</a:t>
            </a:r>
            <a:r>
              <a:rPr lang="en-US" altLang="ja-JP" sz="1400" dirty="0" smtClean="0">
                <a:latin typeface="+mn-ea"/>
              </a:rPr>
              <a:t>2021</a:t>
            </a:r>
            <a:r>
              <a:rPr lang="ja-JP" altLang="en-US" sz="1400" dirty="0" smtClean="0">
                <a:latin typeface="+mn-ea"/>
              </a:rPr>
              <a:t>年度収支予算について</a:t>
            </a:r>
            <a:endParaRPr lang="en-US" altLang="ja-JP" sz="1400" dirty="0" smtClean="0">
              <a:latin typeface="+mn-ea"/>
            </a:endParaRPr>
          </a:p>
          <a:p>
            <a:r>
              <a:rPr lang="ja-JP" altLang="en-US" sz="1400" dirty="0" smtClean="0">
                <a:latin typeface="+mn-ea"/>
              </a:rPr>
              <a:t>　○　大阪府議会、大阪市会における令和</a:t>
            </a:r>
            <a:r>
              <a:rPr lang="en-US" altLang="ja-JP" sz="1400" dirty="0" smtClean="0">
                <a:latin typeface="+mn-ea"/>
              </a:rPr>
              <a:t>3</a:t>
            </a:r>
            <a:r>
              <a:rPr lang="ja-JP" altLang="en-US" sz="1400" dirty="0" smtClean="0">
                <a:latin typeface="+mn-ea"/>
              </a:rPr>
              <a:t>年度当初予算成立後、予算編成。</a:t>
            </a:r>
            <a:endParaRPr lang="en-US" altLang="ja-JP" sz="1400" dirty="0">
              <a:latin typeface="+mn-ea"/>
            </a:endParaRPr>
          </a:p>
        </p:txBody>
      </p:sp>
      <p:sp>
        <p:nvSpPr>
          <p:cNvPr id="11" name="大かっこ 10"/>
          <p:cNvSpPr/>
          <p:nvPr/>
        </p:nvSpPr>
        <p:spPr>
          <a:xfrm>
            <a:off x="1262497" y="4522089"/>
            <a:ext cx="7064704" cy="398839"/>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 name="スライド番号プレースホルダー 1"/>
          <p:cNvSpPr txBox="1">
            <a:spLocks/>
          </p:cNvSpPr>
          <p:nvPr/>
        </p:nvSpPr>
        <p:spPr>
          <a:xfrm>
            <a:off x="8794376" y="6593040"/>
            <a:ext cx="349624"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14</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72804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8001" y="265768"/>
            <a:ext cx="8770843" cy="6323291"/>
          </a:xfrm>
        </p:spPr>
        <p:txBody>
          <a:bodyPr>
            <a:normAutofit/>
          </a:bodyPr>
          <a:lstStyle/>
          <a:p>
            <a:pPr marL="0" indent="0" algn="ctr">
              <a:buNone/>
            </a:pPr>
            <a:r>
              <a:rPr lang="en-US" altLang="ja-JP" sz="2000" b="1" dirty="0" smtClean="0">
                <a:latin typeface="+mn-ea"/>
              </a:rPr>
              <a:t>2025</a:t>
            </a:r>
            <a:r>
              <a:rPr lang="ja-JP" altLang="en-US" sz="2000" b="1" dirty="0">
                <a:latin typeface="+mn-ea"/>
              </a:rPr>
              <a:t>年日本国際</a:t>
            </a:r>
            <a:r>
              <a:rPr lang="ja-JP" altLang="en-US" sz="2000" b="1" dirty="0" smtClean="0">
                <a:latin typeface="+mn-ea"/>
              </a:rPr>
              <a:t>博覧会大阪</a:t>
            </a:r>
            <a:r>
              <a:rPr lang="ja-JP" altLang="en-US" sz="2000" b="1" dirty="0">
                <a:latin typeface="+mn-ea"/>
              </a:rPr>
              <a:t>パビリオン推進</a:t>
            </a:r>
            <a:r>
              <a:rPr lang="ja-JP" altLang="en-US" sz="2000" b="1" dirty="0" smtClean="0">
                <a:latin typeface="+mn-ea"/>
              </a:rPr>
              <a:t>委員会設立会合</a:t>
            </a:r>
            <a:endParaRPr lang="en-US" altLang="ja-JP" sz="2000" b="1" dirty="0" smtClean="0">
              <a:latin typeface="+mn-ea"/>
            </a:endParaRPr>
          </a:p>
          <a:p>
            <a:pPr marL="0" indent="0">
              <a:lnSpc>
                <a:spcPts val="1500"/>
              </a:lnSpc>
              <a:buNone/>
            </a:pPr>
            <a:r>
              <a:rPr lang="ja-JP" altLang="en-US" sz="1600" dirty="0" smtClean="0">
                <a:latin typeface="+mn-ea"/>
              </a:rPr>
              <a:t>　　　　　　　　　　　　　　　</a:t>
            </a:r>
            <a:r>
              <a:rPr lang="ja-JP" altLang="en-US" sz="1500" dirty="0" smtClean="0">
                <a:latin typeface="+mn-ea"/>
              </a:rPr>
              <a:t>日　時：令和</a:t>
            </a:r>
            <a:r>
              <a:rPr lang="ja-JP" altLang="en-US" sz="1500" dirty="0">
                <a:latin typeface="+mn-ea"/>
              </a:rPr>
              <a:t>３年２月</a:t>
            </a:r>
            <a:r>
              <a:rPr lang="en-US" altLang="ja-JP" sz="1500" dirty="0">
                <a:latin typeface="+mn-ea"/>
              </a:rPr>
              <a:t>16</a:t>
            </a:r>
            <a:r>
              <a:rPr lang="ja-JP" altLang="en-US" sz="1500" dirty="0">
                <a:latin typeface="+mn-ea"/>
              </a:rPr>
              <a:t>日（火）　</a:t>
            </a:r>
            <a:r>
              <a:rPr lang="en-US" altLang="ja-JP" sz="1500" dirty="0">
                <a:latin typeface="+mn-ea"/>
              </a:rPr>
              <a:t>16</a:t>
            </a:r>
            <a:r>
              <a:rPr lang="ja-JP" altLang="en-US" sz="1500" dirty="0">
                <a:latin typeface="+mn-ea"/>
              </a:rPr>
              <a:t>時</a:t>
            </a:r>
            <a:r>
              <a:rPr lang="en-US" altLang="ja-JP" sz="1500" dirty="0">
                <a:latin typeface="+mn-ea"/>
              </a:rPr>
              <a:t>15</a:t>
            </a:r>
            <a:r>
              <a:rPr lang="ja-JP" altLang="en-US" sz="1500" dirty="0">
                <a:latin typeface="+mn-ea"/>
              </a:rPr>
              <a:t>分から</a:t>
            </a:r>
            <a:r>
              <a:rPr lang="en-US" altLang="ja-JP" sz="1500" dirty="0">
                <a:latin typeface="+mn-ea"/>
              </a:rPr>
              <a:t>17</a:t>
            </a:r>
            <a:r>
              <a:rPr lang="ja-JP" altLang="en-US" sz="1500" dirty="0">
                <a:latin typeface="+mn-ea"/>
              </a:rPr>
              <a:t>時</a:t>
            </a:r>
            <a:r>
              <a:rPr lang="en-US" altLang="ja-JP" sz="1500" dirty="0">
                <a:latin typeface="+mn-ea"/>
              </a:rPr>
              <a:t>00</a:t>
            </a:r>
            <a:r>
              <a:rPr lang="ja-JP" altLang="en-US" sz="1500" dirty="0">
                <a:latin typeface="+mn-ea"/>
              </a:rPr>
              <a:t>分</a:t>
            </a:r>
            <a:r>
              <a:rPr lang="ja-JP" altLang="en-US" sz="1500" dirty="0" smtClean="0">
                <a:latin typeface="+mn-ea"/>
              </a:rPr>
              <a:t>まで</a:t>
            </a:r>
            <a:endParaRPr lang="ja-JP" altLang="en-US" sz="1500" dirty="0">
              <a:latin typeface="+mn-ea"/>
            </a:endParaRPr>
          </a:p>
          <a:p>
            <a:pPr marL="0" indent="0">
              <a:lnSpc>
                <a:spcPts val="1500"/>
              </a:lnSpc>
              <a:buNone/>
            </a:pPr>
            <a:r>
              <a:rPr lang="ja-JP" altLang="en-US" sz="1500" dirty="0" smtClean="0">
                <a:latin typeface="+mn-ea"/>
              </a:rPr>
              <a:t>　　　　</a:t>
            </a:r>
            <a:r>
              <a:rPr lang="ja-JP" altLang="en-US" sz="1500" dirty="0">
                <a:latin typeface="+mn-ea"/>
              </a:rPr>
              <a:t>　　</a:t>
            </a:r>
            <a:r>
              <a:rPr lang="ja-JP" altLang="en-US" sz="1500" dirty="0" smtClean="0">
                <a:latin typeface="+mn-ea"/>
              </a:rPr>
              <a:t>　　　　　　　　　　場</a:t>
            </a:r>
            <a:r>
              <a:rPr lang="ja-JP" altLang="en-US" sz="1500" dirty="0">
                <a:latin typeface="+mn-ea"/>
              </a:rPr>
              <a:t>　</a:t>
            </a:r>
            <a:r>
              <a:rPr lang="ja-JP" altLang="en-US" sz="1500" dirty="0" smtClean="0">
                <a:latin typeface="+mn-ea"/>
              </a:rPr>
              <a:t>所：大阪</a:t>
            </a:r>
            <a:r>
              <a:rPr lang="ja-JP" altLang="en-US" sz="1500" dirty="0">
                <a:latin typeface="+mn-ea"/>
              </a:rPr>
              <a:t>府庁本館１階　第４委員会室</a:t>
            </a:r>
          </a:p>
          <a:p>
            <a:pPr marL="0" indent="0">
              <a:lnSpc>
                <a:spcPts val="1500"/>
              </a:lnSpc>
              <a:buNone/>
            </a:pPr>
            <a:r>
              <a:rPr lang="ja-JP" altLang="en-US" sz="1500" b="1" dirty="0" smtClean="0">
                <a:latin typeface="+mn-ea"/>
              </a:rPr>
              <a:t>□次　　第</a:t>
            </a:r>
            <a:endParaRPr lang="en-US" altLang="ja-JP" sz="1500" b="1" dirty="0" smtClean="0">
              <a:latin typeface="+mn-ea"/>
            </a:endParaRPr>
          </a:p>
          <a:p>
            <a:pPr marL="0" indent="0">
              <a:lnSpc>
                <a:spcPts val="1400"/>
              </a:lnSpc>
              <a:buNone/>
            </a:pPr>
            <a:r>
              <a:rPr lang="ja-JP" altLang="en-US" sz="1500" dirty="0" smtClean="0">
                <a:latin typeface="+mn-ea"/>
              </a:rPr>
              <a:t>　</a:t>
            </a:r>
            <a:r>
              <a:rPr lang="ja-JP" altLang="en-US" sz="1600" dirty="0" smtClean="0">
                <a:latin typeface="+mn-ea"/>
              </a:rPr>
              <a:t>議案１　　　</a:t>
            </a:r>
            <a:r>
              <a:rPr lang="en-US" altLang="ja-JP" sz="1600" dirty="0" smtClean="0">
                <a:latin typeface="+mn-ea"/>
              </a:rPr>
              <a:t>2025</a:t>
            </a:r>
            <a:r>
              <a:rPr lang="ja-JP" altLang="en-US" sz="1600" dirty="0" smtClean="0">
                <a:latin typeface="+mn-ea"/>
              </a:rPr>
              <a:t>年日本国際博覧会大阪パビリオン推進委員会設立趣意書の件</a:t>
            </a:r>
          </a:p>
          <a:p>
            <a:pPr marL="0" indent="0">
              <a:lnSpc>
                <a:spcPts val="1400"/>
              </a:lnSpc>
              <a:buNone/>
            </a:pPr>
            <a:r>
              <a:rPr lang="ja-JP" altLang="en-US" sz="1600" dirty="0" smtClean="0">
                <a:latin typeface="+mn-ea"/>
              </a:rPr>
              <a:t>　議案</a:t>
            </a:r>
            <a:r>
              <a:rPr lang="ja-JP" altLang="en-US" sz="1600" dirty="0">
                <a:latin typeface="+mn-ea"/>
              </a:rPr>
              <a:t>２　</a:t>
            </a:r>
            <a:r>
              <a:rPr lang="ja-JP" altLang="en-US" sz="1600" dirty="0" smtClean="0">
                <a:latin typeface="+mn-ea"/>
              </a:rPr>
              <a:t>　　</a:t>
            </a:r>
            <a:r>
              <a:rPr lang="en-US" altLang="ja-JP" sz="1600" dirty="0" smtClean="0">
                <a:latin typeface="+mn-ea"/>
              </a:rPr>
              <a:t>2025</a:t>
            </a:r>
            <a:r>
              <a:rPr lang="ja-JP" altLang="en-US" sz="1600" dirty="0">
                <a:latin typeface="+mn-ea"/>
              </a:rPr>
              <a:t>年日本国際博覧会大阪パビリオン推進委員会規約承認の件</a:t>
            </a:r>
          </a:p>
          <a:p>
            <a:pPr marL="0" indent="0">
              <a:lnSpc>
                <a:spcPts val="1400"/>
              </a:lnSpc>
              <a:buNone/>
            </a:pPr>
            <a:r>
              <a:rPr lang="ja-JP" altLang="en-US" sz="1600" dirty="0" smtClean="0">
                <a:latin typeface="+mn-ea"/>
              </a:rPr>
              <a:t>　議案</a:t>
            </a:r>
            <a:r>
              <a:rPr lang="ja-JP" altLang="en-US" sz="1600" dirty="0">
                <a:latin typeface="+mn-ea"/>
              </a:rPr>
              <a:t>３　</a:t>
            </a:r>
            <a:r>
              <a:rPr lang="ja-JP" altLang="en-US" sz="1600" dirty="0" smtClean="0">
                <a:latin typeface="+mn-ea"/>
              </a:rPr>
              <a:t>　　会長</a:t>
            </a:r>
            <a:r>
              <a:rPr lang="ja-JP" altLang="en-US" sz="1600" dirty="0">
                <a:latin typeface="+mn-ea"/>
              </a:rPr>
              <a:t>、会長代行の選任の件</a:t>
            </a:r>
          </a:p>
          <a:p>
            <a:pPr marL="0" indent="0">
              <a:lnSpc>
                <a:spcPts val="1400"/>
              </a:lnSpc>
              <a:buNone/>
            </a:pPr>
            <a:r>
              <a:rPr lang="ja-JP" altLang="en-US" sz="1600" dirty="0" smtClean="0">
                <a:latin typeface="+mn-ea"/>
              </a:rPr>
              <a:t>　報告</a:t>
            </a:r>
            <a:r>
              <a:rPr lang="ja-JP" altLang="en-US" sz="1600" dirty="0">
                <a:latin typeface="+mn-ea"/>
              </a:rPr>
              <a:t>事項１　顧問の委嘱の件</a:t>
            </a:r>
          </a:p>
          <a:p>
            <a:pPr marL="0" indent="0">
              <a:lnSpc>
                <a:spcPts val="1400"/>
              </a:lnSpc>
              <a:buNone/>
            </a:pPr>
            <a:r>
              <a:rPr lang="ja-JP" altLang="en-US" sz="1600" dirty="0" smtClean="0">
                <a:latin typeface="+mn-ea"/>
              </a:rPr>
              <a:t>　報告</a:t>
            </a:r>
            <a:r>
              <a:rPr lang="ja-JP" altLang="en-US" sz="1600" dirty="0">
                <a:latin typeface="+mn-ea"/>
              </a:rPr>
              <a:t>事項２　総合プロデューサーの選任の件</a:t>
            </a:r>
          </a:p>
          <a:p>
            <a:pPr marL="0" indent="0">
              <a:lnSpc>
                <a:spcPts val="1400"/>
              </a:lnSpc>
              <a:buNone/>
            </a:pPr>
            <a:r>
              <a:rPr lang="ja-JP" altLang="en-US" sz="1600" dirty="0" smtClean="0">
                <a:latin typeface="+mn-ea"/>
              </a:rPr>
              <a:t>　報告</a:t>
            </a:r>
            <a:r>
              <a:rPr lang="ja-JP" altLang="en-US" sz="1600" dirty="0">
                <a:latin typeface="+mn-ea"/>
              </a:rPr>
              <a:t>事項３　主な業務内容と全体スケジュールの件</a:t>
            </a:r>
          </a:p>
          <a:p>
            <a:pPr marL="0" indent="0">
              <a:lnSpc>
                <a:spcPts val="1400"/>
              </a:lnSpc>
              <a:buNone/>
            </a:pPr>
            <a:r>
              <a:rPr lang="ja-JP" altLang="en-US" sz="1600" dirty="0" smtClean="0">
                <a:latin typeface="+mn-ea"/>
              </a:rPr>
              <a:t>　報告</a:t>
            </a:r>
            <a:r>
              <a:rPr lang="ja-JP" altLang="en-US" sz="1600" dirty="0">
                <a:latin typeface="+mn-ea"/>
              </a:rPr>
              <a:t>事項４　</a:t>
            </a:r>
            <a:r>
              <a:rPr lang="en-US" altLang="ja-JP" sz="1600" dirty="0">
                <a:latin typeface="+mn-ea"/>
              </a:rPr>
              <a:t>2020</a:t>
            </a:r>
            <a:r>
              <a:rPr lang="ja-JP" altLang="en-US" sz="1600" dirty="0">
                <a:latin typeface="+mn-ea"/>
              </a:rPr>
              <a:t>年度の事業計画の</a:t>
            </a:r>
            <a:r>
              <a:rPr lang="ja-JP" altLang="en-US" sz="1600" dirty="0" smtClean="0">
                <a:latin typeface="+mn-ea"/>
              </a:rPr>
              <a:t>件</a:t>
            </a:r>
            <a:endParaRPr lang="en-US" altLang="ja-JP" sz="1600" dirty="0" smtClean="0">
              <a:latin typeface="+mn-ea"/>
            </a:endParaRPr>
          </a:p>
          <a:p>
            <a:pPr marL="0" indent="0">
              <a:lnSpc>
                <a:spcPts val="1300"/>
              </a:lnSpc>
              <a:buNone/>
            </a:pPr>
            <a:endParaRPr lang="en-US" altLang="ja-JP" sz="1400" dirty="0" smtClean="0">
              <a:latin typeface="+mn-ea"/>
            </a:endParaRPr>
          </a:p>
          <a:p>
            <a:pPr marL="0" indent="0">
              <a:lnSpc>
                <a:spcPts val="1300"/>
              </a:lnSpc>
              <a:buNone/>
            </a:pPr>
            <a:r>
              <a:rPr lang="ja-JP" altLang="en-US" sz="1500" b="1" dirty="0" smtClean="0">
                <a:latin typeface="+mn-ea"/>
              </a:rPr>
              <a:t>□出席予定者</a:t>
            </a:r>
            <a:endParaRPr lang="en-US" altLang="ja-JP" sz="1500" b="1" dirty="0" smtClean="0">
              <a:latin typeface="+mn-ea"/>
            </a:endParaRPr>
          </a:p>
          <a:p>
            <a:pPr marL="0" indent="0">
              <a:lnSpc>
                <a:spcPts val="1100"/>
              </a:lnSpc>
              <a:buNone/>
            </a:pPr>
            <a:r>
              <a:rPr lang="ja-JP" altLang="en-US" sz="1400" dirty="0" smtClean="0">
                <a:latin typeface="+mn-ea"/>
              </a:rPr>
              <a:t>　</a:t>
            </a:r>
            <a:r>
              <a:rPr lang="ja-JP" altLang="en-US" sz="1500" dirty="0" smtClean="0">
                <a:latin typeface="+mn-ea"/>
              </a:rPr>
              <a:t>大阪府</a:t>
            </a:r>
            <a:r>
              <a:rPr lang="ja-JP" altLang="en-US" sz="1500" dirty="0">
                <a:latin typeface="+mn-ea"/>
              </a:rPr>
              <a:t>知事　　　　　　　　　　　　</a:t>
            </a:r>
            <a:r>
              <a:rPr lang="ja-JP" altLang="en-US" sz="1500" dirty="0" smtClean="0">
                <a:latin typeface="+mn-ea"/>
              </a:rPr>
              <a:t>　吉村</a:t>
            </a:r>
            <a:r>
              <a:rPr lang="ja-JP" altLang="en-US" sz="1500" dirty="0">
                <a:latin typeface="+mn-ea"/>
              </a:rPr>
              <a:t>　洋文</a:t>
            </a:r>
          </a:p>
          <a:p>
            <a:pPr marL="0" indent="0">
              <a:lnSpc>
                <a:spcPts val="1100"/>
              </a:lnSpc>
              <a:buNone/>
            </a:pPr>
            <a:r>
              <a:rPr lang="ja-JP" altLang="en-US" sz="1500" dirty="0" smtClean="0">
                <a:latin typeface="+mn-ea"/>
              </a:rPr>
              <a:t>　大阪</a:t>
            </a:r>
            <a:r>
              <a:rPr lang="ja-JP" altLang="en-US" sz="1500" dirty="0">
                <a:latin typeface="+mn-ea"/>
              </a:rPr>
              <a:t>市長　　　　　　　　　　　　　</a:t>
            </a:r>
            <a:r>
              <a:rPr lang="ja-JP" altLang="en-US" sz="1500" dirty="0" smtClean="0">
                <a:latin typeface="+mn-ea"/>
              </a:rPr>
              <a:t>　松井</a:t>
            </a:r>
            <a:r>
              <a:rPr lang="ja-JP" altLang="en-US" sz="1500" dirty="0">
                <a:latin typeface="+mn-ea"/>
              </a:rPr>
              <a:t>　一郎</a:t>
            </a:r>
          </a:p>
          <a:p>
            <a:pPr marL="0" indent="0">
              <a:lnSpc>
                <a:spcPts val="1100"/>
              </a:lnSpc>
              <a:buNone/>
            </a:pPr>
            <a:r>
              <a:rPr lang="ja-JP" altLang="en-US" sz="1500" dirty="0" smtClean="0">
                <a:latin typeface="+mn-ea"/>
              </a:rPr>
              <a:t>　公益</a:t>
            </a:r>
            <a:r>
              <a:rPr lang="ja-JP" altLang="en-US" sz="1500" dirty="0">
                <a:latin typeface="+mn-ea"/>
              </a:rPr>
              <a:t>社団法人関西経済連合会会長　　</a:t>
            </a:r>
            <a:r>
              <a:rPr lang="ja-JP" altLang="en-US" sz="1500" dirty="0" smtClean="0">
                <a:latin typeface="+mn-ea"/>
              </a:rPr>
              <a:t>　松本</a:t>
            </a:r>
            <a:r>
              <a:rPr lang="ja-JP" altLang="en-US" sz="1500" dirty="0">
                <a:latin typeface="+mn-ea"/>
              </a:rPr>
              <a:t>　正義（</a:t>
            </a:r>
            <a:r>
              <a:rPr lang="ja-JP" altLang="en-US" sz="1500" dirty="0" smtClean="0">
                <a:latin typeface="+mn-ea"/>
              </a:rPr>
              <a:t>オンライン参加）</a:t>
            </a:r>
            <a:endParaRPr lang="ja-JP" altLang="en-US" sz="1500" dirty="0">
              <a:latin typeface="+mn-ea"/>
            </a:endParaRPr>
          </a:p>
          <a:p>
            <a:pPr marL="0" indent="0">
              <a:lnSpc>
                <a:spcPts val="1100"/>
              </a:lnSpc>
              <a:buNone/>
            </a:pPr>
            <a:r>
              <a:rPr lang="ja-JP" altLang="en-US" sz="1500" dirty="0" smtClean="0">
                <a:latin typeface="+mn-ea"/>
              </a:rPr>
              <a:t>　大阪</a:t>
            </a:r>
            <a:r>
              <a:rPr lang="ja-JP" altLang="en-US" sz="1500" dirty="0">
                <a:latin typeface="+mn-ea"/>
              </a:rPr>
              <a:t>商工会議所会頭　　　　　　　　</a:t>
            </a:r>
            <a:r>
              <a:rPr lang="ja-JP" altLang="en-US" sz="1500" dirty="0" smtClean="0">
                <a:latin typeface="+mn-ea"/>
              </a:rPr>
              <a:t>　尾崎</a:t>
            </a:r>
            <a:r>
              <a:rPr lang="ja-JP" altLang="en-US" sz="1500" dirty="0">
                <a:latin typeface="+mn-ea"/>
              </a:rPr>
              <a:t>　　裕（</a:t>
            </a:r>
            <a:r>
              <a:rPr lang="ja-JP" altLang="en-US" sz="1500" dirty="0" smtClean="0">
                <a:latin typeface="+mn-ea"/>
              </a:rPr>
              <a:t>オンライン参加）</a:t>
            </a:r>
            <a:endParaRPr lang="ja-JP" altLang="en-US" sz="1500" dirty="0">
              <a:latin typeface="+mn-ea"/>
            </a:endParaRPr>
          </a:p>
          <a:p>
            <a:pPr marL="0" indent="0">
              <a:lnSpc>
                <a:spcPts val="1100"/>
              </a:lnSpc>
              <a:buNone/>
            </a:pPr>
            <a:r>
              <a:rPr lang="ja-JP" altLang="en-US" sz="1500" dirty="0" smtClean="0">
                <a:latin typeface="+mn-ea"/>
              </a:rPr>
              <a:t>　一般</a:t>
            </a:r>
            <a:r>
              <a:rPr lang="ja-JP" altLang="en-US" sz="1500" dirty="0">
                <a:latin typeface="+mn-ea"/>
              </a:rPr>
              <a:t>社団法人関西経済</a:t>
            </a:r>
            <a:r>
              <a:rPr lang="ja-JP" altLang="en-US" sz="1500" dirty="0" smtClean="0">
                <a:latin typeface="+mn-ea"/>
              </a:rPr>
              <a:t>同友会代表幹事</a:t>
            </a:r>
            <a:r>
              <a:rPr lang="ja-JP" altLang="en-US" sz="1500" dirty="0">
                <a:latin typeface="+mn-ea"/>
              </a:rPr>
              <a:t>　</a:t>
            </a:r>
            <a:r>
              <a:rPr lang="ja-JP" altLang="en-US" sz="1500" dirty="0" smtClean="0">
                <a:latin typeface="+mn-ea"/>
              </a:rPr>
              <a:t>深野　弘行（オンライン参加）</a:t>
            </a:r>
            <a:endParaRPr lang="ja-JP" altLang="en-US" sz="1500" dirty="0">
              <a:latin typeface="+mn-ea"/>
            </a:endParaRPr>
          </a:p>
          <a:p>
            <a:pPr marL="0" indent="0">
              <a:lnSpc>
                <a:spcPts val="1100"/>
              </a:lnSpc>
              <a:buNone/>
            </a:pPr>
            <a:r>
              <a:rPr lang="ja-JP" altLang="en-US" sz="1500" dirty="0">
                <a:latin typeface="+mn-ea"/>
              </a:rPr>
              <a:t>　　　</a:t>
            </a:r>
            <a:r>
              <a:rPr lang="ja-JP" altLang="en-US" sz="1500" dirty="0" smtClean="0">
                <a:latin typeface="+mn-ea"/>
              </a:rPr>
              <a:t>　　　　</a:t>
            </a:r>
            <a:endParaRPr lang="en-US" altLang="ja-JP" sz="1500" dirty="0" smtClean="0">
              <a:latin typeface="+mn-ea"/>
            </a:endParaRPr>
          </a:p>
          <a:p>
            <a:pPr marL="0" indent="0">
              <a:lnSpc>
                <a:spcPts val="1100"/>
              </a:lnSpc>
              <a:buNone/>
            </a:pPr>
            <a:r>
              <a:rPr lang="ja-JP" altLang="en-US" sz="1500" dirty="0"/>
              <a:t>　</a:t>
            </a:r>
            <a:r>
              <a:rPr lang="ja-JP" altLang="en-US" sz="1500" dirty="0" smtClean="0"/>
              <a:t>事務局</a:t>
            </a:r>
            <a:r>
              <a:rPr lang="ja-JP" altLang="en-US" sz="1500" dirty="0"/>
              <a:t>　　　</a:t>
            </a:r>
            <a:r>
              <a:rPr lang="ja-JP" altLang="en-US" sz="1500" dirty="0" smtClean="0">
                <a:latin typeface="+mn-ea"/>
              </a:rPr>
              <a:t>大阪府政策企画部万博協力室長　　　　　　安井　健二　　　</a:t>
            </a:r>
            <a:endParaRPr lang="en-US" altLang="ja-JP" sz="1500" dirty="0" smtClean="0">
              <a:latin typeface="+mn-ea"/>
            </a:endParaRPr>
          </a:p>
          <a:p>
            <a:pPr marL="0" indent="0">
              <a:lnSpc>
                <a:spcPts val="1100"/>
              </a:lnSpc>
              <a:buNone/>
            </a:pPr>
            <a:r>
              <a:rPr lang="ja-JP" altLang="en-US" sz="1500" dirty="0">
                <a:latin typeface="+mn-ea"/>
              </a:rPr>
              <a:t>　</a:t>
            </a:r>
            <a:r>
              <a:rPr lang="ja-JP" altLang="en-US" sz="1500" dirty="0" smtClean="0">
                <a:latin typeface="+mn-ea"/>
              </a:rPr>
              <a:t>　　　　　　大阪市経済戦略局博覧会企画担当部長　　　小林　眞澄</a:t>
            </a:r>
            <a:endParaRPr lang="en-US" altLang="ja-JP" sz="1500" dirty="0" smtClean="0">
              <a:latin typeface="+mn-ea"/>
            </a:endParaRPr>
          </a:p>
        </p:txBody>
      </p:sp>
      <p:sp>
        <p:nvSpPr>
          <p:cNvPr id="4" name="スライド番号プレースホルダー 1"/>
          <p:cNvSpPr txBox="1">
            <a:spLocks/>
          </p:cNvSpPr>
          <p:nvPr/>
        </p:nvSpPr>
        <p:spPr>
          <a:xfrm>
            <a:off x="8856873" y="6566456"/>
            <a:ext cx="287127" cy="291544"/>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1</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71070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つの角を切り取った四角形 3"/>
          <p:cNvSpPr/>
          <p:nvPr/>
        </p:nvSpPr>
        <p:spPr>
          <a:xfrm>
            <a:off x="558800" y="1116106"/>
            <a:ext cx="8222129" cy="5563719"/>
          </a:xfrm>
          <a:prstGeom prst="snip1Rect">
            <a:avLst>
              <a:gd name="adj" fmla="val 592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5" name="正方形/長方形 4"/>
          <p:cNvSpPr/>
          <p:nvPr/>
        </p:nvSpPr>
        <p:spPr>
          <a:xfrm>
            <a:off x="3482788" y="1971393"/>
            <a:ext cx="2837142" cy="419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6" name="テキスト ボックス 4"/>
          <p:cNvSpPr txBox="1">
            <a:spLocks noChangeArrowheads="1"/>
          </p:cNvSpPr>
          <p:nvPr/>
        </p:nvSpPr>
        <p:spPr bwMode="auto">
          <a:xfrm>
            <a:off x="4870262" y="1208646"/>
            <a:ext cx="1464049"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吉村</a:t>
            </a:r>
            <a:endParaRPr kumimoji="0" lang="ja-JP" altLang="ja-JP"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大阪府知事</a:t>
            </a:r>
            <a:endParaRPr kumimoji="0" lang="ja-JP" altLang="ja-JP"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sp>
        <p:nvSpPr>
          <p:cNvPr id="7" name="テキスト ボックス 5"/>
          <p:cNvSpPr txBox="1">
            <a:spLocks noChangeArrowheads="1"/>
          </p:cNvSpPr>
          <p:nvPr/>
        </p:nvSpPr>
        <p:spPr bwMode="auto">
          <a:xfrm>
            <a:off x="3461309" y="1174281"/>
            <a:ext cx="15113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松井</a:t>
            </a:r>
            <a:endParaRPr kumimoji="0" lang="ja-JP" altLang="ja-JP"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大阪市長</a:t>
            </a:r>
            <a:endParaRPr kumimoji="0" lang="ja-JP" altLang="ja-JP"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0" lang="ja-JP" altLang="ja-JP" sz="1600" b="0" i="0" u="none" strike="noStrike" cap="none" normalizeH="0" baseline="0" dirty="0" smtClean="0">
              <a:ln>
                <a:noFill/>
              </a:ln>
              <a:solidFill>
                <a:schemeClr val="tx1"/>
              </a:solidFill>
              <a:effectLst/>
              <a:latin typeface="Arial" panose="020B0604020202020204" pitchFamily="34" charset="0"/>
            </a:endParaRPr>
          </a:p>
        </p:txBody>
      </p:sp>
      <p:sp>
        <p:nvSpPr>
          <p:cNvPr id="9" name="テキスト ボックス 9"/>
          <p:cNvSpPr txBox="1">
            <a:spLocks noChangeArrowheads="1"/>
          </p:cNvSpPr>
          <p:nvPr/>
        </p:nvSpPr>
        <p:spPr bwMode="auto">
          <a:xfrm>
            <a:off x="895349" y="2201098"/>
            <a:ext cx="381000" cy="1342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eaVert"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600" b="0" i="0" u="none" strike="noStrike" cap="none" normalizeH="0" baseline="0" dirty="0" smtClean="0">
              <a:ln>
                <a:noFill/>
              </a:ln>
              <a:solidFill>
                <a:schemeClr val="tx1"/>
              </a:solidFill>
              <a:effectLst/>
              <a:latin typeface="Arial" panose="020B0604020202020204" pitchFamily="34" charset="0"/>
            </a:endParaRPr>
          </a:p>
        </p:txBody>
      </p:sp>
      <p:sp>
        <p:nvSpPr>
          <p:cNvPr id="12" name="正方形/長方形 11"/>
          <p:cNvSpPr/>
          <p:nvPr/>
        </p:nvSpPr>
        <p:spPr>
          <a:xfrm>
            <a:off x="1928157" y="2701360"/>
            <a:ext cx="342900" cy="11477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15" name="テキスト ボックス 15"/>
          <p:cNvSpPr txBox="1">
            <a:spLocks noChangeArrowheads="1"/>
          </p:cNvSpPr>
          <p:nvPr/>
        </p:nvSpPr>
        <p:spPr bwMode="auto">
          <a:xfrm>
            <a:off x="353848" y="4056311"/>
            <a:ext cx="431800" cy="1123097"/>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eaVert" wrap="square" lIns="91440" tIns="36000" rIns="9144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出入口）</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grpSp>
        <p:nvGrpSpPr>
          <p:cNvPr id="17" name="グループ化 16"/>
          <p:cNvGrpSpPr/>
          <p:nvPr/>
        </p:nvGrpSpPr>
        <p:grpSpPr>
          <a:xfrm>
            <a:off x="106599" y="5368636"/>
            <a:ext cx="381000" cy="673100"/>
            <a:chOff x="0" y="0"/>
            <a:chExt cx="381000" cy="673100"/>
          </a:xfrm>
        </p:grpSpPr>
        <p:sp>
          <p:nvSpPr>
            <p:cNvPr id="18" name="正方形/長方形 17"/>
            <p:cNvSpPr/>
            <p:nvPr/>
          </p:nvSpPr>
          <p:spPr>
            <a:xfrm>
              <a:off x="63500" y="0"/>
              <a:ext cx="279400" cy="660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19" name="テキスト ボックス 19"/>
            <p:cNvSpPr txBox="1"/>
            <p:nvPr/>
          </p:nvSpPr>
          <p:spPr>
            <a:xfrm>
              <a:off x="0" y="0"/>
              <a:ext cx="381000" cy="673100"/>
            </a:xfrm>
            <a:prstGeom prst="rect">
              <a:avLst/>
            </a:prstGeom>
            <a:noFill/>
            <a:ln w="6350">
              <a:noFill/>
            </a:ln>
          </p:spPr>
          <p:txBody>
            <a:bodyPr rot="0" spcFirstLastPara="0" vert="eaVert" wrap="square" lIns="91440" tIns="45720" rIns="91440" bIns="45720" numCol="1" spcCol="0" rtlCol="0" fromWordArt="0" anchor="t" anchorCtr="0" forceAA="0" compatLnSpc="1">
              <a:prstTxWarp prst="textNoShape">
                <a:avLst/>
              </a:prstTxWarp>
              <a:noAutofit/>
            </a:bodyPr>
            <a:lstStyle/>
            <a:p>
              <a:pPr algn="ctr">
                <a:lnSpc>
                  <a:spcPts val="1200"/>
                </a:lnSpc>
                <a:spcAft>
                  <a:spcPts val="0"/>
                </a:spcAft>
              </a:pPr>
              <a:r>
                <a:rPr lang="ja-JP"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受　付</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sp>
        <p:nvSpPr>
          <p:cNvPr id="20" name="Rectangle 17"/>
          <p:cNvSpPr>
            <a:spLocks noChangeArrowheads="1"/>
          </p:cNvSpPr>
          <p:nvPr/>
        </p:nvSpPr>
        <p:spPr bwMode="auto">
          <a:xfrm>
            <a:off x="381558" y="74245"/>
            <a:ext cx="747832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US" altLang="ja-JP" sz="1600" dirty="0">
                <a:latin typeface="+mn-ea"/>
                <a:cs typeface="Times New Roman" panose="02020603050405020304" pitchFamily="18" charset="0"/>
              </a:rPr>
              <a:t>2025</a:t>
            </a:r>
            <a:r>
              <a:rPr lang="ja-JP" altLang="en-US" sz="1600" dirty="0">
                <a:latin typeface="+mn-ea"/>
                <a:cs typeface="Times New Roman" panose="02020603050405020304" pitchFamily="18" charset="0"/>
              </a:rPr>
              <a:t>年日本国際博覧会大阪パビリオン</a:t>
            </a:r>
            <a:r>
              <a:rPr lang="ja-JP" altLang="en-US" sz="1600" dirty="0" smtClean="0">
                <a:latin typeface="+mn-ea"/>
                <a:cs typeface="Times New Roman" panose="02020603050405020304" pitchFamily="18" charset="0"/>
              </a:rPr>
              <a:t>推進委員会設立会合　</a:t>
            </a:r>
            <a:endParaRPr lang="ja-JP" altLang="en-US" sz="1600" dirty="0">
              <a:latin typeface="+mn-ea"/>
              <a:cs typeface="Times New Roman" panose="02020603050405020304" pitchFamily="18" charset="0"/>
            </a:endParaRPr>
          </a:p>
          <a:p>
            <a:pPr lvl="0" defTabSz="914400"/>
            <a:r>
              <a:rPr lang="ja-JP" altLang="en-US" sz="1600" dirty="0">
                <a:latin typeface="+mn-ea"/>
                <a:cs typeface="Times New Roman" panose="02020603050405020304" pitchFamily="18" charset="0"/>
              </a:rPr>
              <a:t>　　日　時　　令和３年２月</a:t>
            </a:r>
            <a:r>
              <a:rPr lang="en-US" altLang="ja-JP" sz="1600" dirty="0">
                <a:latin typeface="+mn-ea"/>
                <a:cs typeface="Times New Roman" panose="02020603050405020304" pitchFamily="18" charset="0"/>
              </a:rPr>
              <a:t>16</a:t>
            </a:r>
            <a:r>
              <a:rPr lang="ja-JP" altLang="en-US" sz="1600" dirty="0">
                <a:latin typeface="+mn-ea"/>
                <a:cs typeface="Times New Roman" panose="02020603050405020304" pitchFamily="18" charset="0"/>
              </a:rPr>
              <a:t>日（火）　</a:t>
            </a:r>
            <a:r>
              <a:rPr lang="en-US" altLang="ja-JP" sz="1600" dirty="0">
                <a:latin typeface="+mn-ea"/>
                <a:cs typeface="Times New Roman" panose="02020603050405020304" pitchFamily="18" charset="0"/>
              </a:rPr>
              <a:t>16</a:t>
            </a:r>
            <a:r>
              <a:rPr lang="ja-JP" altLang="en-US" sz="1600" dirty="0">
                <a:latin typeface="+mn-ea"/>
                <a:cs typeface="Times New Roman" panose="02020603050405020304" pitchFamily="18" charset="0"/>
              </a:rPr>
              <a:t>時</a:t>
            </a:r>
            <a:r>
              <a:rPr lang="en-US" altLang="ja-JP" sz="1600" dirty="0">
                <a:latin typeface="+mn-ea"/>
                <a:cs typeface="Times New Roman" panose="02020603050405020304" pitchFamily="18" charset="0"/>
              </a:rPr>
              <a:t>15</a:t>
            </a:r>
            <a:r>
              <a:rPr lang="ja-JP" altLang="en-US" sz="1600" dirty="0">
                <a:latin typeface="+mn-ea"/>
                <a:cs typeface="Times New Roman" panose="02020603050405020304" pitchFamily="18" charset="0"/>
              </a:rPr>
              <a:t>分から</a:t>
            </a:r>
            <a:r>
              <a:rPr lang="en-US" altLang="ja-JP" sz="1600" dirty="0">
                <a:latin typeface="+mn-ea"/>
                <a:cs typeface="Times New Roman" panose="02020603050405020304" pitchFamily="18" charset="0"/>
              </a:rPr>
              <a:t>17</a:t>
            </a:r>
            <a:r>
              <a:rPr lang="ja-JP" altLang="en-US" sz="1600" dirty="0">
                <a:latin typeface="+mn-ea"/>
                <a:cs typeface="Times New Roman" panose="02020603050405020304" pitchFamily="18" charset="0"/>
              </a:rPr>
              <a:t>時</a:t>
            </a:r>
            <a:r>
              <a:rPr lang="en-US" altLang="ja-JP" sz="1600" dirty="0">
                <a:latin typeface="+mn-ea"/>
                <a:cs typeface="Times New Roman" panose="02020603050405020304" pitchFamily="18" charset="0"/>
              </a:rPr>
              <a:t>00</a:t>
            </a:r>
            <a:r>
              <a:rPr lang="ja-JP" altLang="en-US" sz="1600" dirty="0">
                <a:latin typeface="+mn-ea"/>
                <a:cs typeface="Times New Roman" panose="02020603050405020304" pitchFamily="18" charset="0"/>
              </a:rPr>
              <a:t>分まで（予定）</a:t>
            </a:r>
          </a:p>
          <a:p>
            <a:pPr lvl="0" defTabSz="914400"/>
            <a:r>
              <a:rPr lang="ja-JP" altLang="en-US" sz="1600" dirty="0">
                <a:latin typeface="+mn-ea"/>
                <a:cs typeface="Times New Roman" panose="02020603050405020304" pitchFamily="18" charset="0"/>
              </a:rPr>
              <a:t>　　場　所　　大阪府庁本館１階　第４</a:t>
            </a:r>
            <a:r>
              <a:rPr lang="ja-JP" altLang="en-US" sz="1600" dirty="0" smtClean="0">
                <a:latin typeface="+mn-ea"/>
                <a:cs typeface="Times New Roman" panose="02020603050405020304" pitchFamily="18" charset="0"/>
              </a:rPr>
              <a:t>委員会室</a:t>
            </a:r>
            <a:endParaRPr lang="ja-JP" altLang="en-US" sz="1600" dirty="0">
              <a:latin typeface="+mn-ea"/>
              <a:cs typeface="Times New Roman" panose="02020603050405020304" pitchFamily="18" charset="0"/>
            </a:endParaRPr>
          </a:p>
        </p:txBody>
      </p:sp>
      <p:sp>
        <p:nvSpPr>
          <p:cNvPr id="21" name="片側の 2 つの角を切り取った四角形 20"/>
          <p:cNvSpPr/>
          <p:nvPr/>
        </p:nvSpPr>
        <p:spPr>
          <a:xfrm rot="19717846" flipH="1">
            <a:off x="2351473" y="1974401"/>
            <a:ext cx="866140" cy="128270"/>
          </a:xfrm>
          <a:prstGeom prst="snip2SameRect">
            <a:avLst>
              <a:gd name="adj1" fmla="val 50000"/>
              <a:gd name="adj2" fmla="val 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2" name="テキスト ボックス 10"/>
          <p:cNvSpPr txBox="1"/>
          <p:nvPr/>
        </p:nvSpPr>
        <p:spPr>
          <a:xfrm>
            <a:off x="1948659" y="1730561"/>
            <a:ext cx="1080770" cy="22650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200"/>
              </a:lnSpc>
              <a:spcAft>
                <a:spcPts val="0"/>
              </a:spcAft>
            </a:pPr>
            <a:r>
              <a:rPr lang="ja-JP"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（モニター）</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23" name="図 2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2349" y="2032329"/>
            <a:ext cx="109220" cy="299720"/>
          </a:xfrm>
          <a:prstGeom prst="rect">
            <a:avLst/>
          </a:prstGeom>
          <a:noFill/>
          <a:ln>
            <a:noFill/>
          </a:ln>
        </p:spPr>
      </p:pic>
      <p:pic>
        <p:nvPicPr>
          <p:cNvPr id="24" name="図 2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47676" y="2034612"/>
            <a:ext cx="109220" cy="299720"/>
          </a:xfrm>
          <a:prstGeom prst="rect">
            <a:avLst/>
          </a:prstGeom>
          <a:noFill/>
          <a:ln>
            <a:noFill/>
          </a:ln>
        </p:spPr>
      </p:pic>
      <p:pic>
        <p:nvPicPr>
          <p:cNvPr id="25" name="図 24"/>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044997" y="3089200"/>
            <a:ext cx="109220" cy="299720"/>
          </a:xfrm>
          <a:prstGeom prst="rect">
            <a:avLst/>
          </a:prstGeom>
          <a:noFill/>
          <a:ln>
            <a:noFill/>
          </a:ln>
        </p:spPr>
      </p:pic>
      <p:sp>
        <p:nvSpPr>
          <p:cNvPr id="27" name="テキスト ボックス 15"/>
          <p:cNvSpPr txBox="1">
            <a:spLocks noChangeArrowheads="1"/>
          </p:cNvSpPr>
          <p:nvPr/>
        </p:nvSpPr>
        <p:spPr bwMode="auto">
          <a:xfrm>
            <a:off x="1326191" y="2402620"/>
            <a:ext cx="672590" cy="1664884"/>
          </a:xfrm>
          <a:prstGeom prst="rect">
            <a:avLst/>
          </a:prstGeom>
          <a:noFill/>
          <a:ln>
            <a:noFill/>
          </a:ln>
          <a:extLst/>
        </p:spPr>
        <p:txBody>
          <a:bodyPr vert="eaVert" wrap="square" lIns="91440" tIns="36000" rIns="9144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大阪府市 </a:t>
            </a:r>
            <a:r>
              <a:rPr lang="ja-JP" altLang="en-US" sz="1400" dirty="0" smtClean="0">
                <a:latin typeface="ＭＳ ゴシック" panose="020B0609070205080204" pitchFamily="49" charset="-128"/>
                <a:ea typeface="ＭＳ ゴシック" panose="020B0609070205080204" pitchFamily="49" charset="-128"/>
                <a:cs typeface="Times New Roman" panose="02020603050405020304" pitchFamily="18" charset="0"/>
              </a:rPr>
              <a:t>説明者</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sp>
        <p:nvSpPr>
          <p:cNvPr id="28" name="片側の 2 つの角を切り取った四角形 27"/>
          <p:cNvSpPr/>
          <p:nvPr/>
        </p:nvSpPr>
        <p:spPr>
          <a:xfrm rot="7645961" flipH="1">
            <a:off x="6455545" y="2720357"/>
            <a:ext cx="866140" cy="128270"/>
          </a:xfrm>
          <a:prstGeom prst="snip2SameRect">
            <a:avLst>
              <a:gd name="adj1" fmla="val 50000"/>
              <a:gd name="adj2" fmla="val 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 name="テキスト ボックス 16"/>
          <p:cNvSpPr txBox="1"/>
          <p:nvPr/>
        </p:nvSpPr>
        <p:spPr>
          <a:xfrm>
            <a:off x="6680952" y="2687972"/>
            <a:ext cx="1398132" cy="30088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200"/>
              </a:lnSpc>
              <a:spcAft>
                <a:spcPts val="0"/>
              </a:spcAft>
            </a:pPr>
            <a:r>
              <a:rPr lang="ja-JP"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（モニター）</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0" name="正方形/長方形 29"/>
          <p:cNvSpPr/>
          <p:nvPr/>
        </p:nvSpPr>
        <p:spPr>
          <a:xfrm>
            <a:off x="6859876" y="3193857"/>
            <a:ext cx="342900" cy="8901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 name="テキスト ボックス 21"/>
          <p:cNvSpPr txBox="1"/>
          <p:nvPr/>
        </p:nvSpPr>
        <p:spPr>
          <a:xfrm>
            <a:off x="3584649" y="5207119"/>
            <a:ext cx="2170430" cy="4000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200"/>
              </a:lnSpc>
              <a:spcAft>
                <a:spcPts val="0"/>
              </a:spcAft>
            </a:pPr>
            <a:r>
              <a:rPr lang="ja-JP" sz="1200" kern="0" spc="165" dirty="0">
                <a:effectLst/>
                <a:latin typeface="游明朝" panose="02020400000000000000" pitchFamily="18" charset="-128"/>
                <a:ea typeface="ＭＳ ゴシック" panose="020B0609070205080204" pitchFamily="49" charset="-128"/>
                <a:cs typeface="Times New Roman" panose="02020603050405020304" pitchFamily="18" charset="0"/>
              </a:rPr>
              <a:t>報道機関取材スペース</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2" name="片側の 2 つの角を切り取った四角形 31"/>
          <p:cNvSpPr/>
          <p:nvPr/>
        </p:nvSpPr>
        <p:spPr>
          <a:xfrm rot="2674358" flipH="1">
            <a:off x="6211660" y="4443646"/>
            <a:ext cx="866140" cy="128270"/>
          </a:xfrm>
          <a:prstGeom prst="snip2SameRect">
            <a:avLst>
              <a:gd name="adj1" fmla="val 50000"/>
              <a:gd name="adj2" fmla="val 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3" name="テキスト ボックス 23"/>
          <p:cNvSpPr txBox="1"/>
          <p:nvPr/>
        </p:nvSpPr>
        <p:spPr>
          <a:xfrm>
            <a:off x="6606409" y="4394630"/>
            <a:ext cx="1138153" cy="34459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200"/>
              </a:lnSpc>
              <a:spcAft>
                <a:spcPts val="0"/>
              </a:spcAft>
            </a:pPr>
            <a:r>
              <a:rPr lang="ja-JP"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（モニター）</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4" name="1 つの角を切り取った四角形 33"/>
          <p:cNvSpPr/>
          <p:nvPr/>
        </p:nvSpPr>
        <p:spPr>
          <a:xfrm>
            <a:off x="2325109" y="4233706"/>
            <a:ext cx="4534767" cy="2028549"/>
          </a:xfrm>
          <a:prstGeom prst="snip1Rect">
            <a:avLst>
              <a:gd name="adj" fmla="val 32369"/>
            </a:avLst>
          </a:prstGeom>
          <a:noFill/>
          <a:ln w="381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35" name="直線コネクタ 34"/>
          <p:cNvCxnSpPr/>
          <p:nvPr/>
        </p:nvCxnSpPr>
        <p:spPr>
          <a:xfrm>
            <a:off x="555598" y="5368636"/>
            <a:ext cx="163351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スライド番号プレースホルダー 1"/>
          <p:cNvSpPr txBox="1">
            <a:spLocks/>
          </p:cNvSpPr>
          <p:nvPr/>
        </p:nvSpPr>
        <p:spPr>
          <a:xfrm>
            <a:off x="8842317" y="6566456"/>
            <a:ext cx="287127" cy="291544"/>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2</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5847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1820" y="183230"/>
            <a:ext cx="8693240" cy="6552421"/>
          </a:xfrm>
          <a:prstGeom prst="rect">
            <a:avLst/>
          </a:prstGeom>
        </p:spPr>
        <p:txBody>
          <a:bodyPr wrap="square">
            <a:noAutofit/>
          </a:bodyPr>
          <a:lstStyle/>
          <a:p>
            <a:r>
              <a:rPr lang="ja-JP" altLang="en-US" b="1" dirty="0" smtClean="0">
                <a:latin typeface="+mn-ea"/>
              </a:rPr>
              <a:t>議案１</a:t>
            </a:r>
            <a:endParaRPr lang="en-US" altLang="ja-JP" b="1" dirty="0" smtClean="0">
              <a:latin typeface="+mn-ea"/>
            </a:endParaRPr>
          </a:p>
          <a:p>
            <a:r>
              <a:rPr lang="ja-JP" altLang="en-US" b="1" dirty="0" smtClean="0">
                <a:latin typeface="+mn-ea"/>
              </a:rPr>
              <a:t>　</a:t>
            </a:r>
            <a:r>
              <a:rPr lang="en-US" altLang="ja-JP" b="1" dirty="0" smtClean="0">
                <a:latin typeface="+mn-ea"/>
              </a:rPr>
              <a:t>2025</a:t>
            </a:r>
            <a:r>
              <a:rPr lang="ja-JP" altLang="en-US" b="1" dirty="0">
                <a:latin typeface="+mn-ea"/>
              </a:rPr>
              <a:t>年日本国際博覧会大阪</a:t>
            </a:r>
            <a:r>
              <a:rPr lang="ja-JP" altLang="en-US" b="1" dirty="0" smtClean="0">
                <a:latin typeface="+mn-ea"/>
              </a:rPr>
              <a:t>パビリオン推進委員会設立趣意書の件</a:t>
            </a:r>
            <a:endParaRPr lang="ja-JP" altLang="en-US" b="1" dirty="0">
              <a:latin typeface="+mn-ea"/>
            </a:endParaRPr>
          </a:p>
          <a:p>
            <a:endParaRPr lang="en-US" altLang="ja-JP" sz="1200" dirty="0" smtClean="0"/>
          </a:p>
          <a:p>
            <a:pPr algn="ctr"/>
            <a:r>
              <a:rPr lang="en-US" altLang="ja-JP" dirty="0">
                <a:latin typeface="+mn-ea"/>
              </a:rPr>
              <a:t>2025</a:t>
            </a:r>
            <a:r>
              <a:rPr lang="ja-JP" altLang="en-US" dirty="0">
                <a:latin typeface="+mn-ea"/>
              </a:rPr>
              <a:t>年日本国際博覧会大阪</a:t>
            </a:r>
            <a:r>
              <a:rPr lang="ja-JP" altLang="en-US" dirty="0" smtClean="0">
                <a:latin typeface="+mn-ea"/>
              </a:rPr>
              <a:t>パビリオン推進</a:t>
            </a:r>
            <a:r>
              <a:rPr lang="ja-JP" altLang="en-US" dirty="0">
                <a:latin typeface="+mn-ea"/>
              </a:rPr>
              <a:t>委員会設立</a:t>
            </a:r>
            <a:r>
              <a:rPr lang="ja-JP" altLang="en-US" dirty="0" smtClean="0">
                <a:latin typeface="+mn-ea"/>
              </a:rPr>
              <a:t>趣意書（案）</a:t>
            </a:r>
            <a:endParaRPr lang="ja-JP" altLang="en-US" dirty="0">
              <a:latin typeface="+mn-ea"/>
            </a:endParaRPr>
          </a:p>
          <a:p>
            <a:endParaRPr lang="en-US" altLang="ja-JP" sz="1200" dirty="0" smtClean="0">
              <a:latin typeface="+mn-ea"/>
            </a:endParaRPr>
          </a:p>
          <a:p>
            <a:r>
              <a:rPr lang="ja-JP" altLang="en-US" sz="1600" dirty="0" smtClean="0">
                <a:latin typeface="+mn-ea"/>
              </a:rPr>
              <a:t>　「</a:t>
            </a:r>
            <a:r>
              <a:rPr lang="ja-JP" altLang="en-US" sz="1600" dirty="0">
                <a:latin typeface="+mn-ea"/>
              </a:rPr>
              <a:t>いのち輝く未来社会のデザイン」をテーマとし、</a:t>
            </a:r>
            <a:r>
              <a:rPr lang="en-US" altLang="ja-JP" sz="1600" dirty="0">
                <a:latin typeface="+mn-ea"/>
              </a:rPr>
              <a:t>2025</a:t>
            </a:r>
            <a:r>
              <a:rPr lang="ja-JP" altLang="en-US" sz="1600" dirty="0">
                <a:latin typeface="+mn-ea"/>
              </a:rPr>
              <a:t>年日本国際博覧会（略称：大阪・関西万博）が開催されます。大阪・関西万博は、人間一人ひとりが自らの望む生き方を考え、それぞれの可能性を最大限に発揮できるようにするとともに、こうした生き方を支える持続可能な社会を国際社会が共創していくことを推し進めることを目指すものです。</a:t>
            </a:r>
          </a:p>
          <a:p>
            <a:endParaRPr lang="ja-JP" altLang="en-US" sz="800" dirty="0">
              <a:latin typeface="+mn-ea"/>
            </a:endParaRPr>
          </a:p>
          <a:p>
            <a:r>
              <a:rPr lang="ja-JP" altLang="en-US" sz="1600" dirty="0" smtClean="0">
                <a:latin typeface="+mn-ea"/>
              </a:rPr>
              <a:t>　この</a:t>
            </a:r>
            <a:r>
              <a:rPr lang="ja-JP" altLang="en-US" sz="1600" dirty="0">
                <a:latin typeface="+mn-ea"/>
              </a:rPr>
              <a:t>万博開催は、大阪の存在感を世界にアピールする絶好の機会であり、オール大阪の知恵とアイデアを結集させ、大阪という都市の活力・魅力を世界のより多くの人々に伝えていく必要があります。</a:t>
            </a:r>
          </a:p>
          <a:p>
            <a:endParaRPr lang="ja-JP" altLang="en-US" sz="800" dirty="0">
              <a:latin typeface="+mn-ea"/>
            </a:endParaRPr>
          </a:p>
          <a:p>
            <a:r>
              <a:rPr lang="ja-JP" altLang="en-US" sz="1600" dirty="0" smtClean="0">
                <a:latin typeface="+mn-ea"/>
              </a:rPr>
              <a:t>　この</a:t>
            </a:r>
            <a:r>
              <a:rPr lang="ja-JP" altLang="en-US" sz="1600" dirty="0">
                <a:latin typeface="+mn-ea"/>
              </a:rPr>
              <a:t>ため</a:t>
            </a:r>
            <a:r>
              <a:rPr lang="ja-JP" altLang="en-US" sz="1600" dirty="0" smtClean="0">
                <a:latin typeface="+mn-ea"/>
              </a:rPr>
              <a:t>、今後、策定される</a:t>
            </a:r>
            <a:r>
              <a:rPr lang="en-US" altLang="ja-JP" sz="1600" dirty="0" smtClean="0">
                <a:latin typeface="+mn-ea"/>
              </a:rPr>
              <a:t>2025</a:t>
            </a:r>
            <a:r>
              <a:rPr lang="ja-JP" altLang="en-US" sz="1600" dirty="0" smtClean="0">
                <a:latin typeface="+mn-ea"/>
              </a:rPr>
              <a:t>年大阪・関西万博出展参加基本構想に基づき、 </a:t>
            </a:r>
            <a:r>
              <a:rPr lang="ja-JP" altLang="en-US" sz="1600" dirty="0">
                <a:latin typeface="+mn-ea"/>
              </a:rPr>
              <a:t>“「人</a:t>
            </a:r>
            <a:r>
              <a:rPr lang="ja-JP" altLang="en-US" sz="1600" dirty="0" smtClean="0">
                <a:latin typeface="+mn-ea"/>
              </a:rPr>
              <a:t>」は</a:t>
            </a:r>
            <a:r>
              <a:rPr lang="ja-JP" altLang="en-US" sz="1600" dirty="0">
                <a:latin typeface="+mn-ea"/>
              </a:rPr>
              <a:t>生まれ変われる”、“新たな一歩を踏み出す”という意味を込めた「</a:t>
            </a:r>
            <a:r>
              <a:rPr lang="en-US" altLang="ja-JP" sz="1600" dirty="0">
                <a:latin typeface="+mn-ea"/>
              </a:rPr>
              <a:t>REBORN</a:t>
            </a:r>
            <a:r>
              <a:rPr lang="ja-JP" altLang="en-US" sz="1600" dirty="0">
                <a:latin typeface="+mn-ea"/>
              </a:rPr>
              <a:t>」をテーマに開催都市・大阪が世界に貢献する姿を示し、そのパワーを全世界</a:t>
            </a:r>
            <a:r>
              <a:rPr lang="ja-JP" altLang="en-US" sz="1600" dirty="0" smtClean="0">
                <a:latin typeface="+mn-ea"/>
              </a:rPr>
              <a:t>に発信</a:t>
            </a:r>
            <a:r>
              <a:rPr lang="ja-JP" altLang="en-US" sz="1600" dirty="0">
                <a:latin typeface="+mn-ea"/>
              </a:rPr>
              <a:t>することを目指し、大阪・関西万博に出展参加します。</a:t>
            </a:r>
          </a:p>
          <a:p>
            <a:endParaRPr lang="ja-JP" altLang="en-US" sz="800" dirty="0">
              <a:latin typeface="+mn-ea"/>
            </a:endParaRPr>
          </a:p>
          <a:p>
            <a:r>
              <a:rPr lang="ja-JP" altLang="en-US" sz="1600" dirty="0" smtClean="0">
                <a:latin typeface="+mn-ea"/>
              </a:rPr>
              <a:t>　こう</a:t>
            </a:r>
            <a:r>
              <a:rPr lang="ja-JP" altLang="en-US" sz="1600" dirty="0">
                <a:latin typeface="+mn-ea"/>
              </a:rPr>
              <a:t>したことから、大阪の総力を結集し、府民・市民の参加と協力も</a:t>
            </a:r>
            <a:r>
              <a:rPr lang="ja-JP" altLang="en-US" sz="1600" dirty="0" smtClean="0">
                <a:latin typeface="+mn-ea"/>
              </a:rPr>
              <a:t>得ながら、まずは出展企画を</a:t>
            </a:r>
            <a:r>
              <a:rPr lang="ja-JP" altLang="en-US" sz="1600" dirty="0">
                <a:latin typeface="+mn-ea"/>
              </a:rPr>
              <a:t>推進していくための推進体制として「</a:t>
            </a:r>
            <a:r>
              <a:rPr lang="en-US" altLang="ja-JP" sz="1600" dirty="0">
                <a:latin typeface="+mn-ea"/>
              </a:rPr>
              <a:t>2025</a:t>
            </a:r>
            <a:r>
              <a:rPr lang="ja-JP" altLang="en-US" sz="1600" dirty="0">
                <a:latin typeface="+mn-ea"/>
              </a:rPr>
              <a:t>年日本国際博覧会大阪</a:t>
            </a:r>
            <a:r>
              <a:rPr lang="ja-JP" altLang="en-US" sz="1600" dirty="0" smtClean="0">
                <a:latin typeface="+mn-ea"/>
              </a:rPr>
              <a:t>パビリオン推進委員会</a:t>
            </a:r>
            <a:r>
              <a:rPr lang="ja-JP" altLang="en-US" sz="1600" dirty="0">
                <a:latin typeface="+mn-ea"/>
              </a:rPr>
              <a:t>」を設立し</a:t>
            </a:r>
            <a:r>
              <a:rPr lang="ja-JP" altLang="en-US" sz="1600" dirty="0" smtClean="0">
                <a:latin typeface="+mn-ea"/>
              </a:rPr>
              <a:t>、出展内容の企画等を行うもの</a:t>
            </a:r>
            <a:r>
              <a:rPr lang="ja-JP" altLang="en-US" sz="1600" dirty="0">
                <a:latin typeface="+mn-ea"/>
              </a:rPr>
              <a:t>です。</a:t>
            </a:r>
          </a:p>
          <a:p>
            <a:r>
              <a:rPr lang="ja-JP" altLang="en-US" sz="1000" dirty="0" smtClean="0"/>
              <a:t>　　　　　　　　　　　　　　　　　　　　　　　　　　　　　　　　　　　　　　　　　　　　　　</a:t>
            </a:r>
            <a:r>
              <a:rPr lang="ja-JP" altLang="en-US" sz="1000" dirty="0" smtClean="0">
                <a:latin typeface="+mn-ea"/>
              </a:rPr>
              <a:t>　　</a:t>
            </a:r>
            <a:r>
              <a:rPr lang="ja-JP" altLang="en-US" sz="1000" dirty="0">
                <a:solidFill>
                  <a:srgbClr val="FF0000"/>
                </a:solidFill>
                <a:latin typeface="+mn-ea"/>
              </a:rPr>
              <a:t>　</a:t>
            </a:r>
            <a:r>
              <a:rPr lang="ja-JP" altLang="en-US" sz="1000" dirty="0" smtClean="0">
                <a:solidFill>
                  <a:srgbClr val="FF0000"/>
                </a:solidFill>
                <a:latin typeface="+mn-ea"/>
              </a:rPr>
              <a:t>　</a:t>
            </a:r>
            <a:r>
              <a:rPr lang="en-US" altLang="ja-JP" sz="1600" dirty="0" smtClean="0">
                <a:latin typeface="+mn-ea"/>
              </a:rPr>
              <a:t>2021</a:t>
            </a:r>
            <a:r>
              <a:rPr lang="ja-JP" altLang="en-US" sz="1600" dirty="0" smtClean="0">
                <a:latin typeface="+mn-ea"/>
              </a:rPr>
              <a:t>年</a:t>
            </a:r>
            <a:r>
              <a:rPr lang="en-US" altLang="ja-JP" sz="1600" dirty="0" smtClean="0">
                <a:latin typeface="+mn-ea"/>
              </a:rPr>
              <a:t>2</a:t>
            </a:r>
            <a:r>
              <a:rPr lang="ja-JP" altLang="en-US" sz="1600" dirty="0" smtClean="0">
                <a:latin typeface="+mn-ea"/>
              </a:rPr>
              <a:t>月</a:t>
            </a:r>
            <a:r>
              <a:rPr lang="en-US" altLang="ja-JP" sz="1600" dirty="0" smtClean="0">
                <a:latin typeface="+mn-ea"/>
              </a:rPr>
              <a:t>16</a:t>
            </a:r>
            <a:r>
              <a:rPr lang="ja-JP" altLang="en-US" sz="1600" dirty="0" smtClean="0">
                <a:latin typeface="+mn-ea"/>
              </a:rPr>
              <a:t>日　</a:t>
            </a:r>
            <a:endParaRPr lang="en-US" altLang="ja-JP" sz="1000" dirty="0" smtClean="0">
              <a:latin typeface="+mn-ea"/>
            </a:endParaRPr>
          </a:p>
          <a:p>
            <a:r>
              <a:rPr lang="ja-JP" altLang="en-US" sz="1500" dirty="0" smtClean="0"/>
              <a:t>　　　　　　　　　　　　　　　　　設立</a:t>
            </a:r>
            <a:r>
              <a:rPr lang="ja-JP" altLang="en-US" sz="1500" dirty="0"/>
              <a:t>発起人</a:t>
            </a:r>
          </a:p>
          <a:p>
            <a:pPr algn="r"/>
            <a:r>
              <a:rPr lang="ja-JP" altLang="en-US" sz="1500" dirty="0"/>
              <a:t>大阪府知事　　　　　　　　　　　　　　吉　村　　洋　文</a:t>
            </a:r>
          </a:p>
          <a:p>
            <a:pPr algn="r"/>
            <a:r>
              <a:rPr lang="ja-JP" altLang="en-US" sz="1500" dirty="0"/>
              <a:t>大阪市長　　　　　　　　　　　　　　　松　井　　一　郎</a:t>
            </a:r>
          </a:p>
          <a:p>
            <a:pPr algn="r"/>
            <a:r>
              <a:rPr lang="ja-JP" altLang="en-US" sz="1500" dirty="0"/>
              <a:t>公益社団法人関西経済連合会会長　　　　松　本　　正　義</a:t>
            </a:r>
          </a:p>
          <a:p>
            <a:pPr algn="r"/>
            <a:r>
              <a:rPr lang="ja-JP" altLang="en-US" sz="1500" dirty="0"/>
              <a:t>大阪商工会議所会頭　　　　　　　　　　尾　崎　　　　裕</a:t>
            </a:r>
          </a:p>
          <a:p>
            <a:pPr algn="r"/>
            <a:r>
              <a:rPr lang="ja-JP" altLang="en-US" sz="1500" dirty="0"/>
              <a:t>一般社団法人関西経済同友会代表幹事　　深　野　　弘　行</a:t>
            </a:r>
          </a:p>
        </p:txBody>
      </p:sp>
      <p:sp>
        <p:nvSpPr>
          <p:cNvPr id="3" name="スライド番号プレースホルダー 1"/>
          <p:cNvSpPr txBox="1">
            <a:spLocks/>
          </p:cNvSpPr>
          <p:nvPr/>
        </p:nvSpPr>
        <p:spPr>
          <a:xfrm>
            <a:off x="8925060" y="6602506"/>
            <a:ext cx="208713" cy="255494"/>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3</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61935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1820" y="100265"/>
            <a:ext cx="8693240" cy="646331"/>
          </a:xfrm>
          <a:prstGeom prst="rect">
            <a:avLst/>
          </a:prstGeom>
        </p:spPr>
        <p:txBody>
          <a:bodyPr wrap="square">
            <a:spAutoFit/>
          </a:bodyPr>
          <a:lstStyle/>
          <a:p>
            <a:r>
              <a:rPr lang="ja-JP" altLang="en-US" b="1" dirty="0" smtClean="0">
                <a:latin typeface="+mn-ea"/>
              </a:rPr>
              <a:t>議案２　</a:t>
            </a:r>
            <a:endParaRPr lang="en-US" altLang="ja-JP" b="1" dirty="0" smtClean="0">
              <a:latin typeface="+mn-ea"/>
            </a:endParaRPr>
          </a:p>
          <a:p>
            <a:r>
              <a:rPr lang="ja-JP" altLang="en-US" b="1" dirty="0" smtClean="0">
                <a:latin typeface="+mn-ea"/>
              </a:rPr>
              <a:t>　</a:t>
            </a:r>
            <a:r>
              <a:rPr lang="en-US" altLang="ja-JP" b="1" dirty="0" smtClean="0">
                <a:latin typeface="+mn-ea"/>
              </a:rPr>
              <a:t>2025</a:t>
            </a:r>
            <a:r>
              <a:rPr lang="ja-JP" altLang="en-US" b="1" dirty="0">
                <a:latin typeface="+mn-ea"/>
              </a:rPr>
              <a:t>年日本国際博覧会大阪</a:t>
            </a:r>
            <a:r>
              <a:rPr lang="ja-JP" altLang="en-US" b="1" dirty="0" smtClean="0">
                <a:latin typeface="+mn-ea"/>
              </a:rPr>
              <a:t>パビリオン推進委員会規約承認の件</a:t>
            </a:r>
            <a:endParaRPr lang="ja-JP" altLang="en-US" b="1" dirty="0">
              <a:latin typeface="+mn-ea"/>
            </a:endParaRPr>
          </a:p>
        </p:txBody>
      </p:sp>
      <p:sp>
        <p:nvSpPr>
          <p:cNvPr id="5" name="正方形/長方形 4"/>
          <p:cNvSpPr/>
          <p:nvPr/>
        </p:nvSpPr>
        <p:spPr>
          <a:xfrm>
            <a:off x="231820" y="746596"/>
            <a:ext cx="8818051" cy="6093976"/>
          </a:xfrm>
          <a:prstGeom prst="rect">
            <a:avLst/>
          </a:prstGeom>
        </p:spPr>
        <p:txBody>
          <a:bodyPr wrap="square">
            <a:spAutoFit/>
          </a:bodyPr>
          <a:lstStyle/>
          <a:p>
            <a:r>
              <a:rPr lang="en-US" altLang="ja-JP" sz="1300" dirty="0" smtClean="0">
                <a:latin typeface="+mn-ea"/>
              </a:rPr>
              <a:t>2025</a:t>
            </a:r>
            <a:r>
              <a:rPr lang="ja-JP" altLang="en-US" sz="1300" dirty="0" smtClean="0">
                <a:latin typeface="+mn-ea"/>
              </a:rPr>
              <a:t>年</a:t>
            </a:r>
            <a:r>
              <a:rPr lang="ja-JP" altLang="en-US" sz="1300" dirty="0">
                <a:latin typeface="+mn-ea"/>
              </a:rPr>
              <a:t>日本国際博覧会大阪</a:t>
            </a:r>
            <a:r>
              <a:rPr lang="ja-JP" altLang="en-US" sz="1300" dirty="0" smtClean="0">
                <a:latin typeface="+mn-ea"/>
              </a:rPr>
              <a:t>パビリオン推進</a:t>
            </a:r>
            <a:r>
              <a:rPr lang="ja-JP" altLang="en-US" sz="1300" dirty="0">
                <a:latin typeface="+mn-ea"/>
              </a:rPr>
              <a:t>委員会</a:t>
            </a:r>
            <a:r>
              <a:rPr lang="ja-JP" altLang="en-US" sz="1300" dirty="0" smtClean="0">
                <a:latin typeface="+mn-ea"/>
              </a:rPr>
              <a:t>規約を下記のとおり定める。</a:t>
            </a:r>
            <a:endParaRPr lang="en-US" altLang="ja-JP" sz="1300" dirty="0" smtClean="0">
              <a:latin typeface="+mn-ea"/>
            </a:endParaRPr>
          </a:p>
          <a:p>
            <a:endParaRPr lang="en-US" altLang="ja-JP" sz="1300" dirty="0" smtClean="0">
              <a:latin typeface="+mn-ea"/>
            </a:endParaRPr>
          </a:p>
          <a:p>
            <a:r>
              <a:rPr lang="ja-JP" altLang="en-US" sz="1300" dirty="0"/>
              <a:t>（名称）</a:t>
            </a:r>
          </a:p>
          <a:p>
            <a:r>
              <a:rPr lang="ja-JP" altLang="en-US" sz="1300" dirty="0"/>
              <a:t>第１条　本会は</a:t>
            </a:r>
            <a:r>
              <a:rPr lang="ja-JP" altLang="en-US" sz="1300" dirty="0">
                <a:latin typeface="+mn-ea"/>
              </a:rPr>
              <a:t>、</a:t>
            </a:r>
            <a:r>
              <a:rPr lang="en-US" altLang="ja-JP" sz="1300" dirty="0">
                <a:latin typeface="+mn-ea"/>
              </a:rPr>
              <a:t>2025</a:t>
            </a:r>
            <a:r>
              <a:rPr lang="ja-JP" altLang="en-US" sz="1300" dirty="0">
                <a:latin typeface="+mn-ea"/>
              </a:rPr>
              <a:t>年日本国際博覧会大阪パビリオン推進委員会（以下「委員会」</a:t>
            </a:r>
            <a:r>
              <a:rPr lang="ja-JP" altLang="en-US" sz="1300" dirty="0" smtClean="0">
                <a:latin typeface="+mn-ea"/>
              </a:rPr>
              <a:t>という</a:t>
            </a:r>
            <a:r>
              <a:rPr lang="ja-JP" altLang="en-US" sz="1300" dirty="0">
                <a:latin typeface="+mn-ea"/>
              </a:rPr>
              <a:t>。）と称する。</a:t>
            </a:r>
          </a:p>
          <a:p>
            <a:endParaRPr lang="ja-JP" altLang="en-US" sz="1300" dirty="0">
              <a:latin typeface="+mn-ea"/>
            </a:endParaRPr>
          </a:p>
          <a:p>
            <a:r>
              <a:rPr lang="ja-JP" altLang="en-US" sz="1300" dirty="0">
                <a:latin typeface="+mn-ea"/>
              </a:rPr>
              <a:t>（事務所）</a:t>
            </a:r>
          </a:p>
          <a:p>
            <a:r>
              <a:rPr lang="ja-JP" altLang="en-US" sz="1300" dirty="0">
                <a:latin typeface="+mn-ea"/>
              </a:rPr>
              <a:t>第２条　委員会の事務所は、大阪府大阪市に置く。</a:t>
            </a:r>
          </a:p>
          <a:p>
            <a:endParaRPr lang="ja-JP" altLang="en-US" sz="1300" dirty="0">
              <a:latin typeface="+mn-ea"/>
            </a:endParaRPr>
          </a:p>
          <a:p>
            <a:r>
              <a:rPr lang="ja-JP" altLang="en-US" sz="1300" dirty="0">
                <a:latin typeface="+mn-ea"/>
              </a:rPr>
              <a:t>（目的）</a:t>
            </a:r>
          </a:p>
          <a:p>
            <a:r>
              <a:rPr lang="ja-JP" altLang="en-US" sz="1300" dirty="0">
                <a:latin typeface="+mn-ea"/>
              </a:rPr>
              <a:t>第３条　委員会は、国際博覧会条約に基づく大阪・関西における</a:t>
            </a:r>
            <a:r>
              <a:rPr lang="en-US" altLang="ja-JP" sz="1300" dirty="0">
                <a:latin typeface="+mn-ea"/>
              </a:rPr>
              <a:t>2025</a:t>
            </a:r>
            <a:r>
              <a:rPr lang="ja-JP" altLang="en-US" sz="1300" dirty="0">
                <a:latin typeface="+mn-ea"/>
              </a:rPr>
              <a:t>年</a:t>
            </a:r>
            <a:r>
              <a:rPr lang="ja-JP" altLang="en-US" sz="1300" dirty="0" smtClean="0">
                <a:latin typeface="+mn-ea"/>
              </a:rPr>
              <a:t>日本国際博覧会に</a:t>
            </a:r>
            <a:r>
              <a:rPr lang="ja-JP" altLang="en-US" sz="1300" dirty="0">
                <a:latin typeface="+mn-ea"/>
              </a:rPr>
              <a:t>おいて、地元大阪が</a:t>
            </a:r>
            <a:r>
              <a:rPr lang="ja-JP" altLang="en-US" sz="1300" dirty="0" err="1">
                <a:latin typeface="+mn-ea"/>
              </a:rPr>
              <a:t>出展</a:t>
            </a:r>
            <a:r>
              <a:rPr lang="ja-JP" altLang="en-US" sz="1300" dirty="0" err="1" smtClean="0">
                <a:latin typeface="+mn-ea"/>
              </a:rPr>
              <a:t>す</a:t>
            </a:r>
            <a:endParaRPr lang="en-US" altLang="ja-JP" sz="1300" dirty="0" smtClean="0">
              <a:latin typeface="+mn-ea"/>
            </a:endParaRPr>
          </a:p>
          <a:p>
            <a:r>
              <a:rPr lang="ja-JP" altLang="en-US" sz="1300" dirty="0">
                <a:latin typeface="+mn-ea"/>
              </a:rPr>
              <a:t>　</a:t>
            </a:r>
            <a:r>
              <a:rPr lang="ja-JP" altLang="en-US" sz="1300" dirty="0" err="1" smtClean="0">
                <a:latin typeface="+mn-ea"/>
              </a:rPr>
              <a:t>る</a:t>
            </a:r>
            <a:r>
              <a:rPr lang="ja-JP" altLang="en-US" sz="1300" dirty="0">
                <a:latin typeface="+mn-ea"/>
              </a:rPr>
              <a:t>パビリオン及び関連事業（</a:t>
            </a:r>
            <a:r>
              <a:rPr lang="ja-JP" altLang="en-US" sz="1300" dirty="0" smtClean="0">
                <a:latin typeface="+mn-ea"/>
              </a:rPr>
              <a:t>以下「パビリオン</a:t>
            </a:r>
            <a:r>
              <a:rPr lang="ja-JP" altLang="en-US" sz="1300" dirty="0">
                <a:latin typeface="+mn-ea"/>
              </a:rPr>
              <a:t>等」という。</a:t>
            </a:r>
            <a:r>
              <a:rPr lang="ja-JP" altLang="en-US" sz="1300" dirty="0" smtClean="0">
                <a:latin typeface="+mn-ea"/>
              </a:rPr>
              <a:t>）の</a:t>
            </a:r>
            <a:r>
              <a:rPr lang="ja-JP" altLang="en-US" sz="1300" dirty="0">
                <a:latin typeface="+mn-ea"/>
              </a:rPr>
              <a:t>企画を行い</a:t>
            </a:r>
            <a:r>
              <a:rPr lang="ja-JP" altLang="en-US" sz="1300" dirty="0" smtClean="0">
                <a:latin typeface="+mn-ea"/>
              </a:rPr>
              <a:t>、パビリオン</a:t>
            </a:r>
            <a:r>
              <a:rPr lang="ja-JP" altLang="en-US" sz="1300" dirty="0">
                <a:latin typeface="+mn-ea"/>
              </a:rPr>
              <a:t>出展が、世界に向けた</a:t>
            </a:r>
            <a:r>
              <a:rPr lang="ja-JP" altLang="en-US" sz="1300" dirty="0" smtClean="0">
                <a:latin typeface="+mn-ea"/>
              </a:rPr>
              <a:t>大</a:t>
            </a:r>
            <a:endParaRPr lang="en-US" altLang="ja-JP" sz="1300" dirty="0" smtClean="0">
              <a:latin typeface="+mn-ea"/>
            </a:endParaRPr>
          </a:p>
          <a:p>
            <a:r>
              <a:rPr lang="ja-JP" altLang="en-US" sz="1300" dirty="0">
                <a:latin typeface="+mn-ea"/>
              </a:rPr>
              <a:t>　</a:t>
            </a:r>
            <a:r>
              <a:rPr lang="ja-JP" altLang="en-US" sz="1300" dirty="0" smtClean="0">
                <a:latin typeface="+mn-ea"/>
              </a:rPr>
              <a:t>阪</a:t>
            </a:r>
            <a:r>
              <a:rPr lang="ja-JP" altLang="en-US" sz="1300" dirty="0">
                <a:latin typeface="+mn-ea"/>
              </a:rPr>
              <a:t>の</a:t>
            </a:r>
            <a:r>
              <a:rPr lang="ja-JP" altLang="en-US" sz="1300" dirty="0" smtClean="0">
                <a:latin typeface="+mn-ea"/>
              </a:rPr>
              <a:t>アピール</a:t>
            </a:r>
            <a:r>
              <a:rPr lang="ja-JP" altLang="en-US" sz="1300" dirty="0">
                <a:latin typeface="+mn-ea"/>
              </a:rPr>
              <a:t>並びに大阪の成長及び発展に寄与</a:t>
            </a:r>
            <a:r>
              <a:rPr lang="ja-JP" altLang="en-US" sz="1300" dirty="0" smtClean="0">
                <a:latin typeface="+mn-ea"/>
              </a:rPr>
              <a:t>すること</a:t>
            </a:r>
            <a:r>
              <a:rPr lang="ja-JP" altLang="en-US" sz="1300" dirty="0">
                <a:latin typeface="+mn-ea"/>
              </a:rPr>
              <a:t>を目的とする。</a:t>
            </a:r>
          </a:p>
          <a:p>
            <a:endParaRPr lang="ja-JP" altLang="en-US" sz="1300" dirty="0">
              <a:latin typeface="+mn-ea"/>
            </a:endParaRPr>
          </a:p>
          <a:p>
            <a:r>
              <a:rPr lang="ja-JP" altLang="en-US" sz="1300" dirty="0">
                <a:latin typeface="+mn-ea"/>
              </a:rPr>
              <a:t>（事業）</a:t>
            </a:r>
          </a:p>
          <a:p>
            <a:r>
              <a:rPr lang="ja-JP" altLang="en-US" sz="1300" dirty="0">
                <a:latin typeface="+mn-ea"/>
              </a:rPr>
              <a:t>第４条　委員会は、前条の目的を達成するため、次の事業を行う。</a:t>
            </a:r>
          </a:p>
          <a:p>
            <a:r>
              <a:rPr lang="ja-JP" altLang="en-US" sz="1300" dirty="0">
                <a:latin typeface="+mn-ea"/>
              </a:rPr>
              <a:t>（１）パビリオン等の推進に関すること</a:t>
            </a:r>
          </a:p>
          <a:p>
            <a:r>
              <a:rPr lang="ja-JP" altLang="en-US" sz="1300" dirty="0">
                <a:latin typeface="+mn-ea"/>
              </a:rPr>
              <a:t>（２）その他委員会の目的を達成するために必要な</a:t>
            </a:r>
            <a:r>
              <a:rPr lang="ja-JP" altLang="en-US" sz="1300" dirty="0" smtClean="0">
                <a:latin typeface="+mn-ea"/>
              </a:rPr>
              <a:t>事業</a:t>
            </a:r>
            <a:endParaRPr lang="en-US" altLang="ja-JP" sz="1300" dirty="0" smtClean="0">
              <a:latin typeface="+mn-ea"/>
            </a:endParaRPr>
          </a:p>
          <a:p>
            <a:endParaRPr lang="en-US" altLang="ja-JP" sz="1300" dirty="0">
              <a:latin typeface="+mn-ea"/>
            </a:endParaRPr>
          </a:p>
          <a:p>
            <a:r>
              <a:rPr lang="ja-JP" altLang="en-US" sz="1300" dirty="0">
                <a:latin typeface="+mn-ea"/>
              </a:rPr>
              <a:t>（構成員）</a:t>
            </a:r>
          </a:p>
          <a:p>
            <a:r>
              <a:rPr lang="ja-JP" altLang="en-US" sz="1300" dirty="0">
                <a:latin typeface="+mn-ea"/>
              </a:rPr>
              <a:t>第５条　委員会は、パビリオン等の推進に寄与する、別表に掲げる地方公共団体及び</a:t>
            </a:r>
            <a:r>
              <a:rPr lang="ja-JP" altLang="en-US" sz="1300" dirty="0" smtClean="0">
                <a:latin typeface="+mn-ea"/>
              </a:rPr>
              <a:t>経済団体</a:t>
            </a:r>
            <a:r>
              <a:rPr lang="ja-JP" altLang="en-US" sz="1300" dirty="0">
                <a:latin typeface="+mn-ea"/>
              </a:rPr>
              <a:t>並びに</a:t>
            </a:r>
            <a:r>
              <a:rPr lang="ja-JP" altLang="en-US" sz="1300" dirty="0" smtClean="0">
                <a:latin typeface="+mn-ea"/>
              </a:rPr>
              <a:t>次項の</a:t>
            </a:r>
            <a:r>
              <a:rPr lang="ja-JP" altLang="en-US" sz="1300" dirty="0">
                <a:latin typeface="+mn-ea"/>
              </a:rPr>
              <a:t>規定</a:t>
            </a:r>
            <a:r>
              <a:rPr lang="ja-JP" altLang="en-US" sz="1300" dirty="0" smtClean="0">
                <a:latin typeface="+mn-ea"/>
              </a:rPr>
              <a:t>に</a:t>
            </a:r>
            <a:r>
              <a:rPr lang="ja-JP" altLang="en-US" sz="1300" dirty="0" err="1" smtClean="0">
                <a:latin typeface="+mn-ea"/>
              </a:rPr>
              <a:t>よ</a:t>
            </a:r>
            <a:endParaRPr lang="en-US" altLang="ja-JP" sz="1300" dirty="0" smtClean="0">
              <a:latin typeface="+mn-ea"/>
            </a:endParaRPr>
          </a:p>
          <a:p>
            <a:r>
              <a:rPr lang="ja-JP" altLang="en-US" sz="1300" dirty="0">
                <a:latin typeface="+mn-ea"/>
              </a:rPr>
              <a:t>　</a:t>
            </a:r>
            <a:r>
              <a:rPr lang="ja-JP" altLang="en-US" sz="1300" dirty="0" err="1" smtClean="0">
                <a:latin typeface="+mn-ea"/>
              </a:rPr>
              <a:t>り</a:t>
            </a:r>
            <a:r>
              <a:rPr lang="ja-JP" altLang="en-US" sz="1300" dirty="0">
                <a:latin typeface="+mn-ea"/>
              </a:rPr>
              <a:t>委員会の委員となった法人又は団体をもって構成する。</a:t>
            </a:r>
          </a:p>
          <a:p>
            <a:r>
              <a:rPr lang="ja-JP" altLang="en-US" sz="1300" dirty="0">
                <a:latin typeface="+mn-ea"/>
              </a:rPr>
              <a:t>２　委員会の委員になろうとする者は、所定の様式による申し込みをし、第６条に規定</a:t>
            </a:r>
            <a:r>
              <a:rPr lang="ja-JP" altLang="en-US" sz="1300" dirty="0" smtClean="0">
                <a:latin typeface="+mn-ea"/>
              </a:rPr>
              <a:t>する会長</a:t>
            </a:r>
            <a:r>
              <a:rPr lang="ja-JP" altLang="en-US" sz="1300" dirty="0">
                <a:latin typeface="+mn-ea"/>
              </a:rPr>
              <a:t>の承認</a:t>
            </a:r>
            <a:r>
              <a:rPr lang="ja-JP" altLang="en-US" sz="1300" dirty="0" smtClean="0">
                <a:latin typeface="+mn-ea"/>
              </a:rPr>
              <a:t>を</a:t>
            </a:r>
            <a:r>
              <a:rPr lang="ja-JP" altLang="en-US" sz="1300" dirty="0" err="1" smtClean="0">
                <a:latin typeface="+mn-ea"/>
              </a:rPr>
              <a:t>受けな</a:t>
            </a:r>
            <a:r>
              <a:rPr lang="ja-JP" altLang="en-US" sz="1300" dirty="0" smtClean="0">
                <a:latin typeface="+mn-ea"/>
              </a:rPr>
              <a:t>けれ</a:t>
            </a:r>
            <a:endParaRPr lang="en-US" altLang="ja-JP" sz="1300" dirty="0" smtClean="0">
              <a:latin typeface="+mn-ea"/>
            </a:endParaRPr>
          </a:p>
          <a:p>
            <a:r>
              <a:rPr lang="ja-JP" altLang="en-US" sz="1300" dirty="0">
                <a:latin typeface="+mn-ea"/>
              </a:rPr>
              <a:t>　</a:t>
            </a:r>
            <a:r>
              <a:rPr lang="ja-JP" altLang="en-US" sz="1300" dirty="0" err="1" smtClean="0">
                <a:latin typeface="+mn-ea"/>
              </a:rPr>
              <a:t>ば</a:t>
            </a:r>
            <a:r>
              <a:rPr lang="ja-JP" altLang="en-US" sz="1300" dirty="0">
                <a:latin typeface="+mn-ea"/>
              </a:rPr>
              <a:t>ならない。</a:t>
            </a:r>
          </a:p>
          <a:p>
            <a:endParaRPr lang="en-US" altLang="ja-JP" sz="1300" dirty="0" smtClean="0">
              <a:latin typeface="+mn-ea"/>
            </a:endParaRPr>
          </a:p>
          <a:p>
            <a:r>
              <a:rPr lang="ja-JP" altLang="en-US" sz="1300" dirty="0" smtClean="0">
                <a:latin typeface="+mn-ea"/>
              </a:rPr>
              <a:t>（</a:t>
            </a:r>
            <a:r>
              <a:rPr lang="ja-JP" altLang="en-US" sz="1300" dirty="0">
                <a:latin typeface="+mn-ea"/>
              </a:rPr>
              <a:t>役員の設置）</a:t>
            </a:r>
          </a:p>
          <a:p>
            <a:r>
              <a:rPr lang="ja-JP" altLang="en-US" sz="1300" dirty="0" smtClean="0">
                <a:latin typeface="+mn-ea"/>
              </a:rPr>
              <a:t>第６条</a:t>
            </a:r>
            <a:r>
              <a:rPr lang="ja-JP" altLang="en-US" sz="1300" dirty="0">
                <a:latin typeface="+mn-ea"/>
              </a:rPr>
              <a:t>　委員会に、次の役員を置く。</a:t>
            </a:r>
          </a:p>
          <a:p>
            <a:r>
              <a:rPr lang="ja-JP" altLang="en-US" sz="1300" dirty="0">
                <a:latin typeface="+mn-ea"/>
              </a:rPr>
              <a:t>（１）会長　１名</a:t>
            </a:r>
          </a:p>
          <a:p>
            <a:r>
              <a:rPr lang="ja-JP" altLang="en-US" sz="1300" dirty="0">
                <a:latin typeface="+mn-ea"/>
              </a:rPr>
              <a:t>（２）会長代行　１名</a:t>
            </a:r>
          </a:p>
          <a:p>
            <a:r>
              <a:rPr lang="ja-JP" altLang="en-US" sz="1300" dirty="0">
                <a:latin typeface="+mn-ea"/>
              </a:rPr>
              <a:t>（３）監事　２名</a:t>
            </a:r>
            <a:r>
              <a:rPr lang="ja-JP" altLang="en-US" sz="1300" dirty="0" smtClean="0">
                <a:latin typeface="+mn-ea"/>
              </a:rPr>
              <a:t>以内</a:t>
            </a:r>
            <a:endParaRPr lang="ja-JP" altLang="en-US" sz="1300" dirty="0">
              <a:latin typeface="+mn-ea"/>
            </a:endParaRPr>
          </a:p>
        </p:txBody>
      </p:sp>
      <p:sp>
        <p:nvSpPr>
          <p:cNvPr id="6" name="スライド番号プレースホルダー 1"/>
          <p:cNvSpPr txBox="1">
            <a:spLocks/>
          </p:cNvSpPr>
          <p:nvPr/>
        </p:nvSpPr>
        <p:spPr>
          <a:xfrm>
            <a:off x="8925060" y="6575612"/>
            <a:ext cx="222160"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4</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07030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203221" y="0"/>
            <a:ext cx="8833203" cy="6894195"/>
          </a:xfrm>
          <a:prstGeom prst="rect">
            <a:avLst/>
          </a:prstGeom>
        </p:spPr>
        <p:txBody>
          <a:bodyPr wrap="square">
            <a:spAutoFit/>
          </a:bodyPr>
          <a:lstStyle/>
          <a:p>
            <a:r>
              <a:rPr lang="ja-JP" altLang="en-US" sz="1300" dirty="0" smtClean="0"/>
              <a:t>（</a:t>
            </a:r>
            <a:r>
              <a:rPr lang="ja-JP" altLang="en-US" sz="1300" dirty="0"/>
              <a:t>役員の選任）</a:t>
            </a:r>
          </a:p>
          <a:p>
            <a:r>
              <a:rPr lang="ja-JP" altLang="en-US" sz="1300" dirty="0">
                <a:latin typeface="+mn-ea"/>
              </a:rPr>
              <a:t>第７条　会長及び会長代行は</a:t>
            </a:r>
            <a:r>
              <a:rPr lang="ja-JP" altLang="en-US" sz="1300" dirty="0" smtClean="0">
                <a:latin typeface="+mn-ea"/>
              </a:rPr>
              <a:t>、第</a:t>
            </a:r>
            <a:r>
              <a:rPr lang="en-US" altLang="ja-JP" sz="1300" dirty="0" smtClean="0">
                <a:latin typeface="+mn-ea"/>
              </a:rPr>
              <a:t>11</a:t>
            </a:r>
            <a:r>
              <a:rPr lang="ja-JP" altLang="en-US" sz="1300" dirty="0" smtClean="0">
                <a:latin typeface="+mn-ea"/>
              </a:rPr>
              <a:t>条に規定する委員</a:t>
            </a:r>
            <a:r>
              <a:rPr lang="ja-JP" altLang="en-US" sz="1300" dirty="0">
                <a:latin typeface="+mn-ea"/>
              </a:rPr>
              <a:t>総会の決議によって、委員たる法人</a:t>
            </a:r>
            <a:r>
              <a:rPr lang="ja-JP" altLang="en-US" sz="1300" dirty="0" smtClean="0">
                <a:latin typeface="+mn-ea"/>
              </a:rPr>
              <a:t>又は</a:t>
            </a:r>
            <a:r>
              <a:rPr lang="ja-JP" altLang="en-US" sz="1300" dirty="0">
                <a:latin typeface="+mn-ea"/>
              </a:rPr>
              <a:t>団体の</a:t>
            </a:r>
            <a:r>
              <a:rPr lang="ja-JP" altLang="en-US" sz="1300" dirty="0" smtClean="0">
                <a:latin typeface="+mn-ea"/>
              </a:rPr>
              <a:t>代表者から選任</a:t>
            </a:r>
            <a:endParaRPr lang="en-US" altLang="ja-JP" sz="1300" dirty="0" smtClean="0">
              <a:latin typeface="+mn-ea"/>
            </a:endParaRPr>
          </a:p>
          <a:p>
            <a:r>
              <a:rPr lang="ja-JP" altLang="en-US" sz="1300" dirty="0">
                <a:latin typeface="+mn-ea"/>
              </a:rPr>
              <a:t>　</a:t>
            </a:r>
            <a:r>
              <a:rPr lang="ja-JP" altLang="en-US" sz="1300" dirty="0" smtClean="0">
                <a:latin typeface="+mn-ea"/>
              </a:rPr>
              <a:t>する</a:t>
            </a:r>
            <a:r>
              <a:rPr lang="ja-JP" altLang="en-US" sz="1300" dirty="0">
                <a:latin typeface="+mn-ea"/>
              </a:rPr>
              <a:t>。</a:t>
            </a:r>
          </a:p>
          <a:p>
            <a:r>
              <a:rPr lang="ja-JP" altLang="en-US" sz="1300" dirty="0">
                <a:latin typeface="+mn-ea"/>
              </a:rPr>
              <a:t>２　監事は、委員総会の決議によって選任する</a:t>
            </a:r>
            <a:r>
              <a:rPr lang="ja-JP" altLang="en-US" sz="1300" dirty="0" smtClean="0">
                <a:latin typeface="+mn-ea"/>
              </a:rPr>
              <a:t>。</a:t>
            </a:r>
            <a:endParaRPr lang="en-US" altLang="ja-JP" sz="1300" dirty="0" smtClean="0">
              <a:latin typeface="+mn-ea"/>
            </a:endParaRPr>
          </a:p>
          <a:p>
            <a:endParaRPr lang="en-US" altLang="ja-JP" sz="1300" dirty="0" smtClean="0">
              <a:latin typeface="+mn-ea"/>
            </a:endParaRPr>
          </a:p>
          <a:p>
            <a:r>
              <a:rPr lang="ja-JP" altLang="en-US" sz="1300" dirty="0" smtClean="0">
                <a:latin typeface="+mn-ea"/>
              </a:rPr>
              <a:t>（</a:t>
            </a:r>
            <a:r>
              <a:rPr lang="ja-JP" altLang="en-US" sz="1300" dirty="0">
                <a:latin typeface="+mn-ea"/>
              </a:rPr>
              <a:t>会長及び会長代行の職務及び権限）</a:t>
            </a:r>
          </a:p>
          <a:p>
            <a:r>
              <a:rPr lang="ja-JP" altLang="en-US" sz="1300" dirty="0">
                <a:latin typeface="+mn-ea"/>
              </a:rPr>
              <a:t>第８条　会長は、委員会を代表し、会務を総理する。</a:t>
            </a:r>
          </a:p>
          <a:p>
            <a:r>
              <a:rPr lang="ja-JP" altLang="en-US" sz="1300" dirty="0">
                <a:latin typeface="+mn-ea"/>
              </a:rPr>
              <a:t>２　会長代行は、会長を補佐し、会長に事故があるとき又は会長が欠けたときは、その</a:t>
            </a:r>
            <a:r>
              <a:rPr lang="ja-JP" altLang="en-US" sz="1300" dirty="0" smtClean="0">
                <a:latin typeface="+mn-ea"/>
              </a:rPr>
              <a:t>職務を</a:t>
            </a:r>
            <a:r>
              <a:rPr lang="ja-JP" altLang="en-US" sz="1300" dirty="0">
                <a:latin typeface="+mn-ea"/>
              </a:rPr>
              <a:t>代行する。</a:t>
            </a:r>
          </a:p>
          <a:p>
            <a:endParaRPr lang="ja-JP" altLang="en-US" sz="1300" dirty="0">
              <a:latin typeface="+mn-ea"/>
            </a:endParaRPr>
          </a:p>
          <a:p>
            <a:r>
              <a:rPr lang="ja-JP" altLang="en-US" sz="1300" dirty="0">
                <a:latin typeface="+mn-ea"/>
              </a:rPr>
              <a:t>（監事の職務及び権限）</a:t>
            </a:r>
          </a:p>
          <a:p>
            <a:r>
              <a:rPr lang="ja-JP" altLang="en-US" sz="1300" dirty="0">
                <a:latin typeface="+mn-ea"/>
              </a:rPr>
              <a:t>第９条　監事は、委員会の業務の執行状況及び会計を監査し、委員総会に報告する。</a:t>
            </a:r>
          </a:p>
          <a:p>
            <a:r>
              <a:rPr lang="ja-JP" altLang="en-US" sz="1300" dirty="0">
                <a:latin typeface="+mn-ea"/>
              </a:rPr>
              <a:t>２　監事は、委員総会に出席し、必要があると認めるときは意見を述べることが</a:t>
            </a:r>
            <a:r>
              <a:rPr lang="ja-JP" altLang="en-US" sz="1300" dirty="0" smtClean="0">
                <a:latin typeface="+mn-ea"/>
              </a:rPr>
              <a:t>できる。</a:t>
            </a:r>
            <a:endParaRPr lang="en-US" altLang="ja-JP" sz="1300" dirty="0" smtClean="0">
              <a:latin typeface="+mn-ea"/>
            </a:endParaRPr>
          </a:p>
          <a:p>
            <a:endParaRPr lang="en-US" altLang="ja-JP" sz="1300" dirty="0">
              <a:latin typeface="+mn-ea"/>
            </a:endParaRPr>
          </a:p>
          <a:p>
            <a:r>
              <a:rPr lang="ja-JP" altLang="en-US" sz="1300" dirty="0">
                <a:latin typeface="+mn-ea"/>
              </a:rPr>
              <a:t>（役員の任期）</a:t>
            </a:r>
          </a:p>
          <a:p>
            <a:r>
              <a:rPr lang="ja-JP" altLang="en-US" sz="1300" dirty="0">
                <a:latin typeface="+mn-ea"/>
              </a:rPr>
              <a:t>第</a:t>
            </a:r>
            <a:r>
              <a:rPr lang="en-US" altLang="ja-JP" sz="1300" dirty="0">
                <a:latin typeface="+mn-ea"/>
              </a:rPr>
              <a:t>10</a:t>
            </a:r>
            <a:r>
              <a:rPr lang="ja-JP" altLang="en-US" sz="1300" dirty="0">
                <a:latin typeface="+mn-ea"/>
              </a:rPr>
              <a:t>条　会長及び会長代行の任期は、選任の日から２年とし、再任を妨げない。</a:t>
            </a:r>
          </a:p>
          <a:p>
            <a:r>
              <a:rPr lang="ja-JP" altLang="en-US" sz="1300" dirty="0">
                <a:latin typeface="+mn-ea"/>
              </a:rPr>
              <a:t>２　監事の任期は、選任の日から４年とし、再任を妨げない。</a:t>
            </a:r>
          </a:p>
          <a:p>
            <a:r>
              <a:rPr lang="ja-JP" altLang="en-US" sz="1300" dirty="0">
                <a:latin typeface="+mn-ea"/>
              </a:rPr>
              <a:t>３　補欠又は増員により選任された役員の任期は、前任者及び現任者の残任期間とする。</a:t>
            </a:r>
          </a:p>
          <a:p>
            <a:r>
              <a:rPr lang="ja-JP" altLang="en-US" sz="1300" dirty="0">
                <a:latin typeface="+mn-ea"/>
              </a:rPr>
              <a:t>４　役員は、任期満了の場合においても、後任者が就任するまでその職務を行うものとする。</a:t>
            </a:r>
          </a:p>
          <a:p>
            <a:endParaRPr lang="ja-JP" altLang="en-US" sz="1300" dirty="0">
              <a:latin typeface="+mn-ea"/>
            </a:endParaRPr>
          </a:p>
          <a:p>
            <a:r>
              <a:rPr lang="ja-JP" altLang="en-US" sz="1300" dirty="0">
                <a:latin typeface="+mn-ea"/>
              </a:rPr>
              <a:t>（委員総会）</a:t>
            </a:r>
          </a:p>
          <a:p>
            <a:r>
              <a:rPr lang="ja-JP" altLang="en-US" sz="1300" dirty="0">
                <a:latin typeface="+mn-ea"/>
              </a:rPr>
              <a:t>第</a:t>
            </a:r>
            <a:r>
              <a:rPr lang="en-US" altLang="ja-JP" sz="1300" dirty="0">
                <a:latin typeface="+mn-ea"/>
              </a:rPr>
              <a:t>11</a:t>
            </a:r>
            <a:r>
              <a:rPr lang="ja-JP" altLang="en-US" sz="1300" dirty="0">
                <a:latin typeface="+mn-ea"/>
              </a:rPr>
              <a:t>条　委員総会は、すべての委員をもって構成する。</a:t>
            </a:r>
          </a:p>
          <a:p>
            <a:r>
              <a:rPr lang="ja-JP" altLang="en-US" sz="1300" dirty="0">
                <a:latin typeface="+mn-ea"/>
              </a:rPr>
              <a:t>２　委員総会は、次の事項について決議する。</a:t>
            </a:r>
          </a:p>
          <a:p>
            <a:r>
              <a:rPr lang="ja-JP" altLang="en-US" sz="1300" dirty="0">
                <a:latin typeface="+mn-ea"/>
              </a:rPr>
              <a:t>（１）役員の選任</a:t>
            </a:r>
          </a:p>
          <a:p>
            <a:r>
              <a:rPr lang="ja-JP" altLang="en-US" sz="1300" dirty="0">
                <a:latin typeface="+mn-ea"/>
              </a:rPr>
              <a:t>（２）決算の承認</a:t>
            </a:r>
          </a:p>
          <a:p>
            <a:r>
              <a:rPr lang="ja-JP" altLang="en-US" sz="1300" dirty="0">
                <a:latin typeface="+mn-ea"/>
              </a:rPr>
              <a:t>（３）規約の変更</a:t>
            </a:r>
          </a:p>
          <a:p>
            <a:r>
              <a:rPr lang="ja-JP" altLang="en-US" sz="1300" dirty="0">
                <a:latin typeface="+mn-ea"/>
              </a:rPr>
              <a:t>（４）その他委員会の運営に関する重要な事項</a:t>
            </a:r>
          </a:p>
          <a:p>
            <a:r>
              <a:rPr lang="ja-JP" altLang="en-US" sz="1300" dirty="0">
                <a:latin typeface="+mn-ea"/>
              </a:rPr>
              <a:t>３　委員総会は、会長が招集し、及びその議長となる。</a:t>
            </a:r>
          </a:p>
          <a:p>
            <a:r>
              <a:rPr lang="ja-JP" altLang="en-US" sz="1300" dirty="0">
                <a:latin typeface="+mn-ea"/>
              </a:rPr>
              <a:t>４　委員総会は、第１項に掲げる委員の過半数が出席しなければ、会議を開くことが</a:t>
            </a:r>
            <a:r>
              <a:rPr lang="ja-JP" altLang="en-US" sz="1300" dirty="0" smtClean="0">
                <a:latin typeface="+mn-ea"/>
              </a:rPr>
              <a:t>できない</a:t>
            </a:r>
            <a:r>
              <a:rPr lang="ja-JP" altLang="en-US" sz="1300" dirty="0">
                <a:latin typeface="+mn-ea"/>
              </a:rPr>
              <a:t>。</a:t>
            </a:r>
          </a:p>
          <a:p>
            <a:r>
              <a:rPr lang="ja-JP" altLang="en-US" sz="1300" dirty="0">
                <a:latin typeface="+mn-ea"/>
              </a:rPr>
              <a:t>５　委員総会の会議の議事は、出席者の過半数をもって決し、可否同数のときは、会長の</a:t>
            </a:r>
            <a:r>
              <a:rPr lang="ja-JP" altLang="en-US" sz="1300" dirty="0" smtClean="0">
                <a:latin typeface="+mn-ea"/>
              </a:rPr>
              <a:t>決する</a:t>
            </a:r>
            <a:r>
              <a:rPr lang="ja-JP" altLang="en-US" sz="1300" dirty="0">
                <a:latin typeface="+mn-ea"/>
              </a:rPr>
              <a:t>ところによる。</a:t>
            </a:r>
          </a:p>
          <a:p>
            <a:r>
              <a:rPr lang="ja-JP" altLang="en-US" sz="1300" dirty="0">
                <a:latin typeface="+mn-ea"/>
              </a:rPr>
              <a:t>６　会長は、必要に応じて、委員総会の会議の議事に関係のある者の出席を求め、その</a:t>
            </a:r>
            <a:r>
              <a:rPr lang="ja-JP" altLang="en-US" sz="1300" dirty="0" smtClean="0">
                <a:latin typeface="+mn-ea"/>
              </a:rPr>
              <a:t>意見若しく</a:t>
            </a:r>
            <a:r>
              <a:rPr lang="ja-JP" altLang="en-US" sz="1300" dirty="0">
                <a:latin typeface="+mn-ea"/>
              </a:rPr>
              <a:t>は説明を聴き、</a:t>
            </a:r>
            <a:r>
              <a:rPr lang="ja-JP" altLang="en-US" sz="1300" dirty="0" smtClean="0">
                <a:latin typeface="+mn-ea"/>
              </a:rPr>
              <a:t>又</a:t>
            </a:r>
            <a:endParaRPr lang="en-US" altLang="ja-JP" sz="1300" dirty="0" smtClean="0">
              <a:latin typeface="+mn-ea"/>
            </a:endParaRPr>
          </a:p>
          <a:p>
            <a:r>
              <a:rPr lang="ja-JP" altLang="en-US" sz="1300" dirty="0">
                <a:latin typeface="+mn-ea"/>
              </a:rPr>
              <a:t>　</a:t>
            </a:r>
            <a:r>
              <a:rPr lang="ja-JP" altLang="en-US" sz="1300" dirty="0" smtClean="0">
                <a:latin typeface="+mn-ea"/>
              </a:rPr>
              <a:t>は</a:t>
            </a:r>
            <a:r>
              <a:rPr lang="ja-JP" altLang="en-US" sz="1300" dirty="0">
                <a:latin typeface="+mn-ea"/>
              </a:rPr>
              <a:t>資料の提出を求めることができる。</a:t>
            </a:r>
          </a:p>
          <a:p>
            <a:r>
              <a:rPr lang="ja-JP" altLang="en-US" sz="1300" dirty="0">
                <a:latin typeface="+mn-ea"/>
              </a:rPr>
              <a:t>７　やむを得ない理由のため、委員総会の会議に出席できない委員は、あらかじめ書面で</a:t>
            </a:r>
            <a:r>
              <a:rPr lang="ja-JP" altLang="en-US" sz="1300" dirty="0" smtClean="0">
                <a:latin typeface="+mn-ea"/>
              </a:rPr>
              <a:t>表決</a:t>
            </a:r>
            <a:r>
              <a:rPr lang="ja-JP" altLang="en-US" sz="1300" dirty="0">
                <a:latin typeface="+mn-ea"/>
              </a:rPr>
              <a:t>し、又は他の出席</a:t>
            </a:r>
            <a:r>
              <a:rPr lang="ja-JP" altLang="en-US" sz="1300" dirty="0" smtClean="0">
                <a:latin typeface="+mn-ea"/>
              </a:rPr>
              <a:t>する</a:t>
            </a:r>
            <a:endParaRPr lang="en-US" altLang="ja-JP" sz="1300" dirty="0" smtClean="0">
              <a:latin typeface="+mn-ea"/>
            </a:endParaRPr>
          </a:p>
          <a:p>
            <a:r>
              <a:rPr lang="ja-JP" altLang="en-US" sz="1300" dirty="0">
                <a:latin typeface="+mn-ea"/>
              </a:rPr>
              <a:t>　</a:t>
            </a:r>
            <a:r>
              <a:rPr lang="ja-JP" altLang="en-US" sz="1300" dirty="0" smtClean="0">
                <a:latin typeface="+mn-ea"/>
              </a:rPr>
              <a:t>委員</a:t>
            </a:r>
            <a:r>
              <a:rPr lang="ja-JP" altLang="en-US" sz="1300" dirty="0">
                <a:latin typeface="+mn-ea"/>
              </a:rPr>
              <a:t>を代理人として表決を委任することができる。この場合に</a:t>
            </a:r>
            <a:r>
              <a:rPr lang="ja-JP" altLang="en-US" sz="1300" dirty="0" smtClean="0">
                <a:latin typeface="+mn-ea"/>
              </a:rPr>
              <a:t>おいて</a:t>
            </a:r>
            <a:r>
              <a:rPr lang="ja-JP" altLang="en-US" sz="1300" dirty="0">
                <a:latin typeface="+mn-ea"/>
              </a:rPr>
              <a:t>、第４項及び第５項の規定の適用については</a:t>
            </a:r>
            <a:r>
              <a:rPr lang="ja-JP" altLang="en-US" sz="1300" dirty="0" smtClean="0">
                <a:latin typeface="+mn-ea"/>
              </a:rPr>
              <a:t>、　</a:t>
            </a:r>
            <a:endParaRPr lang="en-US" altLang="ja-JP" sz="1300" dirty="0" smtClean="0">
              <a:latin typeface="+mn-ea"/>
            </a:endParaRPr>
          </a:p>
          <a:p>
            <a:r>
              <a:rPr lang="ja-JP" altLang="en-US" sz="1300" dirty="0">
                <a:latin typeface="+mn-ea"/>
              </a:rPr>
              <a:t>　</a:t>
            </a:r>
            <a:r>
              <a:rPr lang="ja-JP" altLang="en-US" sz="1300" dirty="0" smtClean="0">
                <a:latin typeface="+mn-ea"/>
              </a:rPr>
              <a:t>その</a:t>
            </a:r>
            <a:r>
              <a:rPr lang="ja-JP" altLang="en-US" sz="1300" dirty="0">
                <a:latin typeface="+mn-ea"/>
              </a:rPr>
              <a:t>委員は出席したものとみなす</a:t>
            </a:r>
            <a:r>
              <a:rPr lang="ja-JP" altLang="en-US" sz="1300" dirty="0" smtClean="0">
                <a:latin typeface="+mn-ea"/>
              </a:rPr>
              <a:t>。</a:t>
            </a:r>
          </a:p>
        </p:txBody>
      </p:sp>
      <p:sp>
        <p:nvSpPr>
          <p:cNvPr id="4" name="スライド番号プレースホルダー 1"/>
          <p:cNvSpPr txBox="1">
            <a:spLocks/>
          </p:cNvSpPr>
          <p:nvPr/>
        </p:nvSpPr>
        <p:spPr>
          <a:xfrm>
            <a:off x="8931500" y="6593040"/>
            <a:ext cx="222160"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5</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55220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9775" y="0"/>
            <a:ext cx="8833203" cy="6894195"/>
          </a:xfrm>
          <a:prstGeom prst="rect">
            <a:avLst/>
          </a:prstGeom>
        </p:spPr>
        <p:txBody>
          <a:bodyPr wrap="square">
            <a:spAutoFit/>
          </a:bodyPr>
          <a:lstStyle/>
          <a:p>
            <a:r>
              <a:rPr lang="ja-JP" altLang="en-US" sz="1300" dirty="0" smtClean="0">
                <a:latin typeface="+mn-ea"/>
              </a:rPr>
              <a:t>８　会長は、委員総会を招集する暇のない場合又は議案が軽易である場合は、委員総会の会議に付議すべき事案を記</a:t>
            </a:r>
            <a:endParaRPr lang="en-US" altLang="ja-JP" sz="1300" dirty="0" smtClean="0">
              <a:latin typeface="+mn-ea"/>
            </a:endParaRPr>
          </a:p>
          <a:p>
            <a:r>
              <a:rPr lang="ja-JP" altLang="en-US" sz="1300" dirty="0">
                <a:latin typeface="+mn-ea"/>
              </a:rPr>
              <a:t>　</a:t>
            </a:r>
            <a:r>
              <a:rPr lang="ja-JP" altLang="en-US" sz="1300" dirty="0" err="1" smtClean="0">
                <a:latin typeface="+mn-ea"/>
              </a:rPr>
              <a:t>載した</a:t>
            </a:r>
            <a:r>
              <a:rPr lang="ja-JP" altLang="en-US" sz="1300" dirty="0" smtClean="0">
                <a:latin typeface="+mn-ea"/>
              </a:rPr>
              <a:t>書面を第１項に掲げる委員総会の構成員に回付し、その賛否を問うことにより委員総会の会議に代えること</a:t>
            </a:r>
            <a:endParaRPr lang="en-US" altLang="ja-JP" sz="1300" dirty="0" smtClean="0">
              <a:latin typeface="+mn-ea"/>
            </a:endParaRPr>
          </a:p>
          <a:p>
            <a:r>
              <a:rPr lang="ja-JP" altLang="en-US" sz="1300" dirty="0">
                <a:latin typeface="+mn-ea"/>
              </a:rPr>
              <a:t>　</a:t>
            </a:r>
            <a:r>
              <a:rPr lang="ja-JP" altLang="en-US" sz="1300" dirty="0" smtClean="0">
                <a:latin typeface="+mn-ea"/>
              </a:rPr>
              <a:t>ができる。</a:t>
            </a:r>
            <a:endParaRPr lang="en-US" altLang="ja-JP" sz="1300" dirty="0" smtClean="0">
              <a:latin typeface="+mn-ea"/>
            </a:endParaRPr>
          </a:p>
          <a:p>
            <a:endParaRPr lang="en-US" altLang="ja-JP" sz="1300" dirty="0">
              <a:latin typeface="+mn-ea"/>
            </a:endParaRPr>
          </a:p>
          <a:p>
            <a:r>
              <a:rPr lang="ja-JP" altLang="en-US" sz="1300" dirty="0">
                <a:latin typeface="+mn-ea"/>
              </a:rPr>
              <a:t>（役員会）</a:t>
            </a:r>
          </a:p>
          <a:p>
            <a:r>
              <a:rPr lang="ja-JP" altLang="en-US" sz="1300" dirty="0">
                <a:latin typeface="+mn-ea"/>
              </a:rPr>
              <a:t>第</a:t>
            </a:r>
            <a:r>
              <a:rPr lang="en-US" altLang="ja-JP" sz="1300" dirty="0">
                <a:latin typeface="+mn-ea"/>
              </a:rPr>
              <a:t>12</a:t>
            </a:r>
            <a:r>
              <a:rPr lang="ja-JP" altLang="en-US" sz="1300" dirty="0">
                <a:latin typeface="+mn-ea"/>
              </a:rPr>
              <a:t>条　会務の円滑な執行を図るため、委員会に役員会を置く。</a:t>
            </a:r>
          </a:p>
          <a:p>
            <a:r>
              <a:rPr lang="ja-JP" altLang="en-US" sz="1300" dirty="0">
                <a:latin typeface="+mn-ea"/>
              </a:rPr>
              <a:t>２　役員会は、すべての役員をもって構成し、委員会の運営に関し会長が特に必要と</a:t>
            </a:r>
            <a:r>
              <a:rPr lang="ja-JP" altLang="en-US" sz="1300" dirty="0" smtClean="0">
                <a:latin typeface="+mn-ea"/>
              </a:rPr>
              <a:t>認める事項</a:t>
            </a:r>
            <a:r>
              <a:rPr lang="ja-JP" altLang="en-US" sz="1300" dirty="0">
                <a:latin typeface="+mn-ea"/>
              </a:rPr>
              <a:t>について審議し、</a:t>
            </a:r>
            <a:r>
              <a:rPr lang="ja-JP" altLang="en-US" sz="1300" dirty="0" smtClean="0">
                <a:latin typeface="+mn-ea"/>
              </a:rPr>
              <a:t>及</a:t>
            </a:r>
            <a:endParaRPr lang="en-US" altLang="ja-JP" sz="1300" dirty="0" smtClean="0">
              <a:latin typeface="+mn-ea"/>
            </a:endParaRPr>
          </a:p>
          <a:p>
            <a:r>
              <a:rPr lang="ja-JP" altLang="en-US" sz="1300" dirty="0">
                <a:latin typeface="+mn-ea"/>
              </a:rPr>
              <a:t>　</a:t>
            </a:r>
            <a:r>
              <a:rPr lang="ja-JP" altLang="en-US" sz="1300" dirty="0" err="1" smtClean="0">
                <a:latin typeface="+mn-ea"/>
              </a:rPr>
              <a:t>び</a:t>
            </a:r>
            <a:r>
              <a:rPr lang="ja-JP" altLang="en-US" sz="1300" dirty="0">
                <a:latin typeface="+mn-ea"/>
              </a:rPr>
              <a:t>決定する。</a:t>
            </a:r>
          </a:p>
          <a:p>
            <a:r>
              <a:rPr lang="ja-JP" altLang="en-US" sz="1300" dirty="0">
                <a:latin typeface="+mn-ea"/>
              </a:rPr>
              <a:t>３　役員会は、会長が招集し、及びその議長となる。</a:t>
            </a:r>
          </a:p>
          <a:p>
            <a:r>
              <a:rPr lang="ja-JP" altLang="en-US" sz="1300" dirty="0">
                <a:latin typeface="+mn-ea"/>
              </a:rPr>
              <a:t>４　役員会は、第２項に掲げる役員の過半数が出席しなければ、会議を開くことができない。</a:t>
            </a:r>
          </a:p>
          <a:p>
            <a:r>
              <a:rPr lang="ja-JP" altLang="en-US" sz="1300" dirty="0">
                <a:latin typeface="+mn-ea"/>
              </a:rPr>
              <a:t>５　役員会の議事は、役員の出席者の過半数をもって決し、可否同数のときは、会長の</a:t>
            </a:r>
            <a:r>
              <a:rPr lang="ja-JP" altLang="en-US" sz="1300" dirty="0" smtClean="0">
                <a:latin typeface="+mn-ea"/>
              </a:rPr>
              <a:t>決する</a:t>
            </a:r>
            <a:r>
              <a:rPr lang="ja-JP" altLang="en-US" sz="1300" dirty="0">
                <a:latin typeface="+mn-ea"/>
              </a:rPr>
              <a:t>ところによる。</a:t>
            </a:r>
          </a:p>
          <a:p>
            <a:r>
              <a:rPr lang="ja-JP" altLang="en-US" sz="1300" dirty="0">
                <a:latin typeface="+mn-ea"/>
              </a:rPr>
              <a:t>６　会長は、必要に応じて、役員会の会議の議事に関係のある者の出席を求め、その意見</a:t>
            </a:r>
            <a:r>
              <a:rPr lang="ja-JP" altLang="en-US" sz="1300" dirty="0" smtClean="0">
                <a:latin typeface="+mn-ea"/>
              </a:rPr>
              <a:t>若しく</a:t>
            </a:r>
            <a:r>
              <a:rPr lang="ja-JP" altLang="en-US" sz="1300" dirty="0">
                <a:latin typeface="+mn-ea"/>
              </a:rPr>
              <a:t>は説明を聴き、又</a:t>
            </a:r>
            <a:r>
              <a:rPr lang="ja-JP" altLang="en-US" sz="1300" dirty="0" smtClean="0">
                <a:latin typeface="+mn-ea"/>
              </a:rPr>
              <a:t>は</a:t>
            </a:r>
            <a:endParaRPr lang="en-US" altLang="ja-JP" sz="1300" dirty="0" smtClean="0">
              <a:latin typeface="+mn-ea"/>
            </a:endParaRPr>
          </a:p>
          <a:p>
            <a:r>
              <a:rPr lang="ja-JP" altLang="en-US" sz="1300" dirty="0">
                <a:latin typeface="+mn-ea"/>
              </a:rPr>
              <a:t>　</a:t>
            </a:r>
            <a:r>
              <a:rPr lang="ja-JP" altLang="en-US" sz="1300" dirty="0" smtClean="0">
                <a:latin typeface="+mn-ea"/>
              </a:rPr>
              <a:t>資料</a:t>
            </a:r>
            <a:r>
              <a:rPr lang="ja-JP" altLang="en-US" sz="1300" dirty="0">
                <a:latin typeface="+mn-ea"/>
              </a:rPr>
              <a:t>の提出を求めることができる。</a:t>
            </a:r>
          </a:p>
          <a:p>
            <a:r>
              <a:rPr lang="ja-JP" altLang="en-US" sz="1300" dirty="0">
                <a:latin typeface="+mn-ea"/>
              </a:rPr>
              <a:t>７　やむを得ない理由のため、役員会の会議に出席できない役員は、あらかじめ書面で</a:t>
            </a:r>
            <a:r>
              <a:rPr lang="ja-JP" altLang="en-US" sz="1300" dirty="0" smtClean="0">
                <a:latin typeface="+mn-ea"/>
              </a:rPr>
              <a:t>表決し</a:t>
            </a:r>
            <a:r>
              <a:rPr lang="ja-JP" altLang="en-US" sz="1300" dirty="0">
                <a:latin typeface="+mn-ea"/>
              </a:rPr>
              <a:t>、又は他の出席する</a:t>
            </a:r>
            <a:r>
              <a:rPr lang="ja-JP" altLang="en-US" sz="1300" dirty="0" smtClean="0">
                <a:latin typeface="+mn-ea"/>
              </a:rPr>
              <a:t>役</a:t>
            </a:r>
            <a:endParaRPr lang="en-US" altLang="ja-JP" sz="1300" dirty="0" smtClean="0">
              <a:latin typeface="+mn-ea"/>
            </a:endParaRPr>
          </a:p>
          <a:p>
            <a:r>
              <a:rPr lang="ja-JP" altLang="en-US" sz="1300" dirty="0">
                <a:latin typeface="+mn-ea"/>
              </a:rPr>
              <a:t>　</a:t>
            </a:r>
            <a:r>
              <a:rPr lang="ja-JP" altLang="en-US" sz="1300" dirty="0" smtClean="0">
                <a:latin typeface="+mn-ea"/>
              </a:rPr>
              <a:t>員</a:t>
            </a:r>
            <a:r>
              <a:rPr lang="ja-JP" altLang="en-US" sz="1300" dirty="0">
                <a:latin typeface="+mn-ea"/>
              </a:rPr>
              <a:t>を代理人として表決を委任することができる。この場合に</a:t>
            </a:r>
            <a:r>
              <a:rPr lang="ja-JP" altLang="en-US" sz="1300" dirty="0" smtClean="0">
                <a:latin typeface="+mn-ea"/>
              </a:rPr>
              <a:t>おいて</a:t>
            </a:r>
            <a:r>
              <a:rPr lang="ja-JP" altLang="en-US" sz="1300" dirty="0">
                <a:latin typeface="+mn-ea"/>
              </a:rPr>
              <a:t>、第４項及び第５項の規定の適用については</a:t>
            </a:r>
            <a:r>
              <a:rPr lang="ja-JP" altLang="en-US" sz="1300" dirty="0" smtClean="0">
                <a:latin typeface="+mn-ea"/>
              </a:rPr>
              <a:t>、</a:t>
            </a:r>
            <a:endParaRPr lang="en-US" altLang="ja-JP" sz="1300" dirty="0" smtClean="0">
              <a:latin typeface="+mn-ea"/>
            </a:endParaRPr>
          </a:p>
          <a:p>
            <a:r>
              <a:rPr lang="ja-JP" altLang="en-US" sz="1300" dirty="0">
                <a:latin typeface="+mn-ea"/>
              </a:rPr>
              <a:t>　</a:t>
            </a:r>
            <a:r>
              <a:rPr lang="ja-JP" altLang="en-US" sz="1300" dirty="0" smtClean="0">
                <a:latin typeface="+mn-ea"/>
              </a:rPr>
              <a:t>その</a:t>
            </a:r>
            <a:r>
              <a:rPr lang="ja-JP" altLang="en-US" sz="1300" dirty="0">
                <a:latin typeface="+mn-ea"/>
              </a:rPr>
              <a:t>役員は出席したものとみなす。</a:t>
            </a:r>
          </a:p>
          <a:p>
            <a:r>
              <a:rPr lang="ja-JP" altLang="en-US" sz="1300" dirty="0">
                <a:latin typeface="+mn-ea"/>
              </a:rPr>
              <a:t>８　会長は、役員会を招集する暇のない場合又は議事が軽易である場合は、役員会の会議</a:t>
            </a:r>
            <a:r>
              <a:rPr lang="ja-JP" altLang="en-US" sz="1300" dirty="0" smtClean="0">
                <a:latin typeface="+mn-ea"/>
              </a:rPr>
              <a:t>に付議</a:t>
            </a:r>
            <a:r>
              <a:rPr lang="ja-JP" altLang="en-US" sz="1300" dirty="0">
                <a:latin typeface="+mn-ea"/>
              </a:rPr>
              <a:t>すべき事案を記載</a:t>
            </a:r>
            <a:r>
              <a:rPr lang="ja-JP" altLang="en-US" sz="1300" dirty="0" smtClean="0">
                <a:latin typeface="+mn-ea"/>
              </a:rPr>
              <a:t>し</a:t>
            </a:r>
            <a:endParaRPr lang="en-US" altLang="ja-JP" sz="1300" dirty="0" smtClean="0">
              <a:latin typeface="+mn-ea"/>
            </a:endParaRPr>
          </a:p>
          <a:p>
            <a:r>
              <a:rPr lang="ja-JP" altLang="en-US" sz="1300" dirty="0">
                <a:latin typeface="+mn-ea"/>
              </a:rPr>
              <a:t>　</a:t>
            </a:r>
            <a:r>
              <a:rPr lang="ja-JP" altLang="en-US" sz="1300" dirty="0" err="1" smtClean="0">
                <a:latin typeface="+mn-ea"/>
              </a:rPr>
              <a:t>た</a:t>
            </a:r>
            <a:r>
              <a:rPr lang="ja-JP" altLang="en-US" sz="1300" dirty="0">
                <a:latin typeface="+mn-ea"/>
              </a:rPr>
              <a:t>書面を役員に回付し、その賛否を問うことにより役員会の</a:t>
            </a:r>
            <a:r>
              <a:rPr lang="ja-JP" altLang="en-US" sz="1300" dirty="0" smtClean="0">
                <a:latin typeface="+mn-ea"/>
              </a:rPr>
              <a:t>会議に</a:t>
            </a:r>
            <a:r>
              <a:rPr lang="ja-JP" altLang="en-US" sz="1300" dirty="0">
                <a:latin typeface="+mn-ea"/>
              </a:rPr>
              <a:t>代えることができる。</a:t>
            </a:r>
          </a:p>
          <a:p>
            <a:endParaRPr lang="ja-JP" altLang="en-US" sz="1300" dirty="0">
              <a:latin typeface="+mn-ea"/>
            </a:endParaRPr>
          </a:p>
          <a:p>
            <a:r>
              <a:rPr lang="ja-JP" altLang="en-US" sz="1300" dirty="0">
                <a:latin typeface="+mn-ea"/>
              </a:rPr>
              <a:t>（部会）</a:t>
            </a:r>
          </a:p>
          <a:p>
            <a:r>
              <a:rPr lang="ja-JP" altLang="en-US" sz="1300" dirty="0">
                <a:latin typeface="+mn-ea"/>
              </a:rPr>
              <a:t>第</a:t>
            </a:r>
            <a:r>
              <a:rPr lang="en-US" altLang="ja-JP" sz="1300" dirty="0">
                <a:latin typeface="+mn-ea"/>
              </a:rPr>
              <a:t>13</a:t>
            </a:r>
            <a:r>
              <a:rPr lang="ja-JP" altLang="en-US" sz="1300" dirty="0">
                <a:latin typeface="+mn-ea"/>
              </a:rPr>
              <a:t>条　第３条の目的を達成するために必要な事項について検討を行うため、必要に応じて</a:t>
            </a:r>
            <a:r>
              <a:rPr lang="ja-JP" altLang="en-US" sz="1300" dirty="0" smtClean="0">
                <a:latin typeface="+mn-ea"/>
              </a:rPr>
              <a:t>、委員会</a:t>
            </a:r>
            <a:r>
              <a:rPr lang="ja-JP" altLang="en-US" sz="1300" dirty="0">
                <a:latin typeface="+mn-ea"/>
              </a:rPr>
              <a:t>に部会を置く</a:t>
            </a:r>
            <a:r>
              <a:rPr lang="ja-JP" altLang="en-US" sz="1300" dirty="0" err="1" smtClean="0">
                <a:latin typeface="+mn-ea"/>
              </a:rPr>
              <a:t>こ</a:t>
            </a:r>
            <a:endParaRPr lang="en-US" altLang="ja-JP" sz="1300" dirty="0" smtClean="0">
              <a:latin typeface="+mn-ea"/>
            </a:endParaRPr>
          </a:p>
          <a:p>
            <a:r>
              <a:rPr lang="ja-JP" altLang="en-US" sz="1300" dirty="0">
                <a:latin typeface="+mn-ea"/>
              </a:rPr>
              <a:t>　</a:t>
            </a:r>
            <a:r>
              <a:rPr lang="ja-JP" altLang="en-US" sz="1300" dirty="0" smtClean="0">
                <a:latin typeface="+mn-ea"/>
              </a:rPr>
              <a:t>とが</a:t>
            </a:r>
            <a:r>
              <a:rPr lang="ja-JP" altLang="en-US" sz="1300" dirty="0">
                <a:latin typeface="+mn-ea"/>
              </a:rPr>
              <a:t>できる。</a:t>
            </a:r>
          </a:p>
          <a:p>
            <a:r>
              <a:rPr lang="ja-JP" altLang="en-US" sz="1300" dirty="0">
                <a:latin typeface="+mn-ea"/>
              </a:rPr>
              <a:t>２　部会は、次項に規定する部会員で構成する。</a:t>
            </a:r>
          </a:p>
          <a:p>
            <a:r>
              <a:rPr lang="ja-JP" altLang="en-US" sz="1300" dirty="0">
                <a:latin typeface="+mn-ea"/>
              </a:rPr>
              <a:t>３　部会員は、委員たる法人又は団体の職員等の中から次項に規定する部会長が指名する</a:t>
            </a:r>
            <a:r>
              <a:rPr lang="ja-JP" altLang="en-US" sz="1300" dirty="0" smtClean="0">
                <a:latin typeface="+mn-ea"/>
              </a:rPr>
              <a:t>者を</a:t>
            </a:r>
            <a:r>
              <a:rPr lang="ja-JP" altLang="en-US" sz="1300" dirty="0">
                <a:latin typeface="+mn-ea"/>
              </a:rPr>
              <a:t>もって充てる。</a:t>
            </a:r>
          </a:p>
          <a:p>
            <a:r>
              <a:rPr lang="ja-JP" altLang="en-US" sz="1300" dirty="0">
                <a:latin typeface="+mn-ea"/>
              </a:rPr>
              <a:t>４　部会に、部会長及び副部会長を１名ずつ置く。</a:t>
            </a:r>
          </a:p>
          <a:p>
            <a:r>
              <a:rPr lang="ja-JP" altLang="en-US" sz="1300" dirty="0">
                <a:latin typeface="+mn-ea"/>
              </a:rPr>
              <a:t>５　部会長は、会長が指名する者をもって充てる。</a:t>
            </a:r>
          </a:p>
          <a:p>
            <a:r>
              <a:rPr lang="ja-JP" altLang="en-US" sz="1300" dirty="0">
                <a:latin typeface="+mn-ea"/>
              </a:rPr>
              <a:t>６　副部会長は、部会員の中から部会長が指名する者をもって充てる。</a:t>
            </a:r>
          </a:p>
          <a:p>
            <a:r>
              <a:rPr lang="ja-JP" altLang="en-US" sz="1300" dirty="0">
                <a:latin typeface="+mn-ea"/>
              </a:rPr>
              <a:t>７　部会は、会長の命を受け、必要な事項を調査検討し、会長に報告する</a:t>
            </a:r>
            <a:r>
              <a:rPr lang="ja-JP" altLang="en-US" sz="1300" dirty="0" smtClean="0">
                <a:latin typeface="+mn-ea"/>
              </a:rPr>
              <a:t>。</a:t>
            </a:r>
            <a:endParaRPr lang="en-US" altLang="ja-JP" sz="1300" dirty="0" smtClean="0">
              <a:latin typeface="+mn-ea"/>
            </a:endParaRPr>
          </a:p>
          <a:p>
            <a:endParaRPr lang="en-US" altLang="ja-JP" sz="1300" dirty="0">
              <a:latin typeface="+mn-ea"/>
            </a:endParaRPr>
          </a:p>
          <a:p>
            <a:r>
              <a:rPr lang="ja-JP" altLang="en-US" sz="1300" dirty="0" smtClean="0">
                <a:latin typeface="+mn-ea"/>
              </a:rPr>
              <a:t>（顧問</a:t>
            </a:r>
            <a:r>
              <a:rPr lang="ja-JP" altLang="en-US" sz="1300" dirty="0">
                <a:latin typeface="+mn-ea"/>
              </a:rPr>
              <a:t>）</a:t>
            </a:r>
          </a:p>
          <a:p>
            <a:r>
              <a:rPr lang="ja-JP" altLang="en-US" sz="1300" dirty="0">
                <a:latin typeface="+mn-ea"/>
              </a:rPr>
              <a:t>第</a:t>
            </a:r>
            <a:r>
              <a:rPr lang="en-US" altLang="ja-JP" sz="1300" dirty="0">
                <a:latin typeface="+mn-ea"/>
              </a:rPr>
              <a:t>14</a:t>
            </a:r>
            <a:r>
              <a:rPr lang="ja-JP" altLang="en-US" sz="1300" dirty="0">
                <a:latin typeface="+mn-ea"/>
              </a:rPr>
              <a:t>条　委員会に、顧問を置くことができる。</a:t>
            </a:r>
          </a:p>
          <a:p>
            <a:r>
              <a:rPr lang="ja-JP" altLang="en-US" sz="1300" dirty="0">
                <a:latin typeface="+mn-ea"/>
              </a:rPr>
              <a:t>２　顧問は、会長が委嘱する。</a:t>
            </a:r>
          </a:p>
          <a:p>
            <a:r>
              <a:rPr lang="ja-JP" altLang="en-US" sz="1300" dirty="0">
                <a:latin typeface="+mn-ea"/>
              </a:rPr>
              <a:t>３　会長は、必要に応じ、顧問を委員総会、役員会又は部会に参加させることができる。</a:t>
            </a:r>
          </a:p>
          <a:p>
            <a:r>
              <a:rPr lang="ja-JP" altLang="en-US" sz="1300" dirty="0">
                <a:latin typeface="+mn-ea"/>
              </a:rPr>
              <a:t>４　顧問は、事業の円滑な推進について、専門的見地から会長に対して意見を述べること</a:t>
            </a:r>
            <a:r>
              <a:rPr lang="ja-JP" altLang="en-US" sz="1300" dirty="0" smtClean="0">
                <a:latin typeface="+mn-ea"/>
              </a:rPr>
              <a:t>ができる。</a:t>
            </a:r>
            <a:endParaRPr lang="ja-JP" altLang="en-US" sz="1300" dirty="0">
              <a:latin typeface="+mn-ea"/>
            </a:endParaRPr>
          </a:p>
        </p:txBody>
      </p:sp>
      <p:sp>
        <p:nvSpPr>
          <p:cNvPr id="4" name="スライド番号プレースホルダー 1"/>
          <p:cNvSpPr txBox="1">
            <a:spLocks/>
          </p:cNvSpPr>
          <p:nvPr/>
        </p:nvSpPr>
        <p:spPr>
          <a:xfrm>
            <a:off x="8921840" y="6593040"/>
            <a:ext cx="222160"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6</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80582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0115" y="163860"/>
            <a:ext cx="8792861" cy="6694140"/>
          </a:xfrm>
          <a:prstGeom prst="rect">
            <a:avLst/>
          </a:prstGeom>
        </p:spPr>
        <p:txBody>
          <a:bodyPr wrap="square">
            <a:spAutoFit/>
          </a:bodyPr>
          <a:lstStyle/>
          <a:p>
            <a:r>
              <a:rPr lang="ja-JP" altLang="en-US" sz="1300" dirty="0" smtClean="0">
                <a:latin typeface="+mn-ea"/>
              </a:rPr>
              <a:t>（</a:t>
            </a:r>
            <a:r>
              <a:rPr lang="ja-JP" altLang="en-US" sz="1300" dirty="0">
                <a:latin typeface="+mn-ea"/>
              </a:rPr>
              <a:t>出席方法の特例）</a:t>
            </a:r>
          </a:p>
          <a:p>
            <a:r>
              <a:rPr lang="ja-JP" altLang="en-US" sz="1300" dirty="0">
                <a:latin typeface="+mn-ea"/>
              </a:rPr>
              <a:t>第</a:t>
            </a:r>
            <a:r>
              <a:rPr lang="en-US" altLang="ja-JP" sz="1300" dirty="0">
                <a:latin typeface="+mn-ea"/>
              </a:rPr>
              <a:t>15</a:t>
            </a:r>
            <a:r>
              <a:rPr lang="ja-JP" altLang="en-US" sz="1300" dirty="0">
                <a:latin typeface="+mn-ea"/>
              </a:rPr>
              <a:t>条　委員総会、役員会又は部会の出席者（以下「委員等」という。）は、</a:t>
            </a:r>
            <a:r>
              <a:rPr lang="ja-JP" altLang="en-US" sz="1300" dirty="0" smtClean="0">
                <a:latin typeface="+mn-ea"/>
              </a:rPr>
              <a:t>やむを得ない事由</a:t>
            </a:r>
            <a:r>
              <a:rPr lang="ja-JP" altLang="en-US" sz="1300" dirty="0">
                <a:latin typeface="+mn-ea"/>
              </a:rPr>
              <a:t>により会議の</a:t>
            </a:r>
            <a:r>
              <a:rPr lang="ja-JP" altLang="en-US" sz="1300" dirty="0" smtClean="0">
                <a:latin typeface="+mn-ea"/>
              </a:rPr>
              <a:t>開会</a:t>
            </a:r>
            <a:endParaRPr lang="en-US" altLang="ja-JP" sz="1300" dirty="0" smtClean="0">
              <a:latin typeface="+mn-ea"/>
            </a:endParaRPr>
          </a:p>
          <a:p>
            <a:r>
              <a:rPr lang="ja-JP" altLang="en-US" sz="1300" dirty="0">
                <a:latin typeface="+mn-ea"/>
              </a:rPr>
              <a:t>　</a:t>
            </a:r>
            <a:r>
              <a:rPr lang="ja-JP" altLang="en-US" sz="1300" dirty="0" smtClean="0">
                <a:latin typeface="+mn-ea"/>
              </a:rPr>
              <a:t>場所</a:t>
            </a:r>
            <a:r>
              <a:rPr lang="ja-JP" altLang="en-US" sz="1300" dirty="0">
                <a:latin typeface="+mn-ea"/>
              </a:rPr>
              <a:t>への参集が困難な場合、映像と音声の送受信により相手の</a:t>
            </a:r>
            <a:r>
              <a:rPr lang="ja-JP" altLang="en-US" sz="1300" dirty="0" smtClean="0">
                <a:latin typeface="+mn-ea"/>
              </a:rPr>
              <a:t>状態を</a:t>
            </a:r>
            <a:r>
              <a:rPr lang="ja-JP" altLang="en-US" sz="1300" dirty="0">
                <a:latin typeface="+mn-ea"/>
              </a:rPr>
              <a:t>相互に認識しながら通話をすることが</a:t>
            </a:r>
            <a:r>
              <a:rPr lang="ja-JP" altLang="en-US" sz="1300" dirty="0" smtClean="0">
                <a:latin typeface="+mn-ea"/>
              </a:rPr>
              <a:t>でき</a:t>
            </a:r>
            <a:endParaRPr lang="en-US" altLang="ja-JP" sz="1300" dirty="0" smtClean="0">
              <a:latin typeface="+mn-ea"/>
            </a:endParaRPr>
          </a:p>
          <a:p>
            <a:r>
              <a:rPr lang="ja-JP" altLang="en-US" sz="1300" dirty="0">
                <a:latin typeface="+mn-ea"/>
              </a:rPr>
              <a:t>　</a:t>
            </a:r>
            <a:r>
              <a:rPr lang="ja-JP" altLang="en-US" sz="1300" dirty="0" err="1" smtClean="0">
                <a:latin typeface="+mn-ea"/>
              </a:rPr>
              <a:t>る</a:t>
            </a:r>
            <a:r>
              <a:rPr lang="ja-JP" altLang="en-US" sz="1300" dirty="0">
                <a:latin typeface="+mn-ea"/>
              </a:rPr>
              <a:t>方法（以下「オンライン」という。）に</a:t>
            </a:r>
            <a:r>
              <a:rPr lang="ja-JP" altLang="en-US" sz="1300" dirty="0" smtClean="0">
                <a:latin typeface="+mn-ea"/>
              </a:rPr>
              <a:t>より</a:t>
            </a:r>
            <a:r>
              <a:rPr lang="ja-JP" altLang="en-US" sz="1300" dirty="0">
                <a:latin typeface="+mn-ea"/>
              </a:rPr>
              <a:t>会議に出席することができる。</a:t>
            </a:r>
          </a:p>
          <a:p>
            <a:r>
              <a:rPr lang="ja-JP" altLang="en-US" sz="1300" dirty="0">
                <a:latin typeface="+mn-ea"/>
              </a:rPr>
              <a:t>２　前項の場合において、委員等は、会議にオンラインによる出席を希望するときは、</a:t>
            </a:r>
            <a:r>
              <a:rPr lang="ja-JP" altLang="en-US" sz="1300" dirty="0" smtClean="0">
                <a:latin typeface="+mn-ea"/>
              </a:rPr>
              <a:t>あらかじめ</a:t>
            </a:r>
            <a:r>
              <a:rPr lang="ja-JP" altLang="en-US" sz="1300" dirty="0">
                <a:latin typeface="+mn-ea"/>
              </a:rPr>
              <a:t>届出を行</a:t>
            </a:r>
            <a:r>
              <a:rPr lang="ja-JP" altLang="en-US" sz="1300" dirty="0" err="1" smtClean="0">
                <a:latin typeface="+mn-ea"/>
              </a:rPr>
              <a:t>わなけ</a:t>
            </a:r>
            <a:endParaRPr lang="en-US" altLang="ja-JP" sz="1300" dirty="0" smtClean="0">
              <a:latin typeface="+mn-ea"/>
            </a:endParaRPr>
          </a:p>
          <a:p>
            <a:r>
              <a:rPr lang="ja-JP" altLang="en-US" sz="1300" dirty="0">
                <a:latin typeface="+mn-ea"/>
              </a:rPr>
              <a:t>　</a:t>
            </a:r>
            <a:r>
              <a:rPr lang="ja-JP" altLang="en-US" sz="1300" dirty="0" err="1" smtClean="0">
                <a:latin typeface="+mn-ea"/>
              </a:rPr>
              <a:t>れば</a:t>
            </a:r>
            <a:r>
              <a:rPr lang="ja-JP" altLang="en-US" sz="1300" dirty="0">
                <a:latin typeface="+mn-ea"/>
              </a:rPr>
              <a:t>ならない。</a:t>
            </a:r>
          </a:p>
          <a:p>
            <a:r>
              <a:rPr lang="ja-JP" altLang="en-US" sz="1300" dirty="0">
                <a:latin typeface="+mn-ea"/>
              </a:rPr>
              <a:t>３　前項の規定により届出を行い、会議に出席した委員等は、委員総会では第</a:t>
            </a:r>
            <a:r>
              <a:rPr lang="en-US" altLang="ja-JP" sz="1300" dirty="0">
                <a:latin typeface="+mn-ea"/>
              </a:rPr>
              <a:t>11</a:t>
            </a:r>
            <a:r>
              <a:rPr lang="ja-JP" altLang="en-US" sz="1300" dirty="0">
                <a:latin typeface="+mn-ea"/>
              </a:rPr>
              <a:t>条第４項</a:t>
            </a:r>
            <a:r>
              <a:rPr lang="ja-JP" altLang="en-US" sz="1300" dirty="0" smtClean="0">
                <a:latin typeface="+mn-ea"/>
              </a:rPr>
              <a:t>及び</a:t>
            </a:r>
            <a:r>
              <a:rPr lang="ja-JP" altLang="en-US" sz="1300" dirty="0">
                <a:latin typeface="+mn-ea"/>
              </a:rPr>
              <a:t>第５項、役員会で</a:t>
            </a:r>
            <a:r>
              <a:rPr lang="ja-JP" altLang="en-US" sz="1300" dirty="0" smtClean="0">
                <a:latin typeface="+mn-ea"/>
              </a:rPr>
              <a:t>は</a:t>
            </a:r>
            <a:endParaRPr lang="en-US" altLang="ja-JP" sz="1300" dirty="0" smtClean="0">
              <a:latin typeface="+mn-ea"/>
            </a:endParaRPr>
          </a:p>
          <a:p>
            <a:r>
              <a:rPr lang="ja-JP" altLang="en-US" sz="1300" dirty="0">
                <a:latin typeface="+mn-ea"/>
              </a:rPr>
              <a:t>　</a:t>
            </a:r>
            <a:r>
              <a:rPr lang="ja-JP" altLang="en-US" sz="1300" dirty="0" smtClean="0">
                <a:latin typeface="+mn-ea"/>
              </a:rPr>
              <a:t>第</a:t>
            </a:r>
            <a:r>
              <a:rPr lang="en-US" altLang="ja-JP" sz="1300" dirty="0" smtClean="0">
                <a:latin typeface="+mn-ea"/>
              </a:rPr>
              <a:t>12</a:t>
            </a:r>
            <a:r>
              <a:rPr lang="ja-JP" altLang="en-US" sz="1300" dirty="0">
                <a:latin typeface="+mn-ea"/>
              </a:rPr>
              <a:t>条第４項及び第５項の出席者とする。</a:t>
            </a:r>
          </a:p>
          <a:p>
            <a:endParaRPr lang="ja-JP" altLang="en-US" sz="1300" dirty="0">
              <a:latin typeface="+mn-ea"/>
            </a:endParaRPr>
          </a:p>
          <a:p>
            <a:r>
              <a:rPr lang="ja-JP" altLang="en-US" sz="1300" dirty="0">
                <a:latin typeface="+mn-ea"/>
              </a:rPr>
              <a:t>（事務局）</a:t>
            </a:r>
          </a:p>
          <a:p>
            <a:r>
              <a:rPr lang="ja-JP" altLang="en-US" sz="1300" dirty="0">
                <a:latin typeface="+mn-ea"/>
              </a:rPr>
              <a:t>第</a:t>
            </a:r>
            <a:r>
              <a:rPr lang="en-US" altLang="ja-JP" sz="1300" dirty="0">
                <a:latin typeface="+mn-ea"/>
              </a:rPr>
              <a:t>16</a:t>
            </a:r>
            <a:r>
              <a:rPr lang="ja-JP" altLang="en-US" sz="1300" dirty="0">
                <a:latin typeface="+mn-ea"/>
              </a:rPr>
              <a:t>条　委員会の事務を処理するため、事務局を設置する。</a:t>
            </a:r>
          </a:p>
          <a:p>
            <a:r>
              <a:rPr lang="ja-JP" altLang="en-US" sz="1300" dirty="0">
                <a:latin typeface="+mn-ea"/>
              </a:rPr>
              <a:t>２　事務局を統括するため、事務局長を置く。</a:t>
            </a:r>
          </a:p>
          <a:p>
            <a:r>
              <a:rPr lang="ja-JP" altLang="en-US" sz="1300" dirty="0">
                <a:latin typeface="+mn-ea"/>
              </a:rPr>
              <a:t>３　前各項に規定するもののほか、事務局の構成、会計事務及び運営に関し必要な事項は</a:t>
            </a:r>
            <a:r>
              <a:rPr lang="ja-JP" altLang="en-US" sz="1300" dirty="0" smtClean="0">
                <a:latin typeface="+mn-ea"/>
              </a:rPr>
              <a:t>、会長</a:t>
            </a:r>
            <a:r>
              <a:rPr lang="ja-JP" altLang="en-US" sz="1300" dirty="0">
                <a:latin typeface="+mn-ea"/>
              </a:rPr>
              <a:t>が定める</a:t>
            </a:r>
            <a:r>
              <a:rPr lang="ja-JP" altLang="en-US" sz="1300" dirty="0" smtClean="0">
                <a:latin typeface="+mn-ea"/>
              </a:rPr>
              <a:t>。</a:t>
            </a:r>
            <a:endParaRPr lang="en-US" altLang="ja-JP" sz="1300" dirty="0" smtClean="0">
              <a:latin typeface="+mn-ea"/>
            </a:endParaRPr>
          </a:p>
          <a:p>
            <a:endParaRPr lang="en-US" altLang="ja-JP" sz="1300" dirty="0">
              <a:latin typeface="+mn-ea"/>
            </a:endParaRPr>
          </a:p>
          <a:p>
            <a:r>
              <a:rPr lang="ja-JP" altLang="en-US" sz="1300" dirty="0">
                <a:latin typeface="+mn-ea"/>
              </a:rPr>
              <a:t>（費用負担）</a:t>
            </a:r>
          </a:p>
          <a:p>
            <a:r>
              <a:rPr lang="ja-JP" altLang="en-US" sz="1300" dirty="0">
                <a:latin typeface="+mn-ea"/>
              </a:rPr>
              <a:t>第</a:t>
            </a:r>
            <a:r>
              <a:rPr lang="en-US" altLang="ja-JP" sz="1300" dirty="0">
                <a:latin typeface="+mn-ea"/>
              </a:rPr>
              <a:t>17</a:t>
            </a:r>
            <a:r>
              <a:rPr lang="ja-JP" altLang="en-US" sz="1300" dirty="0">
                <a:latin typeface="+mn-ea"/>
              </a:rPr>
              <a:t>条　委員会の運営及び事業に要する経費は、大阪府及び大阪市からの分担金並びに</a:t>
            </a:r>
            <a:r>
              <a:rPr lang="ja-JP" altLang="en-US" sz="1300" dirty="0" smtClean="0">
                <a:latin typeface="+mn-ea"/>
              </a:rPr>
              <a:t>寄附金</a:t>
            </a:r>
            <a:r>
              <a:rPr lang="ja-JP" altLang="en-US" sz="1300" dirty="0">
                <a:latin typeface="+mn-ea"/>
              </a:rPr>
              <a:t>その他の収入をも</a:t>
            </a:r>
            <a:r>
              <a:rPr lang="ja-JP" altLang="en-US" sz="1300" dirty="0" err="1" smtClean="0">
                <a:latin typeface="+mn-ea"/>
              </a:rPr>
              <a:t>っ</a:t>
            </a:r>
            <a:endParaRPr lang="en-US" altLang="ja-JP" sz="1300" dirty="0" smtClean="0">
              <a:latin typeface="+mn-ea"/>
            </a:endParaRPr>
          </a:p>
          <a:p>
            <a:r>
              <a:rPr lang="ja-JP" altLang="en-US" sz="1300" dirty="0">
                <a:latin typeface="+mn-ea"/>
              </a:rPr>
              <a:t>　</a:t>
            </a:r>
            <a:r>
              <a:rPr lang="ja-JP" altLang="en-US" sz="1300" dirty="0" err="1" smtClean="0">
                <a:latin typeface="+mn-ea"/>
              </a:rPr>
              <a:t>て</a:t>
            </a:r>
            <a:r>
              <a:rPr lang="ja-JP" altLang="en-US" sz="1300" dirty="0">
                <a:latin typeface="+mn-ea"/>
              </a:rPr>
              <a:t>充てる。</a:t>
            </a:r>
          </a:p>
          <a:p>
            <a:r>
              <a:rPr lang="ja-JP" altLang="en-US" sz="1300" dirty="0">
                <a:latin typeface="+mn-ea"/>
              </a:rPr>
              <a:t>２　委員会の運営及び事業に要する経費に係る分担金については、寄附によるものを除き</a:t>
            </a:r>
            <a:r>
              <a:rPr lang="ja-JP" altLang="en-US" sz="1300" dirty="0" smtClean="0">
                <a:latin typeface="+mn-ea"/>
              </a:rPr>
              <a:t>、原則</a:t>
            </a:r>
            <a:r>
              <a:rPr lang="ja-JP" altLang="en-US" sz="1300" dirty="0">
                <a:latin typeface="+mn-ea"/>
              </a:rPr>
              <a:t>として大阪府</a:t>
            </a:r>
            <a:r>
              <a:rPr lang="ja-JP" altLang="en-US" sz="1300" dirty="0" smtClean="0">
                <a:latin typeface="+mn-ea"/>
              </a:rPr>
              <a:t>及び</a:t>
            </a:r>
            <a:endParaRPr lang="en-US" altLang="ja-JP" sz="1300" dirty="0" smtClean="0">
              <a:latin typeface="+mn-ea"/>
            </a:endParaRPr>
          </a:p>
          <a:p>
            <a:r>
              <a:rPr lang="ja-JP" altLang="en-US" sz="1300" dirty="0">
                <a:latin typeface="+mn-ea"/>
              </a:rPr>
              <a:t>　</a:t>
            </a:r>
            <a:r>
              <a:rPr lang="ja-JP" altLang="en-US" sz="1300" dirty="0" smtClean="0">
                <a:latin typeface="+mn-ea"/>
              </a:rPr>
              <a:t>大阪市</a:t>
            </a:r>
            <a:r>
              <a:rPr lang="ja-JP" altLang="en-US" sz="1300" dirty="0">
                <a:latin typeface="+mn-ea"/>
              </a:rPr>
              <a:t>に同額を割り当てる。</a:t>
            </a:r>
          </a:p>
          <a:p>
            <a:endParaRPr lang="ja-JP" altLang="en-US" sz="1300" dirty="0">
              <a:latin typeface="+mn-ea"/>
            </a:endParaRPr>
          </a:p>
          <a:p>
            <a:r>
              <a:rPr lang="ja-JP" altLang="en-US" sz="1300" dirty="0">
                <a:latin typeface="+mn-ea"/>
              </a:rPr>
              <a:t>（報酬等）</a:t>
            </a:r>
          </a:p>
          <a:p>
            <a:r>
              <a:rPr lang="ja-JP" altLang="en-US" sz="1300" dirty="0">
                <a:latin typeface="+mn-ea"/>
              </a:rPr>
              <a:t>第</a:t>
            </a:r>
            <a:r>
              <a:rPr lang="en-US" altLang="ja-JP" sz="1300" dirty="0">
                <a:latin typeface="+mn-ea"/>
              </a:rPr>
              <a:t>18</a:t>
            </a:r>
            <a:r>
              <a:rPr lang="ja-JP" altLang="en-US" sz="1300" dirty="0">
                <a:latin typeface="+mn-ea"/>
              </a:rPr>
              <a:t>条　会長、会長代行、部会員及び顧問は、無報酬とする。</a:t>
            </a:r>
          </a:p>
          <a:p>
            <a:r>
              <a:rPr lang="ja-JP" altLang="en-US" sz="1300" dirty="0">
                <a:latin typeface="+mn-ea"/>
              </a:rPr>
              <a:t>２　監事の報酬については、事務局が別に定める金額を支給する。</a:t>
            </a:r>
          </a:p>
          <a:p>
            <a:r>
              <a:rPr lang="ja-JP" altLang="en-US" sz="1300" dirty="0">
                <a:latin typeface="+mn-ea"/>
              </a:rPr>
              <a:t>３　費用弁償については、事務局が別に定める。</a:t>
            </a:r>
          </a:p>
          <a:p>
            <a:endParaRPr lang="ja-JP" altLang="en-US" sz="1300" dirty="0">
              <a:latin typeface="+mn-ea"/>
            </a:endParaRPr>
          </a:p>
          <a:p>
            <a:r>
              <a:rPr lang="ja-JP" altLang="en-US" sz="1300" dirty="0">
                <a:latin typeface="+mn-ea"/>
              </a:rPr>
              <a:t>（会計年度）</a:t>
            </a:r>
          </a:p>
          <a:p>
            <a:r>
              <a:rPr lang="ja-JP" altLang="en-US" sz="1300" dirty="0">
                <a:latin typeface="+mn-ea"/>
              </a:rPr>
              <a:t>第</a:t>
            </a:r>
            <a:r>
              <a:rPr lang="en-US" altLang="ja-JP" sz="1300" dirty="0">
                <a:latin typeface="+mn-ea"/>
              </a:rPr>
              <a:t>19</a:t>
            </a:r>
            <a:r>
              <a:rPr lang="ja-JP" altLang="en-US" sz="1300" dirty="0">
                <a:latin typeface="+mn-ea"/>
              </a:rPr>
              <a:t>条　委員会の会計年度は、毎年４月１日から翌年３月</a:t>
            </a:r>
            <a:r>
              <a:rPr lang="en-US" altLang="ja-JP" sz="1300" dirty="0">
                <a:latin typeface="+mn-ea"/>
              </a:rPr>
              <a:t>31</a:t>
            </a:r>
            <a:r>
              <a:rPr lang="ja-JP" altLang="en-US" sz="1300" dirty="0">
                <a:latin typeface="+mn-ea"/>
              </a:rPr>
              <a:t>日までとする。ただし、</a:t>
            </a:r>
            <a:r>
              <a:rPr lang="ja-JP" altLang="en-US" sz="1300" dirty="0" smtClean="0">
                <a:latin typeface="+mn-ea"/>
              </a:rPr>
              <a:t>委員会設立</a:t>
            </a:r>
            <a:r>
              <a:rPr lang="ja-JP" altLang="en-US" sz="1300" dirty="0">
                <a:latin typeface="+mn-ea"/>
              </a:rPr>
              <a:t>初年度は、設立</a:t>
            </a:r>
            <a:r>
              <a:rPr lang="ja-JP" altLang="en-US" sz="1300" dirty="0" smtClean="0">
                <a:latin typeface="+mn-ea"/>
              </a:rPr>
              <a:t>の</a:t>
            </a:r>
            <a:endParaRPr lang="en-US" altLang="ja-JP" sz="1300" dirty="0" smtClean="0">
              <a:latin typeface="+mn-ea"/>
            </a:endParaRPr>
          </a:p>
          <a:p>
            <a:r>
              <a:rPr lang="ja-JP" altLang="en-US" sz="1300" dirty="0">
                <a:latin typeface="+mn-ea"/>
              </a:rPr>
              <a:t>　</a:t>
            </a:r>
            <a:r>
              <a:rPr lang="ja-JP" altLang="en-US" sz="1300" dirty="0" smtClean="0">
                <a:latin typeface="+mn-ea"/>
              </a:rPr>
              <a:t>日</a:t>
            </a:r>
            <a:r>
              <a:rPr lang="ja-JP" altLang="en-US" sz="1300" dirty="0">
                <a:latin typeface="+mn-ea"/>
              </a:rPr>
              <a:t>からその日以降最初に到達する３月</a:t>
            </a:r>
            <a:r>
              <a:rPr lang="en-US" altLang="ja-JP" sz="1300" dirty="0">
                <a:latin typeface="+mn-ea"/>
              </a:rPr>
              <a:t>31</a:t>
            </a:r>
            <a:r>
              <a:rPr lang="ja-JP" altLang="en-US" sz="1300" dirty="0">
                <a:latin typeface="+mn-ea"/>
              </a:rPr>
              <a:t>日までとする。</a:t>
            </a:r>
          </a:p>
          <a:p>
            <a:endParaRPr lang="ja-JP" altLang="en-US" sz="1300" dirty="0">
              <a:latin typeface="+mn-ea"/>
            </a:endParaRPr>
          </a:p>
          <a:p>
            <a:r>
              <a:rPr lang="ja-JP" altLang="en-US" sz="1300" dirty="0">
                <a:latin typeface="+mn-ea"/>
              </a:rPr>
              <a:t>（事業計画及び収支予算）</a:t>
            </a:r>
          </a:p>
          <a:p>
            <a:r>
              <a:rPr lang="ja-JP" altLang="en-US" sz="1300" dirty="0">
                <a:latin typeface="+mn-ea"/>
              </a:rPr>
              <a:t>第</a:t>
            </a:r>
            <a:r>
              <a:rPr lang="en-US" altLang="ja-JP" sz="1300" dirty="0">
                <a:latin typeface="+mn-ea"/>
              </a:rPr>
              <a:t>20</a:t>
            </a:r>
            <a:r>
              <a:rPr lang="ja-JP" altLang="en-US" sz="1300" dirty="0">
                <a:latin typeface="+mn-ea"/>
              </a:rPr>
              <a:t>条　委員会の事業計画及び収支予算については、毎会計年度開始の日の前日までに、</a:t>
            </a:r>
            <a:r>
              <a:rPr lang="ja-JP" altLang="en-US" sz="1300" dirty="0" smtClean="0">
                <a:latin typeface="+mn-ea"/>
              </a:rPr>
              <a:t>会長</a:t>
            </a:r>
            <a:r>
              <a:rPr lang="ja-JP" altLang="en-US" sz="1300" dirty="0">
                <a:latin typeface="+mn-ea"/>
              </a:rPr>
              <a:t>が作成し、役員会の</a:t>
            </a:r>
            <a:r>
              <a:rPr lang="ja-JP" altLang="en-US" sz="1300" dirty="0" smtClean="0">
                <a:latin typeface="+mn-ea"/>
              </a:rPr>
              <a:t>承</a:t>
            </a:r>
            <a:endParaRPr lang="en-US" altLang="ja-JP" sz="1300" dirty="0" smtClean="0">
              <a:latin typeface="+mn-ea"/>
            </a:endParaRPr>
          </a:p>
          <a:p>
            <a:r>
              <a:rPr lang="ja-JP" altLang="en-US" sz="1300">
                <a:latin typeface="+mn-ea"/>
              </a:rPr>
              <a:t>　</a:t>
            </a:r>
            <a:r>
              <a:rPr lang="ja-JP" altLang="en-US" sz="1300" smtClean="0">
                <a:latin typeface="+mn-ea"/>
              </a:rPr>
              <a:t>認</a:t>
            </a:r>
            <a:r>
              <a:rPr lang="ja-JP" altLang="en-US" sz="1300" dirty="0">
                <a:latin typeface="+mn-ea"/>
              </a:rPr>
              <a:t>を受けなければならない。</a:t>
            </a:r>
          </a:p>
          <a:p>
            <a:endParaRPr lang="ja-JP" altLang="en-US" sz="1300" dirty="0"/>
          </a:p>
        </p:txBody>
      </p:sp>
      <p:sp>
        <p:nvSpPr>
          <p:cNvPr id="5" name="スライド番号プレースホルダー 1"/>
          <p:cNvSpPr txBox="1">
            <a:spLocks/>
          </p:cNvSpPr>
          <p:nvPr/>
        </p:nvSpPr>
        <p:spPr>
          <a:xfrm>
            <a:off x="8921840" y="6593040"/>
            <a:ext cx="222160"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7</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84101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30115" y="118591"/>
            <a:ext cx="8806309" cy="6294031"/>
          </a:xfrm>
          <a:prstGeom prst="rect">
            <a:avLst/>
          </a:prstGeom>
        </p:spPr>
        <p:txBody>
          <a:bodyPr wrap="square">
            <a:spAutoFit/>
          </a:bodyPr>
          <a:lstStyle/>
          <a:p>
            <a:r>
              <a:rPr lang="ja-JP" altLang="en-US" sz="1300" dirty="0" smtClean="0">
                <a:latin typeface="+mn-ea"/>
              </a:rPr>
              <a:t>（</a:t>
            </a:r>
            <a:r>
              <a:rPr lang="ja-JP" altLang="en-US" sz="1300" dirty="0">
                <a:latin typeface="+mn-ea"/>
              </a:rPr>
              <a:t>出納閉鎖）</a:t>
            </a:r>
          </a:p>
          <a:p>
            <a:r>
              <a:rPr lang="ja-JP" altLang="en-US" sz="1300" dirty="0">
                <a:latin typeface="+mn-ea"/>
              </a:rPr>
              <a:t>第</a:t>
            </a:r>
            <a:r>
              <a:rPr lang="en-US" altLang="ja-JP" sz="1300" dirty="0">
                <a:latin typeface="+mn-ea"/>
              </a:rPr>
              <a:t>21</a:t>
            </a:r>
            <a:r>
              <a:rPr lang="ja-JP" altLang="en-US" sz="1300" dirty="0">
                <a:latin typeface="+mn-ea"/>
              </a:rPr>
              <a:t>条　出納は、会計年度の翌年度の５月</a:t>
            </a:r>
            <a:r>
              <a:rPr lang="en-US" altLang="ja-JP" sz="1300" dirty="0">
                <a:latin typeface="+mn-ea"/>
              </a:rPr>
              <a:t>31</a:t>
            </a:r>
            <a:r>
              <a:rPr lang="ja-JP" altLang="en-US" sz="1300" dirty="0">
                <a:latin typeface="+mn-ea"/>
              </a:rPr>
              <a:t>日をもって閉鎖する。</a:t>
            </a:r>
          </a:p>
          <a:p>
            <a:endParaRPr lang="ja-JP" altLang="en-US" sz="1300" dirty="0">
              <a:latin typeface="+mn-ea"/>
            </a:endParaRPr>
          </a:p>
          <a:p>
            <a:r>
              <a:rPr lang="ja-JP" altLang="en-US" sz="1300" dirty="0">
                <a:latin typeface="+mn-ea"/>
              </a:rPr>
              <a:t>（解散）</a:t>
            </a:r>
          </a:p>
          <a:p>
            <a:r>
              <a:rPr lang="ja-JP" altLang="en-US" sz="1300" dirty="0">
                <a:latin typeface="+mn-ea"/>
              </a:rPr>
              <a:t>第</a:t>
            </a:r>
            <a:r>
              <a:rPr lang="en-US" altLang="ja-JP" sz="1300" dirty="0">
                <a:latin typeface="+mn-ea"/>
              </a:rPr>
              <a:t>22</a:t>
            </a:r>
            <a:r>
              <a:rPr lang="ja-JP" altLang="en-US" sz="1300" dirty="0">
                <a:latin typeface="+mn-ea"/>
              </a:rPr>
              <a:t>条　委員会は、委員総会の議決を経て解散する</a:t>
            </a:r>
            <a:r>
              <a:rPr lang="ja-JP" altLang="en-US" sz="1300" dirty="0" smtClean="0">
                <a:latin typeface="+mn-ea"/>
              </a:rPr>
              <a:t>。</a:t>
            </a:r>
            <a:endParaRPr lang="en-US" altLang="ja-JP" sz="1300" dirty="0" smtClean="0">
              <a:latin typeface="+mn-ea"/>
            </a:endParaRPr>
          </a:p>
          <a:p>
            <a:endParaRPr lang="ja-JP" altLang="en-US" sz="1300" dirty="0">
              <a:latin typeface="+mn-ea"/>
            </a:endParaRPr>
          </a:p>
          <a:p>
            <a:r>
              <a:rPr lang="ja-JP" altLang="en-US" sz="1300" dirty="0">
                <a:latin typeface="+mn-ea"/>
              </a:rPr>
              <a:t>（残余金）</a:t>
            </a:r>
          </a:p>
          <a:p>
            <a:r>
              <a:rPr lang="ja-JP" altLang="en-US" sz="1300" dirty="0">
                <a:latin typeface="+mn-ea"/>
              </a:rPr>
              <a:t>第</a:t>
            </a:r>
            <a:r>
              <a:rPr lang="en-US" altLang="ja-JP" sz="1300" dirty="0">
                <a:latin typeface="+mn-ea"/>
              </a:rPr>
              <a:t>23</a:t>
            </a:r>
            <a:r>
              <a:rPr lang="ja-JP" altLang="en-US" sz="1300" dirty="0">
                <a:latin typeface="+mn-ea"/>
              </a:rPr>
              <a:t>条　決算に残余金が生じた場合は、役員会において審議し、その取扱いを決定する</a:t>
            </a:r>
            <a:r>
              <a:rPr lang="ja-JP" altLang="en-US" sz="1300" dirty="0" smtClean="0">
                <a:latin typeface="+mn-ea"/>
              </a:rPr>
              <a:t>。</a:t>
            </a:r>
            <a:endParaRPr lang="en-US" altLang="ja-JP" sz="1300" dirty="0" smtClean="0">
              <a:latin typeface="+mn-ea"/>
            </a:endParaRPr>
          </a:p>
          <a:p>
            <a:endParaRPr lang="en-US" altLang="ja-JP" sz="1300" dirty="0">
              <a:latin typeface="+mn-ea"/>
            </a:endParaRPr>
          </a:p>
          <a:p>
            <a:r>
              <a:rPr lang="ja-JP" altLang="en-US" sz="1300" dirty="0">
                <a:latin typeface="+mn-ea"/>
              </a:rPr>
              <a:t>（残余財産）</a:t>
            </a:r>
          </a:p>
          <a:p>
            <a:r>
              <a:rPr lang="ja-JP" altLang="en-US" sz="1300" dirty="0">
                <a:latin typeface="+mn-ea"/>
              </a:rPr>
              <a:t>第</a:t>
            </a:r>
            <a:r>
              <a:rPr lang="en-US" altLang="ja-JP" sz="1300" dirty="0">
                <a:latin typeface="+mn-ea"/>
              </a:rPr>
              <a:t>24</a:t>
            </a:r>
            <a:r>
              <a:rPr lang="ja-JP" altLang="en-US" sz="1300" dirty="0">
                <a:latin typeface="+mn-ea"/>
              </a:rPr>
              <a:t>条　委員会が解散するときに有する残余財産については、委員総会において審議し、</a:t>
            </a:r>
            <a:r>
              <a:rPr lang="ja-JP" altLang="en-US" sz="1300" dirty="0" smtClean="0">
                <a:latin typeface="+mn-ea"/>
              </a:rPr>
              <a:t>その</a:t>
            </a:r>
            <a:r>
              <a:rPr lang="ja-JP" altLang="en-US" sz="1300" dirty="0">
                <a:latin typeface="+mn-ea"/>
              </a:rPr>
              <a:t>取扱いを決定する</a:t>
            </a:r>
            <a:r>
              <a:rPr lang="ja-JP" altLang="en-US" sz="1300" dirty="0" smtClean="0">
                <a:latin typeface="+mn-ea"/>
              </a:rPr>
              <a:t>。</a:t>
            </a:r>
            <a:endParaRPr lang="en-US" altLang="ja-JP" sz="1300" dirty="0" smtClean="0">
              <a:latin typeface="+mn-ea"/>
            </a:endParaRPr>
          </a:p>
          <a:p>
            <a:endParaRPr lang="en-US" altLang="ja-JP" sz="1300" dirty="0">
              <a:latin typeface="+mn-ea"/>
            </a:endParaRPr>
          </a:p>
          <a:p>
            <a:r>
              <a:rPr lang="ja-JP" altLang="en-US" sz="1300" dirty="0">
                <a:latin typeface="+mn-ea"/>
              </a:rPr>
              <a:t>（規約の変更）</a:t>
            </a:r>
          </a:p>
          <a:p>
            <a:r>
              <a:rPr lang="ja-JP" altLang="en-US" sz="1300" dirty="0">
                <a:latin typeface="+mn-ea"/>
              </a:rPr>
              <a:t>第</a:t>
            </a:r>
            <a:r>
              <a:rPr lang="en-US" altLang="ja-JP" sz="1300" dirty="0">
                <a:latin typeface="+mn-ea"/>
              </a:rPr>
              <a:t>25</a:t>
            </a:r>
            <a:r>
              <a:rPr lang="ja-JP" altLang="en-US" sz="1300" dirty="0">
                <a:latin typeface="+mn-ea"/>
              </a:rPr>
              <a:t>条　この規約の変更は、委員総会において決議する。</a:t>
            </a:r>
          </a:p>
          <a:p>
            <a:endParaRPr lang="ja-JP" altLang="en-US" sz="1300" dirty="0">
              <a:latin typeface="+mn-ea"/>
            </a:endParaRPr>
          </a:p>
          <a:p>
            <a:r>
              <a:rPr lang="ja-JP" altLang="en-US" sz="1300" dirty="0">
                <a:latin typeface="+mn-ea"/>
              </a:rPr>
              <a:t>（その他）</a:t>
            </a:r>
          </a:p>
          <a:p>
            <a:r>
              <a:rPr lang="ja-JP" altLang="en-US" sz="1300" dirty="0">
                <a:latin typeface="+mn-ea"/>
              </a:rPr>
              <a:t>第</a:t>
            </a:r>
            <a:r>
              <a:rPr lang="en-US" altLang="ja-JP" sz="1300" dirty="0">
                <a:latin typeface="+mn-ea"/>
              </a:rPr>
              <a:t>26</a:t>
            </a:r>
            <a:r>
              <a:rPr lang="ja-JP" altLang="en-US" sz="1300" dirty="0">
                <a:latin typeface="+mn-ea"/>
              </a:rPr>
              <a:t>条　この規約に定めるもののほか、委員会に関し必要な事項は、会長が定める。</a:t>
            </a:r>
          </a:p>
          <a:p>
            <a:endParaRPr lang="ja-JP" altLang="en-US" sz="1300" dirty="0">
              <a:latin typeface="+mn-ea"/>
            </a:endParaRPr>
          </a:p>
          <a:p>
            <a:r>
              <a:rPr lang="ja-JP" altLang="en-US" sz="1300" dirty="0">
                <a:latin typeface="+mn-ea"/>
              </a:rPr>
              <a:t>　　附　則</a:t>
            </a:r>
          </a:p>
          <a:p>
            <a:r>
              <a:rPr lang="ja-JP" altLang="en-US" sz="1300" dirty="0">
                <a:latin typeface="+mn-ea"/>
              </a:rPr>
              <a:t>　この規約は、令和３年２月</a:t>
            </a:r>
            <a:r>
              <a:rPr lang="en-US" altLang="ja-JP" sz="1300" dirty="0">
                <a:latin typeface="+mn-ea"/>
              </a:rPr>
              <a:t>16</a:t>
            </a:r>
            <a:r>
              <a:rPr lang="ja-JP" altLang="en-US" sz="1300" dirty="0">
                <a:latin typeface="+mn-ea"/>
              </a:rPr>
              <a:t>日から施行する。</a:t>
            </a:r>
          </a:p>
          <a:p>
            <a:endParaRPr lang="ja-JP" altLang="en-US" sz="1300" dirty="0">
              <a:latin typeface="+mn-ea"/>
            </a:endParaRPr>
          </a:p>
          <a:p>
            <a:r>
              <a:rPr lang="ja-JP" altLang="en-US" sz="1300" dirty="0">
                <a:latin typeface="+mn-ea"/>
              </a:rPr>
              <a:t>別表</a:t>
            </a:r>
          </a:p>
          <a:p>
            <a:r>
              <a:rPr lang="ja-JP" altLang="en-US" sz="1300" dirty="0">
                <a:latin typeface="+mn-ea"/>
              </a:rPr>
              <a:t>　大阪府、大阪市、公益社団法人関西経済連合会、大阪商工会議所</a:t>
            </a:r>
            <a:r>
              <a:rPr lang="ja-JP" altLang="en-US" sz="1300" dirty="0" smtClean="0">
                <a:latin typeface="+mn-ea"/>
              </a:rPr>
              <a:t>、一般</a:t>
            </a:r>
            <a:r>
              <a:rPr lang="ja-JP" altLang="en-US" sz="1300" dirty="0">
                <a:latin typeface="+mn-ea"/>
              </a:rPr>
              <a:t>社団法人関西経済同友会</a:t>
            </a:r>
          </a:p>
          <a:p>
            <a:endParaRPr lang="ja-JP" altLang="en-US" sz="1300" dirty="0">
              <a:latin typeface="+mn-ea"/>
            </a:endParaRPr>
          </a:p>
          <a:p>
            <a:endParaRPr lang="ja-JP" altLang="en-US" sz="1300" dirty="0"/>
          </a:p>
          <a:p>
            <a:endParaRPr lang="ja-JP" altLang="en-US" sz="1300" dirty="0"/>
          </a:p>
          <a:p>
            <a:endParaRPr lang="ja-JP" altLang="en-US" sz="1300" dirty="0"/>
          </a:p>
          <a:p>
            <a:endParaRPr lang="en-US" altLang="ja-JP" sz="1300" dirty="0" smtClean="0"/>
          </a:p>
          <a:p>
            <a:endParaRPr lang="ja-JP" altLang="en-US" sz="1300" dirty="0" smtClean="0"/>
          </a:p>
          <a:p>
            <a:endParaRPr lang="ja-JP" altLang="en-US" sz="1300" dirty="0"/>
          </a:p>
        </p:txBody>
      </p:sp>
      <p:sp>
        <p:nvSpPr>
          <p:cNvPr id="5" name="スライド番号プレースホルダー 1"/>
          <p:cNvSpPr txBox="1">
            <a:spLocks/>
          </p:cNvSpPr>
          <p:nvPr/>
        </p:nvSpPr>
        <p:spPr>
          <a:xfrm>
            <a:off x="8921840" y="6593040"/>
            <a:ext cx="222160" cy="264960"/>
          </a:xfrm>
          <a:prstGeom prst="rect">
            <a:avLst/>
          </a:prstGeom>
          <a:solidFill>
            <a:schemeClr val="tx2">
              <a:lumMod val="75000"/>
            </a:schemeClr>
          </a:solidFill>
        </p:spPr>
        <p:txBody>
          <a:bodyPr vert="horz" lIns="91440" tIns="45720" rIns="91440" bIns="45720" rtlCol="0" anchor="ctr"/>
          <a:lstStyle>
            <a:defPPr>
              <a:defRPr lang="en-US"/>
            </a:defPPr>
            <a:lvl1pPr marL="0" algn="r" defTabSz="457200" rtl="0" eaLnBrk="1" latinLnBrk="0" hangingPunct="1">
              <a:defRPr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1300" dirty="0" smtClean="0">
                <a:solidFill>
                  <a:srgbClr val="FFFFFF"/>
                </a:solidFill>
                <a:latin typeface="ＭＳ ゴシック" panose="020B0609070205080204" pitchFamily="49" charset="-128"/>
                <a:ea typeface="ＭＳ ゴシック" panose="020B0609070205080204" pitchFamily="49" charset="-128"/>
              </a:rPr>
              <a:t>8</a:t>
            </a:r>
            <a:endParaRPr lang="ja-JP" altLang="en-US" sz="13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709282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4613</Words>
  <Application>Microsoft Office PowerPoint</Application>
  <PresentationFormat>画面に合わせる (4:3)</PresentationFormat>
  <Paragraphs>404</Paragraphs>
  <Slides>15</Slides>
  <Notes>4</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15</vt:i4>
      </vt:variant>
    </vt:vector>
  </HeadingPairs>
  <TitlesOfParts>
    <vt:vector size="28" baseType="lpstr">
      <vt:lpstr>等线</vt:lpstr>
      <vt:lpstr>HGP創英角ｺﾞｼｯｸUB</vt:lpstr>
      <vt:lpstr>Meiryo UI</vt:lpstr>
      <vt:lpstr>ＭＳ Ｐゴシック</vt:lpstr>
      <vt:lpstr>ＭＳ ゴシック</vt:lpstr>
      <vt:lpstr>游ゴシック</vt:lpstr>
      <vt:lpstr>游ゴシック Light</vt:lpstr>
      <vt:lpstr>游明朝</vt:lpstr>
      <vt:lpstr>Arial</vt:lpstr>
      <vt:lpstr>Calibri</vt:lpstr>
      <vt:lpstr>Calibri Light</vt:lpstr>
      <vt:lpstr>Times New Roman</vt:lpstr>
      <vt:lpstr>Office テーマ</vt:lpstr>
      <vt:lpstr>2025年日本国際博覧会  大阪パビリオン推進委員会  設立会合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2021-02-16T03:53:20Z</dcterms:created>
  <dcterms:modified xsi:type="dcterms:W3CDTF">2021-02-16T05:08:28Z</dcterms:modified>
</cp:coreProperties>
</file>