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84" r:id="rId2"/>
    <p:sldId id="288" r:id="rId3"/>
    <p:sldId id="283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53586" y="2076995"/>
            <a:ext cx="10946677" cy="2425732"/>
          </a:xfrm>
        </p:spPr>
        <p:txBody>
          <a:bodyPr spcCol="0">
            <a:noAutofit/>
          </a:bodyPr>
          <a:lstStyle/>
          <a:p>
            <a:pPr marL="0" indent="0" fontAlgn="ctr" hangingPunct="0">
              <a:buNone/>
            </a:pPr>
            <a:r>
              <a:rPr lang="ja-JP" altLang="en-US" sz="2400" dirty="0" smtClean="0"/>
              <a:t>　「</a:t>
            </a:r>
            <a:r>
              <a:rPr lang="en-US" altLang="ja-JP" sz="2400" dirty="0" smtClean="0"/>
              <a:t>2025</a:t>
            </a:r>
            <a:r>
              <a:rPr lang="ja-JP" altLang="en-US" sz="2400" dirty="0" smtClean="0"/>
              <a:t>年日本国際博覧会大阪館（仮称）基本設計業務（建築・設備）」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 smtClean="0"/>
              <a:t>及び事務費等の減額が見込まれることから、大阪府・大阪市に返還するため、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2022</a:t>
            </a:r>
            <a:r>
              <a:rPr lang="ja-JP" altLang="en-US" sz="2400" dirty="0" smtClean="0"/>
              <a:t>年度の</a:t>
            </a:r>
            <a:r>
              <a:rPr lang="ja-JP" altLang="ja-JP" sz="2400" dirty="0" smtClean="0"/>
              <a:t>収支予算</a:t>
            </a:r>
            <a:r>
              <a:rPr lang="ja-JP" altLang="en-US" sz="2400" dirty="0"/>
              <a:t>を</a:t>
            </a:r>
            <a:r>
              <a:rPr lang="ja-JP" altLang="ja-JP" sz="2400" dirty="0" smtClean="0"/>
              <a:t>修正</a:t>
            </a:r>
            <a:r>
              <a:rPr lang="ja-JP" altLang="en-US" sz="2400" dirty="0" smtClean="0"/>
              <a:t>するものである。</a:t>
            </a:r>
            <a:endParaRPr lang="en-US" altLang="ja-JP" sz="2400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815339" y="1422419"/>
            <a:ext cx="2784567" cy="522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 hangingPunct="0">
              <a:buFont typeface="Arial" panose="020B0604020202020204" pitchFamily="34" charset="0"/>
              <a:buNone/>
            </a:pPr>
            <a:r>
              <a:rPr lang="en-US" altLang="ja-JP" sz="2400" dirty="0" smtClean="0"/>
              <a:t>【</a:t>
            </a:r>
            <a:r>
              <a:rPr lang="ja-JP" altLang="en-US" sz="2400" dirty="0" smtClean="0"/>
              <a:t>修正理由</a:t>
            </a:r>
            <a:r>
              <a:rPr lang="en-US" altLang="ja-JP" sz="2400" dirty="0" smtClean="0"/>
              <a:t>】</a:t>
            </a:r>
          </a:p>
          <a:p>
            <a:pPr marL="0" indent="0" fontAlgn="ctr" hangingPunct="0">
              <a:buFont typeface="Arial" panose="020B0604020202020204" pitchFamily="34" charset="0"/>
              <a:buNone/>
            </a:pPr>
            <a:endParaRPr lang="ja-JP" altLang="en-US" sz="18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23899" y="606169"/>
            <a:ext cx="9922329" cy="684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報告事項２　</a:t>
            </a:r>
            <a:r>
              <a:rPr lang="en-US" altLang="zh-TW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</a:t>
            </a:r>
            <a:r>
              <a:rPr lang="en-US" altLang="ja-JP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zh-TW" altLang="en-US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</a:t>
            </a:r>
            <a:r>
              <a:rPr lang="ja-JP" altLang="en-US" sz="2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収支予算の修正</a:t>
            </a:r>
            <a:endParaRPr lang="ja-JP" altLang="en-US" sz="2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123715" y="156753"/>
            <a:ext cx="13846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mtClean="0"/>
              <a:t>資料２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3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0072535" y="133682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（単位：円）</a:t>
            </a:r>
            <a:endParaRPr kumimoji="1" lang="ja-JP" altLang="en-US" sz="1400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371891" y="757276"/>
            <a:ext cx="10515600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2022</a:t>
            </a:r>
            <a:r>
              <a:rPr lang="ja-JP" altLang="en-US" sz="2400" b="1" dirty="0" smtClean="0"/>
              <a:t>年度</a:t>
            </a:r>
            <a:r>
              <a:rPr lang="ja-JP" altLang="en-US" sz="2400" b="1" smtClean="0"/>
              <a:t>収支予算</a:t>
            </a:r>
            <a:endParaRPr lang="en-US" altLang="ja-JP" sz="1000" u="heavy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60633458"/>
              </p:ext>
            </p:extLst>
          </p:nvPr>
        </p:nvGraphicFramePr>
        <p:xfrm>
          <a:off x="1079279" y="1619114"/>
          <a:ext cx="10059198" cy="4442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9527">
                  <a:extLst>
                    <a:ext uri="{9D8B030D-6E8A-4147-A177-3AD203B41FA5}">
                      <a16:colId xmlns:a16="http://schemas.microsoft.com/office/drawing/2014/main" val="482004563"/>
                    </a:ext>
                  </a:extLst>
                </a:gridCol>
                <a:gridCol w="2339837">
                  <a:extLst>
                    <a:ext uri="{9D8B030D-6E8A-4147-A177-3AD203B41FA5}">
                      <a16:colId xmlns:a16="http://schemas.microsoft.com/office/drawing/2014/main" val="858305582"/>
                    </a:ext>
                  </a:extLst>
                </a:gridCol>
                <a:gridCol w="1459430">
                  <a:extLst>
                    <a:ext uri="{9D8B030D-6E8A-4147-A177-3AD203B41FA5}">
                      <a16:colId xmlns:a16="http://schemas.microsoft.com/office/drawing/2014/main" val="1812187091"/>
                    </a:ext>
                  </a:extLst>
                </a:gridCol>
                <a:gridCol w="4660404">
                  <a:extLst>
                    <a:ext uri="{9D8B030D-6E8A-4147-A177-3AD203B41FA5}">
                      <a16:colId xmlns:a16="http://schemas.microsoft.com/office/drawing/2014/main" val="1377140844"/>
                    </a:ext>
                  </a:extLst>
                </a:gridCol>
              </a:tblGrid>
              <a:tr h="348034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項目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金額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備考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extLst>
                  <a:ext uri="{0D108BD9-81ED-4DB2-BD59-A6C34878D82A}">
                    <a16:rowId xmlns:a16="http://schemas.microsoft.com/office/drawing/2014/main" val="1781135721"/>
                  </a:ext>
                </a:extLst>
              </a:tr>
              <a:tr h="320193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収入の部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94312365"/>
                  </a:ext>
                </a:extLst>
              </a:tr>
              <a:tr h="619941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自治体負担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金</a:t>
                      </a:r>
                      <a:endParaRPr lang="en-US" altLang="ja-JP" sz="1600" u="none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108,550,000</a:t>
                      </a:r>
                      <a:endParaRPr lang="en-US" sz="1600" u="non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大阪府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負担金　　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54,275,000</a:t>
                      </a:r>
                      <a:endParaRPr lang="ja-JP" sz="14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大阪市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負担金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     54,275,000</a:t>
                      </a:r>
                      <a:endParaRPr lang="en-US" altLang="ja-JP" sz="1400" u="none" strike="noStrik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601836529"/>
                  </a:ext>
                </a:extLst>
              </a:tr>
              <a:tr h="364125">
                <a:tc>
                  <a:txBody>
                    <a:bodyPr/>
                    <a:lstStyle/>
                    <a:p>
                      <a:endParaRPr kumimoji="1" lang="ja-JP" alt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協賛金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収入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971,100,179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前年度繰越金（協賛金）を含む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124801153"/>
                  </a:ext>
                </a:extLst>
              </a:tr>
              <a:tr h="314887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合計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1,079,650,179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280914105"/>
                  </a:ext>
                </a:extLst>
              </a:tr>
              <a:tr h="314887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支出の部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810828144"/>
                  </a:ext>
                </a:extLst>
              </a:tr>
              <a:tr h="35698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総合調整業務費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313665229"/>
                  </a:ext>
                </a:extLst>
              </a:tr>
              <a:tr h="364125">
                <a:tc>
                  <a:txBody>
                    <a:bodyPr/>
                    <a:lstStyle/>
                    <a:p>
                      <a:endParaRPr kumimoji="1" lang="ja-JP" alt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建築設計費（基本）</a:t>
                      </a:r>
                      <a:endParaRPr lang="en-US" altLang="ja-JP" sz="1600" u="none" kern="100" baseline="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40,040,000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405594540"/>
                  </a:ext>
                </a:extLst>
              </a:tr>
              <a:tr h="364125">
                <a:tc>
                  <a:txBody>
                    <a:bodyPr/>
                    <a:lstStyle/>
                    <a:p>
                      <a:endParaRPr kumimoji="1" lang="ja-JP" alt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法人設立</a:t>
                      </a: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事務費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</a:t>
                      </a: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,360</a:t>
                      </a:r>
                      <a:r>
                        <a:rPr 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事務所敷金　</a:t>
                      </a: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ほか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4267282856"/>
                  </a:ext>
                </a:extLst>
              </a:tr>
              <a:tr h="3954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事務費</a:t>
                      </a: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18,150,000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アドバイザー等謝礼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、監事報酬、事務費、広報費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ほか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757790556"/>
                  </a:ext>
                </a:extLst>
              </a:tr>
              <a:tr h="365553">
                <a:tc>
                  <a:txBody>
                    <a:bodyPr/>
                    <a:lstStyle/>
                    <a:p>
                      <a:endParaRPr kumimoji="1" lang="ja-JP" altLang="en-US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協賛金法人への移管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ＭＳ Ｐゴシック" panose="020B0600070205080204" pitchFamily="50" charset="-128"/>
                        </a:rPr>
                        <a:t>971,100,179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  <a:cs typeface="ＭＳ Ｐゴシック" panose="020B0600070205080204" pitchFamily="50" charset="-128"/>
                        </a:rPr>
                        <a:t>法人へ事業継承（前年度繰越金（協賛金）を含む）</a:t>
                      </a: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2214108596"/>
                  </a:ext>
                </a:extLst>
              </a:tr>
              <a:tr h="31443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合計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1,079,650,179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9231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04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86650"/>
              </p:ext>
            </p:extLst>
          </p:nvPr>
        </p:nvGraphicFramePr>
        <p:xfrm>
          <a:off x="188684" y="1058091"/>
          <a:ext cx="11640460" cy="565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230">
                  <a:extLst>
                    <a:ext uri="{9D8B030D-6E8A-4147-A177-3AD203B41FA5}">
                      <a16:colId xmlns:a16="http://schemas.microsoft.com/office/drawing/2014/main" val="1968667971"/>
                    </a:ext>
                  </a:extLst>
                </a:gridCol>
                <a:gridCol w="5820230">
                  <a:extLst>
                    <a:ext uri="{9D8B030D-6E8A-4147-A177-3AD203B41FA5}">
                      <a16:colId xmlns:a16="http://schemas.microsoft.com/office/drawing/2014/main" val="4219156272"/>
                    </a:ext>
                  </a:extLst>
                </a:gridCol>
              </a:tblGrid>
              <a:tr h="3928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修正後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修正前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972010"/>
                  </a:ext>
                </a:extLst>
              </a:tr>
              <a:tr h="5263350">
                <a:tc>
                  <a:txBody>
                    <a:bodyPr/>
                    <a:lstStyle/>
                    <a:p>
                      <a:endParaRPr kumimoji="1" lang="ja-JP" altLang="en-US" sz="1600" u="sng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261272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188684" y="1586012"/>
            <a:ext cx="2442754" cy="538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b="1" dirty="0" smtClean="0"/>
              <a:t>■</a:t>
            </a:r>
            <a:r>
              <a:rPr lang="en-US" altLang="ja-JP" sz="1800" b="1" dirty="0" smtClean="0"/>
              <a:t>2022</a:t>
            </a:r>
            <a:r>
              <a:rPr lang="ja-JP" altLang="en-US" sz="1800" b="1" dirty="0" smtClean="0"/>
              <a:t>年度収支予算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003880" y="1586012"/>
            <a:ext cx="2442754" cy="538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b="1" dirty="0" smtClean="0"/>
              <a:t>■</a:t>
            </a:r>
            <a:r>
              <a:rPr lang="en-US" altLang="ja-JP" sz="1800" b="1" dirty="0" smtClean="0"/>
              <a:t>2022</a:t>
            </a:r>
            <a:r>
              <a:rPr lang="ja-JP" altLang="en-US" sz="1800" b="1" dirty="0" smtClean="0"/>
              <a:t>年度収支予算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88684" y="604653"/>
            <a:ext cx="2553390" cy="37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800" b="1" dirty="0" smtClean="0"/>
              <a:t>（参考）新旧対照表</a:t>
            </a:r>
            <a:endParaRPr lang="en-US" altLang="ja-JP" sz="800" u="heavy" dirty="0" smtClean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2692" y="2651951"/>
            <a:ext cx="5576329" cy="290372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667" y="2651950"/>
            <a:ext cx="5630227" cy="290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9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ワイド画面</PresentationFormat>
  <Paragraphs>49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2023-02-03T08:36:27Z</dcterms:modified>
</cp:coreProperties>
</file>