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25"/>
  </p:notesMasterIdLst>
  <p:handoutMasterIdLst>
    <p:handoutMasterId r:id="rId26"/>
  </p:handoutMasterIdLst>
  <p:sldIdLst>
    <p:sldId id="340" r:id="rId2"/>
    <p:sldId id="372" r:id="rId3"/>
    <p:sldId id="331" r:id="rId4"/>
    <p:sldId id="314" r:id="rId5"/>
    <p:sldId id="362" r:id="rId6"/>
    <p:sldId id="884" r:id="rId7"/>
    <p:sldId id="355" r:id="rId8"/>
    <p:sldId id="367" r:id="rId9"/>
    <p:sldId id="886" r:id="rId10"/>
    <p:sldId id="885" r:id="rId11"/>
    <p:sldId id="881" r:id="rId12"/>
    <p:sldId id="882" r:id="rId13"/>
    <p:sldId id="889" r:id="rId14"/>
    <p:sldId id="883" r:id="rId15"/>
    <p:sldId id="364" r:id="rId16"/>
    <p:sldId id="365" r:id="rId17"/>
    <p:sldId id="356" r:id="rId18"/>
    <p:sldId id="358" r:id="rId19"/>
    <p:sldId id="359" r:id="rId20"/>
    <p:sldId id="360" r:id="rId21"/>
    <p:sldId id="888" r:id="rId22"/>
    <p:sldId id="289" r:id="rId23"/>
    <p:sldId id="887" r:id="rId24"/>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玉川　弘子" initials="玉川　弘子" lastIdx="4" clrIdx="0">
    <p:extLst>
      <p:ext uri="{19B8F6BF-5375-455C-9EA6-DF929625EA0E}">
        <p15:presenceInfo xmlns:p15="http://schemas.microsoft.com/office/powerpoint/2012/main" userId="S-1-5-21-72184210-1489834676-11539462-1308" providerId="AD"/>
      </p:ext>
    </p:extLst>
  </p:cmAuthor>
  <p:cmAuthor id="2" name="山口　裕加" initials="山口　裕加" lastIdx="1" clrIdx="1">
    <p:extLst>
      <p:ext uri="{19B8F6BF-5375-455C-9EA6-DF929625EA0E}">
        <p15:presenceInfo xmlns:p15="http://schemas.microsoft.com/office/powerpoint/2012/main" userId="S-1-5-21-161959346-1900351369-444732941-189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1919"/>
    <a:srgbClr val="FFFF99"/>
    <a:srgbClr val="FFFFCC"/>
    <a:srgbClr val="FF66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97" autoAdjust="0"/>
    <p:restoredTop sz="94660"/>
  </p:normalViewPr>
  <p:slideViewPr>
    <p:cSldViewPr snapToGrid="0">
      <p:cViewPr varScale="1">
        <p:scale>
          <a:sx n="73" d="100"/>
          <a:sy n="73" d="100"/>
        </p:scale>
        <p:origin x="1494" y="66"/>
      </p:cViewPr>
      <p:guideLst/>
    </p:cSldViewPr>
  </p:slideViewPr>
  <p:notesTextViewPr>
    <p:cViewPr>
      <p:scale>
        <a:sx n="1" d="1"/>
        <a:sy n="1" d="1"/>
      </p:scale>
      <p:origin x="0" y="0"/>
    </p:cViewPr>
  </p:notesTextViewPr>
  <p:notesViewPr>
    <p:cSldViewPr snapToGrid="0">
      <p:cViewPr varScale="1">
        <p:scale>
          <a:sx n="64" d="100"/>
          <a:sy n="64" d="100"/>
        </p:scale>
        <p:origin x="34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6"/>
            <a:ext cx="3078207" cy="513283"/>
          </a:xfrm>
          <a:prstGeom prst="rect">
            <a:avLst/>
          </a:prstGeom>
        </p:spPr>
        <p:txBody>
          <a:bodyPr vert="horz" lIns="94605" tIns="47300" rIns="94605" bIns="4730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207" y="6"/>
            <a:ext cx="3078207" cy="513283"/>
          </a:xfrm>
          <a:prstGeom prst="rect">
            <a:avLst/>
          </a:prstGeom>
        </p:spPr>
        <p:txBody>
          <a:bodyPr vert="horz" lIns="94605" tIns="47300" rIns="94605" bIns="47300" rtlCol="0"/>
          <a:lstStyle>
            <a:lvl1pPr algn="r">
              <a:defRPr sz="1200"/>
            </a:lvl1pPr>
          </a:lstStyle>
          <a:p>
            <a:fld id="{C519C512-7E82-41DA-A424-4C7EDA22F628}" type="datetimeFigureOut">
              <a:rPr kumimoji="1" lang="ja-JP" altLang="en-US" smtClean="0"/>
              <a:t>2022/3/22</a:t>
            </a:fld>
            <a:endParaRPr kumimoji="1" lang="ja-JP" altLang="en-US"/>
          </a:p>
        </p:txBody>
      </p:sp>
      <p:sp>
        <p:nvSpPr>
          <p:cNvPr id="4" name="フッター プレースホルダー 3"/>
          <p:cNvSpPr>
            <a:spLocks noGrp="1"/>
          </p:cNvSpPr>
          <p:nvPr>
            <p:ph type="ftr" sz="quarter" idx="2"/>
          </p:nvPr>
        </p:nvSpPr>
        <p:spPr>
          <a:xfrm>
            <a:off x="6" y="9721336"/>
            <a:ext cx="3078207" cy="513283"/>
          </a:xfrm>
          <a:prstGeom prst="rect">
            <a:avLst/>
          </a:prstGeom>
        </p:spPr>
        <p:txBody>
          <a:bodyPr vert="horz" lIns="94605" tIns="47300" rIns="94605" bIns="4730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207" y="9721336"/>
            <a:ext cx="3078207" cy="513283"/>
          </a:xfrm>
          <a:prstGeom prst="rect">
            <a:avLst/>
          </a:prstGeom>
        </p:spPr>
        <p:txBody>
          <a:bodyPr vert="horz" lIns="94605" tIns="47300" rIns="94605" bIns="47300" rtlCol="0" anchor="b"/>
          <a:lstStyle>
            <a:lvl1pPr algn="r">
              <a:defRPr sz="1200"/>
            </a:lvl1pPr>
          </a:lstStyle>
          <a:p>
            <a:fld id="{567679BC-FAED-40E8-989F-47E9BC232E90}" type="slidenum">
              <a:rPr kumimoji="1" lang="ja-JP" altLang="en-US" smtClean="0"/>
              <a:t>‹#›</a:t>
            </a:fld>
            <a:endParaRPr kumimoji="1" lang="ja-JP" altLang="en-US"/>
          </a:p>
        </p:txBody>
      </p:sp>
    </p:spTree>
    <p:extLst>
      <p:ext uri="{BB962C8B-B14F-4D97-AF65-F5344CB8AC3E}">
        <p14:creationId xmlns:p14="http://schemas.microsoft.com/office/powerpoint/2010/main" val="29634164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9"/>
            <a:ext cx="3078429" cy="513508"/>
          </a:xfrm>
          <a:prstGeom prst="rect">
            <a:avLst/>
          </a:prstGeom>
        </p:spPr>
        <p:txBody>
          <a:bodyPr vert="horz" lIns="94605" tIns="47300" rIns="94605" bIns="4730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5" y="9"/>
            <a:ext cx="3078429" cy="513508"/>
          </a:xfrm>
          <a:prstGeom prst="rect">
            <a:avLst/>
          </a:prstGeom>
        </p:spPr>
        <p:txBody>
          <a:bodyPr vert="horz" lIns="94605" tIns="47300" rIns="94605" bIns="47300" rtlCol="0"/>
          <a:lstStyle>
            <a:lvl1pPr algn="r">
              <a:defRPr sz="1200"/>
            </a:lvl1pPr>
          </a:lstStyle>
          <a:p>
            <a:fld id="{C32E65EF-92BD-4220-8E5A-0DE37E1437C3}" type="datetimeFigureOut">
              <a:rPr kumimoji="1" lang="ja-JP" altLang="en-US" smtClean="0"/>
              <a:t>2022/3/22</a:t>
            </a:fld>
            <a:endParaRPr kumimoji="1" lang="ja-JP" altLang="en-US"/>
          </a:p>
        </p:txBody>
      </p:sp>
      <p:sp>
        <p:nvSpPr>
          <p:cNvPr id="4" name="スライド イメージ プレースホルダー 3"/>
          <p:cNvSpPr>
            <a:spLocks noGrp="1" noRot="1" noChangeAspect="1"/>
          </p:cNvSpPr>
          <p:nvPr>
            <p:ph type="sldImg" idx="2"/>
          </p:nvPr>
        </p:nvSpPr>
        <p:spPr>
          <a:xfrm>
            <a:off x="1055688" y="1279525"/>
            <a:ext cx="4992687" cy="3455988"/>
          </a:xfrm>
          <a:prstGeom prst="rect">
            <a:avLst/>
          </a:prstGeom>
          <a:noFill/>
          <a:ln w="12700">
            <a:solidFill>
              <a:prstClr val="black"/>
            </a:solidFill>
          </a:ln>
        </p:spPr>
        <p:txBody>
          <a:bodyPr vert="horz" lIns="94605" tIns="47300" rIns="94605" bIns="47300" rtlCol="0" anchor="ctr"/>
          <a:lstStyle/>
          <a:p>
            <a:endParaRPr lang="ja-JP" altLang="en-US"/>
          </a:p>
        </p:txBody>
      </p:sp>
      <p:sp>
        <p:nvSpPr>
          <p:cNvPr id="5" name="ノート プレースホルダー 4"/>
          <p:cNvSpPr>
            <a:spLocks noGrp="1"/>
          </p:cNvSpPr>
          <p:nvPr>
            <p:ph type="body" sz="quarter" idx="3"/>
          </p:nvPr>
        </p:nvSpPr>
        <p:spPr>
          <a:xfrm>
            <a:off x="710408" y="4925408"/>
            <a:ext cx="5683250" cy="4029879"/>
          </a:xfrm>
          <a:prstGeom prst="rect">
            <a:avLst/>
          </a:prstGeom>
        </p:spPr>
        <p:txBody>
          <a:bodyPr vert="horz" lIns="94605" tIns="47300" rIns="94605" bIns="473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107"/>
            <a:ext cx="3078429" cy="513507"/>
          </a:xfrm>
          <a:prstGeom prst="rect">
            <a:avLst/>
          </a:prstGeom>
        </p:spPr>
        <p:txBody>
          <a:bodyPr vert="horz" lIns="94605" tIns="47300" rIns="94605" bIns="473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5" y="9721107"/>
            <a:ext cx="3078429" cy="513507"/>
          </a:xfrm>
          <a:prstGeom prst="rect">
            <a:avLst/>
          </a:prstGeom>
        </p:spPr>
        <p:txBody>
          <a:bodyPr vert="horz" lIns="94605" tIns="47300" rIns="94605" bIns="47300" rtlCol="0" anchor="b"/>
          <a:lstStyle>
            <a:lvl1pPr algn="r">
              <a:defRPr sz="1200"/>
            </a:lvl1pPr>
          </a:lstStyle>
          <a:p>
            <a:fld id="{ED46AC97-A672-49CE-B184-0580529B73ED}" type="slidenum">
              <a:rPr kumimoji="1" lang="ja-JP" altLang="en-US" smtClean="0"/>
              <a:t>‹#›</a:t>
            </a:fld>
            <a:endParaRPr kumimoji="1" lang="ja-JP" altLang="en-US"/>
          </a:p>
        </p:txBody>
      </p:sp>
    </p:spTree>
    <p:extLst>
      <p:ext uri="{BB962C8B-B14F-4D97-AF65-F5344CB8AC3E}">
        <p14:creationId xmlns:p14="http://schemas.microsoft.com/office/powerpoint/2010/main" val="36442580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8700" y="708025"/>
            <a:ext cx="5099050" cy="35290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46AC97-A672-49CE-B184-0580529B73ED}" type="slidenum">
              <a:rPr kumimoji="1" lang="ja-JP" altLang="en-US" smtClean="0"/>
              <a:t>3</a:t>
            </a:fld>
            <a:endParaRPr kumimoji="1" lang="ja-JP" altLang="en-US"/>
          </a:p>
        </p:txBody>
      </p:sp>
    </p:spTree>
    <p:extLst>
      <p:ext uri="{BB962C8B-B14F-4D97-AF65-F5344CB8AC3E}">
        <p14:creationId xmlns:p14="http://schemas.microsoft.com/office/powerpoint/2010/main" val="26975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46AC97-A672-49CE-B184-0580529B73ED}" type="slidenum">
              <a:rPr kumimoji="1" lang="ja-JP" altLang="en-US" smtClean="0"/>
              <a:t>4</a:t>
            </a:fld>
            <a:endParaRPr kumimoji="1" lang="ja-JP" altLang="en-US"/>
          </a:p>
        </p:txBody>
      </p:sp>
    </p:spTree>
    <p:extLst>
      <p:ext uri="{BB962C8B-B14F-4D97-AF65-F5344CB8AC3E}">
        <p14:creationId xmlns:p14="http://schemas.microsoft.com/office/powerpoint/2010/main" val="208726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7:notes"/>
          <p:cNvSpPr>
            <a:spLocks noGrp="1" noRot="1" noChangeAspect="1"/>
          </p:cNvSpPr>
          <p:nvPr>
            <p:ph type="sldImg" idx="2"/>
          </p:nvPr>
        </p:nvSpPr>
        <p:spPr>
          <a:xfrm>
            <a:off x="1028700" y="708025"/>
            <a:ext cx="5099050"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7:notes"/>
          <p:cNvSpPr txBox="1">
            <a:spLocks noGrp="1"/>
          </p:cNvSpPr>
          <p:nvPr>
            <p:ph type="body" idx="1"/>
          </p:nvPr>
        </p:nvSpPr>
        <p:spPr>
          <a:xfrm>
            <a:off x="715710" y="4472432"/>
            <a:ext cx="5725663" cy="4237041"/>
          </a:xfrm>
          <a:prstGeom prst="rect">
            <a:avLst/>
          </a:prstGeom>
          <a:noFill/>
          <a:ln>
            <a:noFill/>
          </a:ln>
        </p:spPr>
        <p:txBody>
          <a:bodyPr spcFirstLastPara="1" wrap="square" lIns="94622" tIns="94622" rIns="94622" bIns="94622" anchor="t" anchorCtr="0">
            <a:noAutofit/>
          </a:bodyPr>
          <a:lstStyle/>
          <a:p>
            <a:pPr>
              <a:buSzPts val="1100"/>
            </a:pPr>
            <a:endParaRPr dirty="0"/>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8</a:t>
            </a:fld>
            <a:endParaRPr kumimoji="1" lang="ja-JP" altLang="en-US"/>
          </a:p>
        </p:txBody>
      </p:sp>
    </p:spTree>
    <p:extLst>
      <p:ext uri="{BB962C8B-B14F-4D97-AF65-F5344CB8AC3E}">
        <p14:creationId xmlns:p14="http://schemas.microsoft.com/office/powerpoint/2010/main" val="202283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2:notes"/>
          <p:cNvSpPr>
            <a:spLocks noGrp="1" noRot="1" noChangeAspect="1"/>
          </p:cNvSpPr>
          <p:nvPr>
            <p:ph type="sldImg" idx="2"/>
          </p:nvPr>
        </p:nvSpPr>
        <p:spPr>
          <a:xfrm>
            <a:off x="1066800" y="717550"/>
            <a:ext cx="5173663" cy="3581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12:notes"/>
          <p:cNvSpPr txBox="1">
            <a:spLocks noGrp="1"/>
          </p:cNvSpPr>
          <p:nvPr>
            <p:ph type="body" idx="1"/>
          </p:nvPr>
        </p:nvSpPr>
        <p:spPr>
          <a:xfrm>
            <a:off x="730971" y="4538885"/>
            <a:ext cx="5847757" cy="4299994"/>
          </a:xfrm>
          <a:prstGeom prst="rect">
            <a:avLst/>
          </a:prstGeom>
          <a:noFill/>
          <a:ln>
            <a:noFill/>
          </a:ln>
        </p:spPr>
        <p:txBody>
          <a:bodyPr spcFirstLastPara="1" wrap="square" lIns="96282" tIns="96282" rIns="96282" bIns="96282" anchor="t" anchorCtr="0">
            <a:noAutofit/>
          </a:bodyPr>
          <a:lstStyle/>
          <a:p>
            <a:pPr>
              <a:buSzPts val="1100"/>
            </a:pPr>
            <a:endParaRPr/>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11</a:t>
            </a:fld>
            <a:endParaRPr kumimoji="1" lang="ja-JP" altLang="en-US"/>
          </a:p>
        </p:txBody>
      </p:sp>
    </p:spTree>
    <p:extLst>
      <p:ext uri="{BB962C8B-B14F-4D97-AF65-F5344CB8AC3E}">
        <p14:creationId xmlns:p14="http://schemas.microsoft.com/office/powerpoint/2010/main" val="171369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c8bb5c258a_6_206:notes"/>
          <p:cNvSpPr>
            <a:spLocks noGrp="1" noRot="1" noChangeAspect="1"/>
          </p:cNvSpPr>
          <p:nvPr>
            <p:ph type="sldImg" idx="2"/>
          </p:nvPr>
        </p:nvSpPr>
        <p:spPr>
          <a:xfrm>
            <a:off x="1066800" y="717550"/>
            <a:ext cx="5173663" cy="3581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c8bb5c258a_6_206:notes"/>
          <p:cNvSpPr txBox="1">
            <a:spLocks noGrp="1"/>
          </p:cNvSpPr>
          <p:nvPr>
            <p:ph type="body" idx="1"/>
          </p:nvPr>
        </p:nvSpPr>
        <p:spPr>
          <a:xfrm>
            <a:off x="730971" y="4538885"/>
            <a:ext cx="5847757" cy="4299994"/>
          </a:xfrm>
          <a:prstGeom prst="rect">
            <a:avLst/>
          </a:prstGeom>
        </p:spPr>
        <p:txBody>
          <a:bodyPr spcFirstLastPara="1" wrap="square" lIns="96282" tIns="96282" rIns="96282" bIns="96282" anchor="t" anchorCtr="0">
            <a:noAutofit/>
          </a:bodyPr>
          <a:lstStyle/>
          <a:p>
            <a:endParaRPr dirty="0"/>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12</a:t>
            </a:fld>
            <a:endParaRPr kumimoji="1" lang="ja-JP" altLang="en-US"/>
          </a:p>
        </p:txBody>
      </p:sp>
    </p:spTree>
    <p:extLst>
      <p:ext uri="{BB962C8B-B14F-4D97-AF65-F5344CB8AC3E}">
        <p14:creationId xmlns:p14="http://schemas.microsoft.com/office/powerpoint/2010/main" val="261524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c8bb5c258a_6_206:notes"/>
          <p:cNvSpPr>
            <a:spLocks noGrp="1" noRot="1" noChangeAspect="1"/>
          </p:cNvSpPr>
          <p:nvPr>
            <p:ph type="sldImg" idx="2"/>
          </p:nvPr>
        </p:nvSpPr>
        <p:spPr>
          <a:xfrm>
            <a:off x="1066800" y="717550"/>
            <a:ext cx="5173663" cy="3581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c8bb5c258a_6_206:notes"/>
          <p:cNvSpPr txBox="1">
            <a:spLocks noGrp="1"/>
          </p:cNvSpPr>
          <p:nvPr>
            <p:ph type="body" idx="1"/>
          </p:nvPr>
        </p:nvSpPr>
        <p:spPr>
          <a:xfrm>
            <a:off x="730971" y="4538885"/>
            <a:ext cx="5847757" cy="4299994"/>
          </a:xfrm>
          <a:prstGeom prst="rect">
            <a:avLst/>
          </a:prstGeom>
        </p:spPr>
        <p:txBody>
          <a:bodyPr spcFirstLastPara="1" wrap="square" lIns="96282" tIns="96282" rIns="96282" bIns="96282" anchor="t" anchorCtr="0">
            <a:noAutofit/>
          </a:bodyPr>
          <a:lstStyle/>
          <a:p>
            <a:endParaRPr dirty="0"/>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13</a:t>
            </a:fld>
            <a:endParaRPr kumimoji="1" lang="ja-JP" altLang="en-US"/>
          </a:p>
        </p:txBody>
      </p:sp>
    </p:spTree>
    <p:extLst>
      <p:ext uri="{BB962C8B-B14F-4D97-AF65-F5344CB8AC3E}">
        <p14:creationId xmlns:p14="http://schemas.microsoft.com/office/powerpoint/2010/main" val="317250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2:notes"/>
          <p:cNvSpPr>
            <a:spLocks noGrp="1" noRot="1" noChangeAspect="1"/>
          </p:cNvSpPr>
          <p:nvPr>
            <p:ph type="sldImg" idx="2"/>
          </p:nvPr>
        </p:nvSpPr>
        <p:spPr>
          <a:xfrm>
            <a:off x="1049338" y="712788"/>
            <a:ext cx="5135562" cy="3554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12:notes"/>
          <p:cNvSpPr txBox="1">
            <a:spLocks noGrp="1"/>
          </p:cNvSpPr>
          <p:nvPr>
            <p:ph type="body" idx="1"/>
          </p:nvPr>
        </p:nvSpPr>
        <p:spPr>
          <a:xfrm>
            <a:off x="723300" y="4505540"/>
            <a:ext cx="5786387" cy="4268401"/>
          </a:xfrm>
          <a:prstGeom prst="rect">
            <a:avLst/>
          </a:prstGeom>
          <a:noFill/>
          <a:ln>
            <a:noFill/>
          </a:ln>
        </p:spPr>
        <p:txBody>
          <a:bodyPr spcFirstLastPara="1" wrap="square" lIns="95444" tIns="95444" rIns="95444" bIns="95444" anchor="t" anchorCtr="0">
            <a:noAutofit/>
          </a:bodyPr>
          <a:lstStyle/>
          <a:p>
            <a:pPr>
              <a:buSzPts val="1100"/>
            </a:pPr>
            <a:endParaRPr dirty="0"/>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14</a:t>
            </a:fld>
            <a:endParaRPr kumimoji="1" lang="ja-JP" altLang="en-US"/>
          </a:p>
        </p:txBody>
      </p:sp>
    </p:spTree>
    <p:extLst>
      <p:ext uri="{BB962C8B-B14F-4D97-AF65-F5344CB8AC3E}">
        <p14:creationId xmlns:p14="http://schemas.microsoft.com/office/powerpoint/2010/main" val="1420193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638d91dcd_2_150:notes"/>
          <p:cNvSpPr>
            <a:spLocks noGrp="1" noRot="1" noChangeAspect="1"/>
          </p:cNvSpPr>
          <p:nvPr>
            <p:ph type="sldImg" idx="2"/>
          </p:nvPr>
        </p:nvSpPr>
        <p:spPr>
          <a:xfrm>
            <a:off x="1028700" y="706438"/>
            <a:ext cx="5099050" cy="35290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e638d91dcd_2_150:notes"/>
          <p:cNvSpPr txBox="1">
            <a:spLocks noGrp="1"/>
          </p:cNvSpPr>
          <p:nvPr>
            <p:ph type="body" idx="1"/>
          </p:nvPr>
        </p:nvSpPr>
        <p:spPr>
          <a:xfrm>
            <a:off x="715709" y="4472436"/>
            <a:ext cx="5725664" cy="4237040"/>
          </a:xfrm>
          <a:prstGeom prst="rect">
            <a:avLst/>
          </a:prstGeom>
          <a:noFill/>
          <a:ln>
            <a:noFill/>
          </a:ln>
        </p:spPr>
        <p:txBody>
          <a:bodyPr spcFirstLastPara="1" wrap="square" lIns="94637" tIns="94637" rIns="94637" bIns="94637" anchor="t" anchorCtr="0">
            <a:noAutofit/>
          </a:bodyPr>
          <a:lstStyle/>
          <a:p>
            <a:pPr>
              <a:buSzPts val="1100"/>
            </a:pPr>
            <a:endParaRPr/>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15</a:t>
            </a:fld>
            <a:endParaRPr kumimoji="1" lang="ja-JP" altLang="en-US"/>
          </a:p>
        </p:txBody>
      </p:sp>
    </p:spTree>
    <p:extLst>
      <p:ext uri="{BB962C8B-B14F-4D97-AF65-F5344CB8AC3E}">
        <p14:creationId xmlns:p14="http://schemas.microsoft.com/office/powerpoint/2010/main" val="3566239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638d91dcd_2_150:notes"/>
          <p:cNvSpPr>
            <a:spLocks noGrp="1" noRot="1" noChangeAspect="1"/>
          </p:cNvSpPr>
          <p:nvPr>
            <p:ph type="sldImg" idx="2"/>
          </p:nvPr>
        </p:nvSpPr>
        <p:spPr>
          <a:xfrm>
            <a:off x="1028700" y="706438"/>
            <a:ext cx="5099050" cy="35290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e638d91dcd_2_150:notes"/>
          <p:cNvSpPr txBox="1">
            <a:spLocks noGrp="1"/>
          </p:cNvSpPr>
          <p:nvPr>
            <p:ph type="body" idx="1"/>
          </p:nvPr>
        </p:nvSpPr>
        <p:spPr>
          <a:xfrm>
            <a:off x="715709" y="4472436"/>
            <a:ext cx="5725664" cy="4237040"/>
          </a:xfrm>
          <a:prstGeom prst="rect">
            <a:avLst/>
          </a:prstGeom>
          <a:noFill/>
          <a:ln>
            <a:noFill/>
          </a:ln>
        </p:spPr>
        <p:txBody>
          <a:bodyPr spcFirstLastPara="1" wrap="square" lIns="94637" tIns="94637" rIns="94637" bIns="94637" anchor="t" anchorCtr="0">
            <a:noAutofit/>
          </a:bodyPr>
          <a:lstStyle/>
          <a:p>
            <a:pPr>
              <a:buSzPts val="1100"/>
            </a:pPr>
            <a:endParaRPr/>
          </a:p>
        </p:txBody>
      </p:sp>
      <p:sp>
        <p:nvSpPr>
          <p:cNvPr id="2" name="スライド番号プレースホルダー 1"/>
          <p:cNvSpPr>
            <a:spLocks noGrp="1"/>
          </p:cNvSpPr>
          <p:nvPr>
            <p:ph type="sldNum" sz="quarter" idx="10"/>
          </p:nvPr>
        </p:nvSpPr>
        <p:spPr/>
        <p:txBody>
          <a:bodyPr/>
          <a:lstStyle/>
          <a:p>
            <a:fld id="{ED46AC97-A672-49CE-B184-0580529B73ED}" type="slidenum">
              <a:rPr kumimoji="1" lang="ja-JP" altLang="en-US" smtClean="0"/>
              <a:t>16</a:t>
            </a:fld>
            <a:endParaRPr kumimoji="1" lang="ja-JP" altLang="en-US"/>
          </a:p>
        </p:txBody>
      </p:sp>
    </p:spTree>
    <p:extLst>
      <p:ext uri="{BB962C8B-B14F-4D97-AF65-F5344CB8AC3E}">
        <p14:creationId xmlns:p14="http://schemas.microsoft.com/office/powerpoint/2010/main" val="21637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a:prstGeom prst="rect">
            <a:avLst/>
          </a:prstGeo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281363" y="6356350"/>
            <a:ext cx="3343275"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9B3220-1779-44EA-8831-6F61BDC7602A}" type="slidenum">
              <a:rPr kumimoji="1" lang="ja-JP" altLang="en-US" smtClean="0"/>
              <a:t>‹#›</a:t>
            </a:fld>
            <a:endParaRPr kumimoji="1" lang="ja-JP" altLang="en-US"/>
          </a:p>
        </p:txBody>
      </p:sp>
    </p:spTree>
    <p:extLst>
      <p:ext uri="{BB962C8B-B14F-4D97-AF65-F5344CB8AC3E}">
        <p14:creationId xmlns:p14="http://schemas.microsoft.com/office/powerpoint/2010/main" val="208877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65125"/>
            <a:ext cx="8543925" cy="1325563"/>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1825625"/>
            <a:ext cx="8543925"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281363" y="6356350"/>
            <a:ext cx="3343275"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9B3220-1779-44EA-8831-6F61BDC7602A}" type="slidenum">
              <a:rPr kumimoji="1" lang="ja-JP" altLang="en-US" smtClean="0"/>
              <a:t>‹#›</a:t>
            </a:fld>
            <a:endParaRPr kumimoji="1" lang="ja-JP" altLang="en-US"/>
          </a:p>
        </p:txBody>
      </p:sp>
    </p:spTree>
    <p:extLst>
      <p:ext uri="{BB962C8B-B14F-4D97-AF65-F5344CB8AC3E}">
        <p14:creationId xmlns:p14="http://schemas.microsoft.com/office/powerpoint/2010/main" val="341968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6337"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281363" y="6356350"/>
            <a:ext cx="3343275"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9B3220-1779-44EA-8831-6F61BDC7602A}" type="slidenum">
              <a:rPr kumimoji="1" lang="ja-JP" altLang="en-US" smtClean="0"/>
              <a:t>‹#›</a:t>
            </a:fld>
            <a:endParaRPr kumimoji="1" lang="ja-JP" altLang="en-US"/>
          </a:p>
        </p:txBody>
      </p:sp>
    </p:spTree>
    <p:extLst>
      <p:ext uri="{BB962C8B-B14F-4D97-AF65-F5344CB8AC3E}">
        <p14:creationId xmlns:p14="http://schemas.microsoft.com/office/powerpoint/2010/main" val="373376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553326" y="6342062"/>
            <a:ext cx="222885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a:p>
        </p:txBody>
      </p:sp>
    </p:spTree>
    <p:extLst>
      <p:ext uri="{BB962C8B-B14F-4D97-AF65-F5344CB8AC3E}">
        <p14:creationId xmlns:p14="http://schemas.microsoft.com/office/powerpoint/2010/main" val="851280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337675" y="593367"/>
            <a:ext cx="923065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9"/>
          <p:cNvSpPr txBox="1">
            <a:spLocks noGrp="1"/>
          </p:cNvSpPr>
          <p:nvPr>
            <p:ph type="body" idx="1"/>
          </p:nvPr>
        </p:nvSpPr>
        <p:spPr>
          <a:xfrm>
            <a:off x="337675" y="1536633"/>
            <a:ext cx="923065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 name="スライド番号プレースホルダー 5"/>
          <p:cNvSpPr>
            <a:spLocks noGrp="1"/>
          </p:cNvSpPr>
          <p:nvPr>
            <p:ph type="sldNum" sz="quarter" idx="4"/>
          </p:nvPr>
        </p:nvSpPr>
        <p:spPr>
          <a:xfrm>
            <a:off x="7553326" y="6342062"/>
            <a:ext cx="222885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a:p>
        </p:txBody>
      </p:sp>
    </p:spTree>
    <p:extLst>
      <p:ext uri="{BB962C8B-B14F-4D97-AF65-F5344CB8AC3E}">
        <p14:creationId xmlns:p14="http://schemas.microsoft.com/office/powerpoint/2010/main" val="129042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65125"/>
            <a:ext cx="8543925" cy="1325563"/>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681038" y="1825625"/>
            <a:ext cx="8543925"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281363" y="6356350"/>
            <a:ext cx="3343275"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9B3220-1779-44EA-8831-6F61BDC7602A}" type="slidenum">
              <a:rPr kumimoji="1" lang="ja-JP" altLang="en-US" smtClean="0"/>
              <a:t>‹#›</a:t>
            </a:fld>
            <a:endParaRPr kumimoji="1" lang="ja-JP" altLang="en-US"/>
          </a:p>
        </p:txBody>
      </p:sp>
    </p:spTree>
    <p:extLst>
      <p:ext uri="{BB962C8B-B14F-4D97-AF65-F5344CB8AC3E}">
        <p14:creationId xmlns:p14="http://schemas.microsoft.com/office/powerpoint/2010/main" val="49657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a:xfrm>
            <a:off x="3281363" y="6356350"/>
            <a:ext cx="3343275"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9B3220-1779-44EA-8831-6F61BDC7602A}" type="slidenum">
              <a:rPr kumimoji="1" lang="ja-JP" altLang="en-US" smtClean="0"/>
              <a:t>‹#›</a:t>
            </a:fld>
            <a:endParaRPr kumimoji="1" lang="ja-JP" altLang="en-US"/>
          </a:p>
        </p:txBody>
      </p:sp>
    </p:spTree>
    <p:extLst>
      <p:ext uri="{BB962C8B-B14F-4D97-AF65-F5344CB8AC3E}">
        <p14:creationId xmlns:p14="http://schemas.microsoft.com/office/powerpoint/2010/main" val="108580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65125"/>
            <a:ext cx="8543925" cy="1325563"/>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825625"/>
            <a:ext cx="4195763"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281363" y="6356350"/>
            <a:ext cx="3343275"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9B3220-1779-44EA-8831-6F61BDC7602A}" type="slidenum">
              <a:rPr kumimoji="1" lang="ja-JP" altLang="en-US" smtClean="0"/>
              <a:t>‹#›</a:t>
            </a:fld>
            <a:endParaRPr kumimoji="1" lang="ja-JP" altLang="en-US"/>
          </a:p>
        </p:txBody>
      </p:sp>
    </p:spTree>
    <p:extLst>
      <p:ext uri="{BB962C8B-B14F-4D97-AF65-F5344CB8AC3E}">
        <p14:creationId xmlns:p14="http://schemas.microsoft.com/office/powerpoint/2010/main" val="82183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a:prstGeom prst="rect">
            <a:avLst/>
          </a:prstGeo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6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281363" y="6356350"/>
            <a:ext cx="3343275"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39B3220-1779-44EA-8831-6F61BDC7602A}" type="slidenum">
              <a:rPr kumimoji="1" lang="ja-JP" altLang="en-US" smtClean="0"/>
              <a:t>‹#›</a:t>
            </a:fld>
            <a:endParaRPr kumimoji="1" lang="ja-JP" altLang="en-US"/>
          </a:p>
        </p:txBody>
      </p:sp>
    </p:spTree>
    <p:extLst>
      <p:ext uri="{BB962C8B-B14F-4D97-AF65-F5344CB8AC3E}">
        <p14:creationId xmlns:p14="http://schemas.microsoft.com/office/powerpoint/2010/main" val="244162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65125"/>
            <a:ext cx="8543925" cy="1325563"/>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3281363" y="6356350"/>
            <a:ext cx="3343275"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39B3220-1779-44EA-8831-6F61BDC7602A}" type="slidenum">
              <a:rPr kumimoji="1" lang="ja-JP" altLang="en-US" smtClean="0"/>
              <a:t>‹#›</a:t>
            </a:fld>
            <a:endParaRPr kumimoji="1" lang="ja-JP" altLang="en-US"/>
          </a:p>
        </p:txBody>
      </p:sp>
    </p:spTree>
    <p:extLst>
      <p:ext uri="{BB962C8B-B14F-4D97-AF65-F5344CB8AC3E}">
        <p14:creationId xmlns:p14="http://schemas.microsoft.com/office/powerpoint/2010/main" val="10458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3" name="フッター プレースホルダー 2"/>
          <p:cNvSpPr>
            <a:spLocks noGrp="1"/>
          </p:cNvSpPr>
          <p:nvPr>
            <p:ph type="ftr" sz="quarter" idx="11"/>
          </p:nvPr>
        </p:nvSpPr>
        <p:spPr>
          <a:xfrm>
            <a:off x="3281363" y="6356350"/>
            <a:ext cx="3343275"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39B3220-1779-44EA-8831-6F61BDC7602A}" type="slidenum">
              <a:rPr kumimoji="1" lang="ja-JP" altLang="en-US" smtClean="0"/>
              <a:t>‹#›</a:t>
            </a:fld>
            <a:endParaRPr kumimoji="1" lang="ja-JP" altLang="en-US"/>
          </a:p>
        </p:txBody>
      </p:sp>
    </p:spTree>
    <p:extLst>
      <p:ext uri="{BB962C8B-B14F-4D97-AF65-F5344CB8AC3E}">
        <p14:creationId xmlns:p14="http://schemas.microsoft.com/office/powerpoint/2010/main" val="3190065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281363" y="6356350"/>
            <a:ext cx="3343275"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9B3220-1779-44EA-8831-6F61BDC7602A}" type="slidenum">
              <a:rPr kumimoji="1" lang="ja-JP" altLang="en-US" smtClean="0"/>
              <a:t>‹#›</a:t>
            </a:fld>
            <a:endParaRPr kumimoji="1" lang="ja-JP" altLang="en-US"/>
          </a:p>
        </p:txBody>
      </p:sp>
    </p:spTree>
    <p:extLst>
      <p:ext uri="{BB962C8B-B14F-4D97-AF65-F5344CB8AC3E}">
        <p14:creationId xmlns:p14="http://schemas.microsoft.com/office/powerpoint/2010/main" val="131445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5"/>
            <a:ext cx="501491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281363" y="6356350"/>
            <a:ext cx="3343275"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9B3220-1779-44EA-8831-6F61BDC7602A}" type="slidenum">
              <a:rPr kumimoji="1" lang="ja-JP" altLang="en-US" smtClean="0"/>
              <a:t>‹#›</a:t>
            </a:fld>
            <a:endParaRPr kumimoji="1" lang="ja-JP" altLang="en-US"/>
          </a:p>
        </p:txBody>
      </p:sp>
    </p:spTree>
    <p:extLst>
      <p:ext uri="{BB962C8B-B14F-4D97-AF65-F5344CB8AC3E}">
        <p14:creationId xmlns:p14="http://schemas.microsoft.com/office/powerpoint/2010/main" val="199604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553326" y="6342062"/>
            <a:ext cx="222885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a:p>
        </p:txBody>
      </p:sp>
    </p:spTree>
    <p:extLst>
      <p:ext uri="{BB962C8B-B14F-4D97-AF65-F5344CB8AC3E}">
        <p14:creationId xmlns:p14="http://schemas.microsoft.com/office/powerpoint/2010/main" val="32176460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850004" y="2160587"/>
            <a:ext cx="8385175" cy="2359897"/>
          </a:xfrm>
          <a:prstGeom prst="rect">
            <a:avLst/>
          </a:prstGeom>
        </p:spPr>
        <p:txBody>
          <a:bodyPr anchor="ctr">
            <a:noAutofit/>
          </a:bodyPr>
          <a:lstStyle/>
          <a:p>
            <a:pPr algn="ctr">
              <a:lnSpc>
                <a:spcPct val="150000"/>
              </a:lnSpc>
            </a:pPr>
            <a:r>
              <a:rPr lang="en-US" altLang="ja-JP" sz="3200" b="1" dirty="0">
                <a:latin typeface="Meiryo UI" panose="020B0604030504040204" pitchFamily="50" charset="-128"/>
                <a:ea typeface="Meiryo UI" panose="020B0604030504040204" pitchFamily="50" charset="-128"/>
              </a:rPr>
              <a:t>2025</a:t>
            </a:r>
            <a:r>
              <a:rPr lang="ja-JP" altLang="en-US" sz="3200" b="1" dirty="0">
                <a:latin typeface="Meiryo UI" panose="020B0604030504040204" pitchFamily="50" charset="-128"/>
                <a:ea typeface="Meiryo UI" panose="020B0604030504040204" pitchFamily="50" charset="-128"/>
              </a:rPr>
              <a:t>年日本国際博覧会</a:t>
            </a:r>
            <a:br>
              <a:rPr lang="ja-JP" altLang="en-US"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大阪パビリオンについて</a:t>
            </a:r>
            <a:r>
              <a:rPr lang="en-US" altLang="ja-JP" sz="3200" b="1" dirty="0">
                <a:latin typeface="Meiryo UI" panose="020B0604030504040204" pitchFamily="50" charset="-128"/>
                <a:ea typeface="Meiryo UI" panose="020B0604030504040204" pitchFamily="50" charset="-128"/>
              </a:rPr>
              <a:t/>
            </a:r>
            <a:br>
              <a:rPr lang="en-US" altLang="ja-JP" sz="3200" b="1"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（出展基本計画）</a:t>
            </a:r>
            <a:endParaRPr lang="ja-JP" altLang="en-US" sz="3200" dirty="0">
              <a:latin typeface="Meiryo UI" panose="020B0604030504040204" pitchFamily="50" charset="-128"/>
              <a:ea typeface="Meiryo UI" panose="020B0604030504040204" pitchFamily="50" charset="-128"/>
            </a:endParaRPr>
          </a:p>
        </p:txBody>
      </p:sp>
      <p:sp>
        <p:nvSpPr>
          <p:cNvPr id="6" name="正方形/長方形 5"/>
          <p:cNvSpPr/>
          <p:nvPr/>
        </p:nvSpPr>
        <p:spPr>
          <a:xfrm>
            <a:off x="2452349" y="5348998"/>
            <a:ext cx="5306102" cy="646331"/>
          </a:xfrm>
          <a:prstGeom prst="rect">
            <a:avLst/>
          </a:prstGeom>
        </p:spPr>
        <p:txBody>
          <a:bodyPr wrap="square">
            <a:spAutoFit/>
          </a:bodyPr>
          <a:lstStyle/>
          <a:p>
            <a:pPr algn="ctr"/>
            <a:r>
              <a:rPr kumimoji="1" lang="ja-JP" altLang="en-US" dirty="0">
                <a:latin typeface="Meiryo UI" panose="020B0604030504040204" pitchFamily="50" charset="-128"/>
                <a:ea typeface="Meiryo UI" panose="020B0604030504040204" pitchFamily="50" charset="-128"/>
              </a:rPr>
              <a:t>２０２２年３月</a:t>
            </a:r>
            <a:endParaRPr kumimoji="1" lang="en-US" altLang="ja-JP" dirty="0">
              <a:latin typeface="Meiryo UI" panose="020B0604030504040204" pitchFamily="50" charset="-128"/>
              <a:ea typeface="Meiryo UI" panose="020B0604030504040204" pitchFamily="50" charset="-128"/>
            </a:endParaRPr>
          </a:p>
          <a:p>
            <a:pPr algn="ctr"/>
            <a:r>
              <a:rPr kumimoji="1" lang="en-US" altLang="ja-JP" dirty="0">
                <a:latin typeface="Meiryo UI" panose="020B0604030504040204" pitchFamily="50" charset="-128"/>
                <a:ea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年日本国際博覧会大阪パビリオン推進委員会</a:t>
            </a:r>
            <a:endParaRPr lang="en-US" altLang="ja-JP"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8255000" y="775791"/>
            <a:ext cx="1397000" cy="369332"/>
          </a:xfrm>
          <a:prstGeom prst="rect">
            <a:avLst/>
          </a:prstGeom>
          <a:noFill/>
          <a:ln>
            <a:solidFill>
              <a:schemeClr val="tx1"/>
            </a:solidFill>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概要版</a:t>
            </a:r>
          </a:p>
        </p:txBody>
      </p:sp>
      <p:sp>
        <p:nvSpPr>
          <p:cNvPr id="5" name="スライド番号プレースホルダー 4"/>
          <p:cNvSpPr>
            <a:spLocks noGrp="1"/>
          </p:cNvSpPr>
          <p:nvPr>
            <p:ph type="sldNum" sz="quarter" idx="4"/>
          </p:nvPr>
        </p:nvSpPr>
        <p:spPr/>
        <p:txBody>
          <a:bodyPr/>
          <a:lstStyle/>
          <a:p>
            <a:fld id="{939B3220-1779-44EA-8831-6F61BDC7602A}" type="slidenum">
              <a:rPr kumimoji="1" lang="ja-JP" altLang="en-US" smtClean="0"/>
              <a:pPr/>
              <a:t>1</a:t>
            </a:fld>
            <a:endParaRPr kumimoji="1" lang="ja-JP" altLang="en-US"/>
          </a:p>
        </p:txBody>
      </p:sp>
      <p:sp>
        <p:nvSpPr>
          <p:cNvPr id="7" name="テキスト ボックス 5"/>
          <p:cNvSpPr txBox="1"/>
          <p:nvPr/>
        </p:nvSpPr>
        <p:spPr>
          <a:xfrm>
            <a:off x="8413500" y="201759"/>
            <a:ext cx="1080000" cy="369332"/>
          </a:xfrm>
          <a:prstGeom prst="rect">
            <a:avLst/>
          </a:prstGeom>
          <a:noFill/>
          <a:ln>
            <a:solidFill>
              <a:schemeClr val="tx1"/>
            </a:solidFill>
          </a:ln>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smtClean="0"/>
              <a:t>資料２</a:t>
            </a:r>
            <a:endParaRPr kumimoji="1" lang="ja-JP" altLang="en-US" dirty="0"/>
          </a:p>
        </p:txBody>
      </p:sp>
    </p:spTree>
    <p:extLst>
      <p:ext uri="{BB962C8B-B14F-4D97-AF65-F5344CB8AC3E}">
        <p14:creationId xmlns:p14="http://schemas.microsoft.com/office/powerpoint/2010/main" val="369784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77" y="844600"/>
            <a:ext cx="9216878" cy="5760000"/>
          </a:xfrm>
          <a:prstGeom prst="rect">
            <a:avLst/>
          </a:prstGeom>
          <a:noFill/>
          <a:ln>
            <a:noFill/>
          </a:ln>
        </p:spPr>
      </p:pic>
      <p:sp>
        <p:nvSpPr>
          <p:cNvPr id="27" name="正方形/長方形 26"/>
          <p:cNvSpPr/>
          <p:nvPr/>
        </p:nvSpPr>
        <p:spPr>
          <a:xfrm>
            <a:off x="-5368" y="184731"/>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３－４</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展示計画（目的別の体験）</a:t>
            </a:r>
            <a:endParaRPr lang="ja-JP" altLang="en-US" sz="2800" b="1" dirty="0">
              <a:solidFill>
                <a:srgbClr val="FFFFFF"/>
              </a:solidFill>
              <a:latin typeface="Meiryo UI" panose="020B0604030504040204" pitchFamily="50" charset="-128"/>
              <a:ea typeface="Meiryo UI" panose="020B0604030504040204" pitchFamily="50" charset="-128"/>
            </a:endParaRPr>
          </a:p>
        </p:txBody>
      </p:sp>
      <p:sp>
        <p:nvSpPr>
          <p:cNvPr id="69" name="Google Shape;357;p50">
            <a:extLst>
              <a:ext uri="{FF2B5EF4-FFF2-40B4-BE49-F238E27FC236}">
                <a16:creationId xmlns:a16="http://schemas.microsoft.com/office/drawing/2014/main" id="{1B23E5B1-9A04-D94D-A078-F5198A2166D1}"/>
              </a:ext>
            </a:extLst>
          </p:cNvPr>
          <p:cNvSpPr txBox="1">
            <a:spLocks/>
          </p:cNvSpPr>
          <p:nvPr/>
        </p:nvSpPr>
        <p:spPr>
          <a:xfrm>
            <a:off x="599699" y="831348"/>
            <a:ext cx="8567000" cy="583446"/>
          </a:xfrm>
          <a:prstGeom prst="rect">
            <a:avLst/>
          </a:prstGeom>
          <a:noFill/>
          <a:ln>
            <a:noFill/>
          </a:ln>
        </p:spPr>
        <p:txBody>
          <a:bodyPr spcFirstLastPara="1" vert="horz" wrap="square" lIns="99044" tIns="99044" rIns="99044" bIns="99044" rtlCol="0" anchor="t"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30000"/>
              </a:lnSpc>
              <a:spcBef>
                <a:spcPts val="0"/>
              </a:spcBef>
            </a:pPr>
            <a:r>
              <a:rPr lang="ja-JP" altLang="en-US" sz="1200" b="1" dirty="0">
                <a:solidFill>
                  <a:schemeClr val="bg1"/>
                </a:solidFill>
                <a:latin typeface="Meiryo UI" panose="020B0604030504040204" pitchFamily="50" charset="-128"/>
                <a:ea typeface="Meiryo UI" panose="020B0604030504040204" pitchFamily="50" charset="-128"/>
              </a:rPr>
              <a:t>来館者のニーズに合わせた体験が選択できるようコンテンツを検討し</a:t>
            </a:r>
            <a:endParaRPr lang="en-US" altLang="ja-JP" sz="1200" b="1" dirty="0">
              <a:solidFill>
                <a:schemeClr val="bg1"/>
              </a:solidFill>
              <a:latin typeface="Meiryo UI" panose="020B0604030504040204" pitchFamily="50" charset="-128"/>
              <a:ea typeface="Meiryo UI" panose="020B0604030504040204" pitchFamily="50" charset="-128"/>
            </a:endParaRPr>
          </a:p>
          <a:p>
            <a:pPr>
              <a:lnSpc>
                <a:spcPct val="130000"/>
              </a:lnSpc>
              <a:spcBef>
                <a:spcPts val="0"/>
              </a:spcBef>
            </a:pPr>
            <a:r>
              <a:rPr lang="ja-JP" altLang="en-US" sz="1200" b="1" dirty="0">
                <a:solidFill>
                  <a:schemeClr val="bg1"/>
                </a:solidFill>
                <a:latin typeface="Meiryo UI" panose="020B0604030504040204" pitchFamily="50" charset="-128"/>
                <a:ea typeface="Meiryo UI" panose="020B0604030504040204" pitchFamily="50" charset="-128"/>
              </a:rPr>
              <a:t>子どもから大人まで楽しめるパビリオンをめざします</a:t>
            </a:r>
          </a:p>
        </p:txBody>
      </p:sp>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10</a:t>
            </a:fld>
            <a:endParaRPr kumimoji="1" lang="ja-JP" altLang="en-US"/>
          </a:p>
        </p:txBody>
      </p:sp>
    </p:spTree>
    <p:extLst>
      <p:ext uri="{BB962C8B-B14F-4D97-AF65-F5344CB8AC3E}">
        <p14:creationId xmlns:p14="http://schemas.microsoft.com/office/powerpoint/2010/main" val="277423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5" name="図 4">
            <a:extLst>
              <a:ext uri="{FF2B5EF4-FFF2-40B4-BE49-F238E27FC236}">
                <a16:creationId xmlns:a16="http://schemas.microsoft.com/office/drawing/2014/main" id="{95BE1382-A2D0-4F5C-9B7B-A162505C78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0382" y="4417454"/>
            <a:ext cx="2841247" cy="2130935"/>
          </a:xfrm>
          <a:prstGeom prst="rect">
            <a:avLst/>
          </a:prstGeom>
        </p:spPr>
      </p:pic>
      <p:sp>
        <p:nvSpPr>
          <p:cNvPr id="8" name="Google Shape;614;p87">
            <a:extLst>
              <a:ext uri="{FF2B5EF4-FFF2-40B4-BE49-F238E27FC236}">
                <a16:creationId xmlns:a16="http://schemas.microsoft.com/office/drawing/2014/main" id="{4D53AAEB-5ECD-4621-B441-6C55CD98CCED}"/>
              </a:ext>
            </a:extLst>
          </p:cNvPr>
          <p:cNvSpPr txBox="1"/>
          <p:nvPr/>
        </p:nvSpPr>
        <p:spPr>
          <a:xfrm>
            <a:off x="49555" y="668559"/>
            <a:ext cx="4026568"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400" b="1" dirty="0">
                <a:solidFill>
                  <a:schemeClr val="dk1"/>
                </a:solidFill>
                <a:latin typeface="Meiryo UI" panose="020B0604030504040204" pitchFamily="50" charset="-128"/>
                <a:ea typeface="Meiryo UI" panose="020B0604030504040204" pitchFamily="50" charset="-128"/>
              </a:rPr>
              <a:t>■まち中のスキャンマシン</a:t>
            </a:r>
            <a:endParaRPr lang="en-US" altLang="ja-JP" sz="1400" b="1" dirty="0">
              <a:solidFill>
                <a:schemeClr val="dk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79CB29E-3208-49DF-B162-493F4DCDBCFF}"/>
              </a:ext>
            </a:extLst>
          </p:cNvPr>
          <p:cNvSpPr/>
          <p:nvPr/>
        </p:nvSpPr>
        <p:spPr>
          <a:xfrm>
            <a:off x="3879913" y="6179057"/>
            <a:ext cx="2869870"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シート前面のウィンドウに自動診断でのデータ解析から</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導き出される診断サマリーと次に進むコンテンツを表示</a:t>
            </a:r>
          </a:p>
        </p:txBody>
      </p:sp>
      <p:sp>
        <p:nvSpPr>
          <p:cNvPr id="12" name="正方形/長方形 11">
            <a:extLst>
              <a:ext uri="{FF2B5EF4-FFF2-40B4-BE49-F238E27FC236}">
                <a16:creationId xmlns:a16="http://schemas.microsoft.com/office/drawing/2014/main" id="{179CB29E-3208-49DF-B162-493F4DCDBCFF}"/>
              </a:ext>
            </a:extLst>
          </p:cNvPr>
          <p:cNvSpPr/>
          <p:nvPr/>
        </p:nvSpPr>
        <p:spPr>
          <a:xfrm>
            <a:off x="160258" y="3718071"/>
            <a:ext cx="4672000"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パビリオンの玄関口となるメインエントランスでは、未来の都市で設置されている「まち中のスキャンマシン」に向き合うことで、これからはじまる非日常の体験への期待感を高める</a:t>
            </a:r>
            <a:endParaRPr lang="en-US" altLang="ja-JP" sz="9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179CB29E-3208-49DF-B162-493F4DCDBCFF}"/>
              </a:ext>
            </a:extLst>
          </p:cNvPr>
          <p:cNvSpPr/>
          <p:nvPr/>
        </p:nvSpPr>
        <p:spPr>
          <a:xfrm>
            <a:off x="5109676" y="3691040"/>
            <a:ext cx="4672500"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未来の都市を自動走行するモビリティをイメージした車を乗りこむと、</a:t>
            </a:r>
            <a:r>
              <a:rPr lang="en-US" altLang="ja-JP" sz="900" dirty="0">
                <a:latin typeface="Meiryo UI" panose="020B0604030504040204" pitchFamily="50" charset="-128"/>
                <a:ea typeface="Meiryo UI" panose="020B0604030504040204" pitchFamily="50" charset="-128"/>
              </a:rPr>
              <a:t>VR</a:t>
            </a:r>
            <a:r>
              <a:rPr lang="ja-JP" altLang="en-US" sz="900" dirty="0">
                <a:latin typeface="Meiryo UI" panose="020B0604030504040204" pitchFamily="50" charset="-128"/>
                <a:ea typeface="Meiryo UI" panose="020B0604030504040204" pitchFamily="50" charset="-128"/>
              </a:rPr>
              <a:t>などを活用しさまざまな未来を感じる体験とともに、問いかけへの応答やセンサーを用いたセンシングによって、データを取得</a:t>
            </a:r>
          </a:p>
        </p:txBody>
      </p:sp>
      <p:sp>
        <p:nvSpPr>
          <p:cNvPr id="14" name="正方形/長方形 13"/>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b="1" dirty="0">
                <a:solidFill>
                  <a:srgbClr val="FFFFFF"/>
                </a:solidFill>
                <a:latin typeface="Meiryo UI" panose="020B0604030504040204" pitchFamily="50" charset="-128"/>
                <a:ea typeface="Meiryo UI" panose="020B0604030504040204" pitchFamily="50" charset="-128"/>
              </a:rPr>
              <a:t>３－５．展示計画（展示構成イメージ①）</a:t>
            </a:r>
          </a:p>
        </p:txBody>
      </p:sp>
      <p:sp>
        <p:nvSpPr>
          <p:cNvPr id="15" name="Google Shape;614;p87">
            <a:extLst>
              <a:ext uri="{FF2B5EF4-FFF2-40B4-BE49-F238E27FC236}">
                <a16:creationId xmlns:a16="http://schemas.microsoft.com/office/drawing/2014/main" id="{4D53AAEB-5ECD-4621-B441-6C55CD98CCED}"/>
              </a:ext>
            </a:extLst>
          </p:cNvPr>
          <p:cNvSpPr txBox="1"/>
          <p:nvPr/>
        </p:nvSpPr>
        <p:spPr>
          <a:xfrm>
            <a:off x="4995376" y="665712"/>
            <a:ext cx="4026568"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400" b="1" dirty="0">
                <a:solidFill>
                  <a:schemeClr val="dk1"/>
                </a:solidFill>
                <a:latin typeface="Meiryo UI" panose="020B0604030504040204" pitchFamily="50" charset="-128"/>
                <a:ea typeface="Meiryo UI" panose="020B0604030504040204" pitchFamily="50" charset="-128"/>
              </a:rPr>
              <a:t>■都市移動用のモビリティ</a:t>
            </a:r>
            <a:endParaRPr sz="1400" b="1" dirty="0">
              <a:solidFill>
                <a:srgbClr val="FF0000"/>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258" y="1060555"/>
            <a:ext cx="4672000" cy="2628000"/>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9676" y="1060555"/>
            <a:ext cx="4672500" cy="2628000"/>
          </a:xfrm>
          <a:prstGeom prst="rect">
            <a:avLst/>
          </a:prstGeom>
        </p:spPr>
      </p:pic>
      <p:sp>
        <p:nvSpPr>
          <p:cNvPr id="2" name="スライド番号プレースホルダー 1"/>
          <p:cNvSpPr>
            <a:spLocks noGrp="1"/>
          </p:cNvSpPr>
          <p:nvPr>
            <p:ph type="sldNum" sz="quarter" idx="4"/>
          </p:nvPr>
        </p:nvSpPr>
        <p:spPr/>
        <p:txBody>
          <a:bodyPr/>
          <a:lstStyle/>
          <a:p>
            <a:fld id="{939B3220-1779-44EA-8831-6F61BDC7602A}" type="slidenum">
              <a:rPr kumimoji="1" lang="ja-JP" altLang="en-US" smtClean="0"/>
              <a:pPr/>
              <a:t>11</a:t>
            </a:fld>
            <a:endParaRPr kumimoji="1" lang="ja-JP" altLang="en-US"/>
          </a:p>
        </p:txBody>
      </p:sp>
    </p:spTree>
    <p:extLst>
      <p:ext uri="{BB962C8B-B14F-4D97-AF65-F5344CB8AC3E}">
        <p14:creationId xmlns:p14="http://schemas.microsoft.com/office/powerpoint/2010/main" val="4162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15" name="Google Shape;614;p87">
            <a:extLst>
              <a:ext uri="{FF2B5EF4-FFF2-40B4-BE49-F238E27FC236}">
                <a16:creationId xmlns:a16="http://schemas.microsoft.com/office/drawing/2014/main" id="{4D53AAEB-5ECD-4621-B441-6C55CD98CCED}"/>
              </a:ext>
            </a:extLst>
          </p:cNvPr>
          <p:cNvSpPr txBox="1"/>
          <p:nvPr/>
        </p:nvSpPr>
        <p:spPr>
          <a:xfrm>
            <a:off x="406648" y="600426"/>
            <a:ext cx="4026568"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400" b="1" dirty="0">
                <a:solidFill>
                  <a:schemeClr val="dk1"/>
                </a:solidFill>
                <a:latin typeface="Meiryo UI" panose="020B0604030504040204" pitchFamily="50" charset="-128"/>
                <a:ea typeface="Meiryo UI" panose="020B0604030504040204" pitchFamily="50" charset="-128"/>
              </a:rPr>
              <a:t>■ミライのフード体験</a:t>
            </a:r>
            <a:endParaRPr sz="1400" b="1" dirty="0">
              <a:solidFill>
                <a:srgbClr val="FF0000"/>
              </a:solidFill>
              <a:latin typeface="Meiryo UI" panose="020B0604030504040204" pitchFamily="50" charset="-128"/>
              <a:ea typeface="Meiryo UI" panose="020B0604030504040204" pitchFamily="50" charset="-128"/>
            </a:endParaRPr>
          </a:p>
        </p:txBody>
      </p:sp>
      <p:sp>
        <p:nvSpPr>
          <p:cNvPr id="18" name="Google Shape;638;p88">
            <a:extLst>
              <a:ext uri="{FF2B5EF4-FFF2-40B4-BE49-F238E27FC236}">
                <a16:creationId xmlns:a16="http://schemas.microsoft.com/office/drawing/2014/main" id="{D104B47E-A26B-4EE8-A103-ADA7AFECF8A3}"/>
              </a:ext>
            </a:extLst>
          </p:cNvPr>
          <p:cNvSpPr txBox="1"/>
          <p:nvPr/>
        </p:nvSpPr>
        <p:spPr>
          <a:xfrm>
            <a:off x="5067921" y="573611"/>
            <a:ext cx="3885282"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400" b="1" dirty="0">
                <a:solidFill>
                  <a:schemeClr val="dk1"/>
                </a:solidFill>
                <a:latin typeface="Meiryo UI" panose="020B0604030504040204" pitchFamily="50" charset="-128"/>
                <a:ea typeface="Meiryo UI" panose="020B0604030504040204" pitchFamily="50" charset="-128"/>
              </a:rPr>
              <a:t>■ミライのヘルスケア体験</a:t>
            </a:r>
            <a:endParaRPr sz="1400" b="1" dirty="0">
              <a:solidFill>
                <a:srgbClr val="FF0000"/>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94EFE6DD-A0A0-4AAD-9874-4C1F9404EAC3}"/>
              </a:ext>
            </a:extLst>
          </p:cNvPr>
          <p:cNvSpPr/>
          <p:nvPr/>
        </p:nvSpPr>
        <p:spPr>
          <a:xfrm>
            <a:off x="406648" y="3322113"/>
            <a:ext cx="4344899"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身体に良くおいしい未来のヘルスケアフードをロボティクスにより提供</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サステナビリティの提示として、循環型植物プラントなどの展示も検討</a:t>
            </a:r>
          </a:p>
        </p:txBody>
      </p:sp>
      <p:sp>
        <p:nvSpPr>
          <p:cNvPr id="3" name="正方形/長方形 2">
            <a:extLst>
              <a:ext uri="{FF2B5EF4-FFF2-40B4-BE49-F238E27FC236}">
                <a16:creationId xmlns:a16="http://schemas.microsoft.com/office/drawing/2014/main" id="{179CB29E-3208-49DF-B162-493F4DCDBCFF}"/>
              </a:ext>
            </a:extLst>
          </p:cNvPr>
          <p:cNvSpPr/>
          <p:nvPr/>
        </p:nvSpPr>
        <p:spPr>
          <a:xfrm>
            <a:off x="5131421" y="3328784"/>
            <a:ext cx="4468793" cy="2308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AI</a:t>
            </a:r>
            <a:r>
              <a:rPr lang="ja-JP" altLang="en-US" sz="900" dirty="0">
                <a:latin typeface="Meiryo UI" panose="020B0604030504040204" pitchFamily="50" charset="-128"/>
                <a:ea typeface="Meiryo UI" panose="020B0604030504040204" pitchFamily="50" charset="-128"/>
              </a:rPr>
              <a:t>によるビューティーケアやサプリメント、フォットネスアドバイスなど様々な未来の健康体験を提供</a:t>
            </a:r>
          </a:p>
        </p:txBody>
      </p:sp>
      <p:sp>
        <p:nvSpPr>
          <p:cNvPr id="17" name="正方形/長方形 16"/>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b="1" dirty="0">
                <a:solidFill>
                  <a:srgbClr val="FFFFFF"/>
                </a:solidFill>
                <a:latin typeface="Meiryo UI" panose="020B0604030504040204" pitchFamily="50" charset="-128"/>
                <a:ea typeface="Meiryo UI" panose="020B0604030504040204" pitchFamily="50" charset="-128"/>
              </a:rPr>
              <a:t>３－６．展示計画（展示構成イメージ②）</a:t>
            </a:r>
          </a:p>
        </p:txBody>
      </p:sp>
      <p:sp>
        <p:nvSpPr>
          <p:cNvPr id="20" name="Google Shape;614;p87">
            <a:extLst>
              <a:ext uri="{FF2B5EF4-FFF2-40B4-BE49-F238E27FC236}">
                <a16:creationId xmlns:a16="http://schemas.microsoft.com/office/drawing/2014/main" id="{4D53AAEB-5ECD-4621-B441-6C55CD98CCED}"/>
              </a:ext>
            </a:extLst>
          </p:cNvPr>
          <p:cNvSpPr txBox="1"/>
          <p:nvPr/>
        </p:nvSpPr>
        <p:spPr>
          <a:xfrm>
            <a:off x="2815054" y="3698388"/>
            <a:ext cx="4026568"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400" b="1" dirty="0">
                <a:solidFill>
                  <a:schemeClr val="dk1"/>
                </a:solidFill>
                <a:latin typeface="Meiryo UI" panose="020B0604030504040204" pitchFamily="50" charset="-128"/>
                <a:ea typeface="Meiryo UI" panose="020B0604030504040204" pitchFamily="50" charset="-128"/>
              </a:rPr>
              <a:t>■ミライの大阪の食・文化</a:t>
            </a:r>
            <a:endParaRPr sz="1400" b="1" dirty="0">
              <a:solidFill>
                <a:srgbClr val="FF0000"/>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179CB29E-3208-49DF-B162-493F4DCDBCFF}"/>
              </a:ext>
            </a:extLst>
          </p:cNvPr>
          <p:cNvSpPr/>
          <p:nvPr/>
        </p:nvSpPr>
        <p:spPr>
          <a:xfrm>
            <a:off x="2878554" y="6335390"/>
            <a:ext cx="438128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大阪産（もん）をはじめとした大阪や関西の食材の活用</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世界にも通用する食の新基準や著名シェフと連携したメニュー開発、食イベント等を検討</a:t>
            </a:r>
          </a:p>
        </p:txBody>
      </p:sp>
      <p:pic>
        <p:nvPicPr>
          <p:cNvPr id="24" name="図 23" descr="屋内, テーブル, 建物, 座る が含まれている画像&#10;&#10;自動的に生成された説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548" y="936170"/>
            <a:ext cx="3960806" cy="2376000"/>
          </a:xfrm>
          <a:prstGeom prst="rect">
            <a:avLst/>
          </a:prstGeom>
        </p:spPr>
      </p:pic>
      <p:pic>
        <p:nvPicPr>
          <p:cNvPr id="25" name="図 24" descr="屋内, グループ, フロント, 民衆 が含まれている画像&#10;&#10;自動的に生成された説明"/>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2550" y="921652"/>
            <a:ext cx="3960806" cy="2376000"/>
          </a:xfrm>
          <a:prstGeom prst="rect">
            <a:avLst/>
          </a:prstGeom>
        </p:spPr>
      </p:pic>
      <p:pic>
        <p:nvPicPr>
          <p:cNvPr id="27" name="図 26" descr="建物, 人, 屋内, 窓 が含まれている画像&#10;&#10;自動的に生成された説明"/>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0489" y="4072439"/>
            <a:ext cx="3960000" cy="2227113"/>
          </a:xfrm>
          <a:prstGeom prst="rect">
            <a:avLst/>
          </a:prstGeom>
        </p:spPr>
      </p:pic>
      <p:sp>
        <p:nvSpPr>
          <p:cNvPr id="4" name="スライド番号プレースホルダー 3"/>
          <p:cNvSpPr>
            <a:spLocks noGrp="1"/>
          </p:cNvSpPr>
          <p:nvPr>
            <p:ph type="sldNum" sz="quarter" idx="4"/>
          </p:nvPr>
        </p:nvSpPr>
        <p:spPr/>
        <p:txBody>
          <a:bodyPr/>
          <a:lstStyle/>
          <a:p>
            <a:fld id="{939B3220-1779-44EA-8831-6F61BDC7602A}" type="slidenum">
              <a:rPr kumimoji="1" lang="ja-JP" altLang="en-US" smtClean="0"/>
              <a:pPr/>
              <a:t>12</a:t>
            </a:fld>
            <a:endParaRPr kumimoji="1" lang="ja-JP" altLang="en-US"/>
          </a:p>
        </p:txBody>
      </p:sp>
    </p:spTree>
    <p:extLst>
      <p:ext uri="{BB962C8B-B14F-4D97-AF65-F5344CB8AC3E}">
        <p14:creationId xmlns:p14="http://schemas.microsoft.com/office/powerpoint/2010/main" val="158257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5" name="図 4">
            <a:extLst>
              <a:ext uri="{FF2B5EF4-FFF2-40B4-BE49-F238E27FC236}">
                <a16:creationId xmlns:a16="http://schemas.microsoft.com/office/drawing/2014/main" id="{F77B2E02-587F-4262-9269-955A1A0289E8}"/>
              </a:ext>
            </a:extLst>
          </p:cNvPr>
          <p:cNvPicPr>
            <a:picLocks noChangeAspect="1"/>
          </p:cNvPicPr>
          <p:nvPr/>
        </p:nvPicPr>
        <p:blipFill>
          <a:blip r:embed="rId3"/>
          <a:stretch>
            <a:fillRect/>
          </a:stretch>
        </p:blipFill>
        <p:spPr>
          <a:xfrm>
            <a:off x="6410531" y="4458082"/>
            <a:ext cx="3146019" cy="2127981"/>
          </a:xfrm>
          <a:prstGeom prst="rect">
            <a:avLst/>
          </a:prstGeom>
        </p:spPr>
      </p:pic>
      <p:sp>
        <p:nvSpPr>
          <p:cNvPr id="15" name="Google Shape;614;p87">
            <a:extLst>
              <a:ext uri="{FF2B5EF4-FFF2-40B4-BE49-F238E27FC236}">
                <a16:creationId xmlns:a16="http://schemas.microsoft.com/office/drawing/2014/main" id="{4D53AAEB-5ECD-4621-B441-6C55CD98CCED}"/>
              </a:ext>
            </a:extLst>
          </p:cNvPr>
          <p:cNvSpPr txBox="1"/>
          <p:nvPr/>
        </p:nvSpPr>
        <p:spPr>
          <a:xfrm>
            <a:off x="406648" y="600426"/>
            <a:ext cx="4026568"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400" b="1" dirty="0">
                <a:solidFill>
                  <a:schemeClr val="dk1"/>
                </a:solidFill>
                <a:latin typeface="Meiryo UI" panose="020B0604030504040204" pitchFamily="50" charset="-128"/>
                <a:ea typeface="Meiryo UI" panose="020B0604030504040204" pitchFamily="50" charset="-128"/>
              </a:rPr>
              <a:t>■ミライの医療</a:t>
            </a:r>
            <a:endParaRPr sz="1400" b="1" dirty="0">
              <a:solidFill>
                <a:srgbClr val="FF0000"/>
              </a:solidFill>
              <a:latin typeface="Meiryo UI" panose="020B0604030504040204" pitchFamily="50" charset="-128"/>
              <a:ea typeface="Meiryo UI" panose="020B0604030504040204" pitchFamily="50" charset="-128"/>
            </a:endParaRPr>
          </a:p>
        </p:txBody>
      </p:sp>
      <p:sp>
        <p:nvSpPr>
          <p:cNvPr id="32" name="Google Shape;366;p50">
            <a:extLst>
              <a:ext uri="{FF2B5EF4-FFF2-40B4-BE49-F238E27FC236}">
                <a16:creationId xmlns:a16="http://schemas.microsoft.com/office/drawing/2014/main" id="{A8200FA1-CFF7-B94F-9D98-BFD31CDAE740}"/>
              </a:ext>
            </a:extLst>
          </p:cNvPr>
          <p:cNvSpPr txBox="1">
            <a:spLocks/>
          </p:cNvSpPr>
          <p:nvPr/>
        </p:nvSpPr>
        <p:spPr>
          <a:xfrm>
            <a:off x="3218488" y="6050546"/>
            <a:ext cx="2429456" cy="353165"/>
          </a:xfrm>
          <a:prstGeom prst="rect">
            <a:avLst/>
          </a:prstGeom>
          <a:noFill/>
          <a:ln>
            <a:noFill/>
          </a:ln>
        </p:spPr>
        <p:txBody>
          <a:bodyPr spcFirstLastPara="1" wrap="square" lIns="99044" tIns="99044" rIns="99044" bIns="99044" anchor="ctr" anchorCtr="0">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spcBef>
                <a:spcPts val="0"/>
              </a:spcBef>
            </a:pPr>
            <a:r>
              <a:rPr lang="en-US" altLang="ja-JP" sz="1000" b="1" dirty="0">
                <a:solidFill>
                  <a:schemeClr val="bg1"/>
                </a:solidFill>
                <a:latin typeface="Meiryo UI" panose="020B0604030504040204" pitchFamily="50" charset="-128"/>
                <a:ea typeface="Meiryo UI" panose="020B0604030504040204" pitchFamily="50" charset="-128"/>
              </a:rPr>
              <a:t>『</a:t>
            </a:r>
            <a:r>
              <a:rPr lang="ja-JP" altLang="en-US" sz="1000" b="1" dirty="0">
                <a:solidFill>
                  <a:schemeClr val="bg1"/>
                </a:solidFill>
                <a:latin typeface="Meiryo UI" panose="020B0604030504040204" pitchFamily="50" charset="-128"/>
                <a:ea typeface="Meiryo UI" panose="020B0604030504040204" pitchFamily="50" charset="-128"/>
              </a:rPr>
              <a:t>バーチャル</a:t>
            </a:r>
            <a:r>
              <a:rPr lang="en-US" altLang="ja-JP" sz="1000" b="1" dirty="0">
                <a:solidFill>
                  <a:schemeClr val="bg1"/>
                </a:solidFill>
                <a:latin typeface="Meiryo UI" panose="020B0604030504040204" pitchFamily="50" charset="-128"/>
                <a:ea typeface="Meiryo UI" panose="020B0604030504040204" pitchFamily="50" charset="-128"/>
              </a:rPr>
              <a:t>』</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b="1" dirty="0">
                <a:solidFill>
                  <a:srgbClr val="FFFFFF"/>
                </a:solidFill>
                <a:latin typeface="Meiryo UI" panose="020B0604030504040204" pitchFamily="50" charset="-128"/>
                <a:ea typeface="Meiryo UI" panose="020B0604030504040204" pitchFamily="50" charset="-128"/>
              </a:rPr>
              <a:t>３－６．展示計画（展示構成イメージ③）</a:t>
            </a:r>
          </a:p>
        </p:txBody>
      </p:sp>
      <p:sp>
        <p:nvSpPr>
          <p:cNvPr id="13" name="正方形/長方形 12">
            <a:extLst>
              <a:ext uri="{FF2B5EF4-FFF2-40B4-BE49-F238E27FC236}">
                <a16:creationId xmlns:a16="http://schemas.microsoft.com/office/drawing/2014/main" id="{179CB29E-3208-49DF-B162-493F4DCDBCFF}"/>
              </a:ext>
            </a:extLst>
          </p:cNvPr>
          <p:cNvSpPr/>
          <p:nvPr/>
        </p:nvSpPr>
        <p:spPr>
          <a:xfrm>
            <a:off x="547525" y="3667614"/>
            <a:ext cx="4174825"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先端的な医療技術やサービスを体験　再生医療や遺伝子治療などの成果などを展示</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来館者が近未来の病院を体験できる参加型展示</a:t>
            </a: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07922" y="944415"/>
            <a:ext cx="4863742" cy="2736000"/>
          </a:xfrm>
          <a:prstGeom prst="rect">
            <a:avLst/>
          </a:prstGeom>
          <a:noFill/>
          <a:ln>
            <a:noFill/>
          </a:ln>
        </p:spPr>
      </p:pic>
      <p:sp>
        <p:nvSpPr>
          <p:cNvPr id="4" name="スライド番号プレースホルダー 3"/>
          <p:cNvSpPr>
            <a:spLocks noGrp="1"/>
          </p:cNvSpPr>
          <p:nvPr>
            <p:ph type="sldNum" sz="quarter" idx="4"/>
          </p:nvPr>
        </p:nvSpPr>
        <p:spPr/>
        <p:txBody>
          <a:bodyPr/>
          <a:lstStyle/>
          <a:p>
            <a:fld id="{939B3220-1779-44EA-8831-6F61BDC7602A}" type="slidenum">
              <a:rPr kumimoji="1" lang="ja-JP" altLang="en-US" smtClean="0"/>
              <a:pPr/>
              <a:t>13</a:t>
            </a:fld>
            <a:endParaRPr kumimoji="1" lang="ja-JP" altLang="en-US"/>
          </a:p>
        </p:txBody>
      </p:sp>
      <p:pic>
        <p:nvPicPr>
          <p:cNvPr id="19" name="図 18" descr="グラフィカル ユーザー インターフェイス&#10;&#10;中程度の精度で自動的に生成された説明">
            <a:extLst>
              <a:ext uri="{FF2B5EF4-FFF2-40B4-BE49-F238E27FC236}">
                <a16:creationId xmlns:a16="http://schemas.microsoft.com/office/drawing/2014/main" id="{191C12CF-995F-4828-8EB8-2F6AD1FD802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6015820" y="1238325"/>
            <a:ext cx="3435006" cy="2534443"/>
          </a:xfrm>
          <a:prstGeom prst="rect">
            <a:avLst/>
          </a:prstGeom>
          <a:ln>
            <a:noFill/>
          </a:ln>
          <a:extLst>
            <a:ext uri="{53640926-AAD7-44D8-BBD7-CCE9431645EC}">
              <a14:shadowObscured xmlns:a14="http://schemas.microsoft.com/office/drawing/2010/main"/>
            </a:ext>
          </a:extLst>
        </p:spPr>
      </p:pic>
      <p:pic>
        <p:nvPicPr>
          <p:cNvPr id="6" name="図 5">
            <a:extLst>
              <a:ext uri="{FF2B5EF4-FFF2-40B4-BE49-F238E27FC236}">
                <a16:creationId xmlns:a16="http://schemas.microsoft.com/office/drawing/2014/main" id="{BECD1FCB-ABCB-472B-A666-1FCFDAE3594E}"/>
              </a:ext>
            </a:extLst>
          </p:cNvPr>
          <p:cNvPicPr>
            <a:picLocks noChangeAspect="1"/>
          </p:cNvPicPr>
          <p:nvPr/>
        </p:nvPicPr>
        <p:blipFill>
          <a:blip r:embed="rId6"/>
          <a:stretch>
            <a:fillRect/>
          </a:stretch>
        </p:blipFill>
        <p:spPr>
          <a:xfrm>
            <a:off x="123825" y="4369570"/>
            <a:ext cx="3086610" cy="2255338"/>
          </a:xfrm>
          <a:prstGeom prst="rect">
            <a:avLst/>
          </a:prstGeom>
        </p:spPr>
      </p:pic>
      <p:pic>
        <p:nvPicPr>
          <p:cNvPr id="7" name="図 6">
            <a:extLst>
              <a:ext uri="{FF2B5EF4-FFF2-40B4-BE49-F238E27FC236}">
                <a16:creationId xmlns:a16="http://schemas.microsoft.com/office/drawing/2014/main" id="{F72FD7B7-EA62-4426-BE84-02E92055B0B3}"/>
              </a:ext>
            </a:extLst>
          </p:cNvPr>
          <p:cNvPicPr>
            <a:picLocks noChangeAspect="1"/>
          </p:cNvPicPr>
          <p:nvPr/>
        </p:nvPicPr>
        <p:blipFill>
          <a:blip r:embed="rId7"/>
          <a:stretch>
            <a:fillRect/>
          </a:stretch>
        </p:blipFill>
        <p:spPr>
          <a:xfrm>
            <a:off x="3397027" y="4458083"/>
            <a:ext cx="2929938" cy="2060225"/>
          </a:xfrm>
          <a:prstGeom prst="rect">
            <a:avLst/>
          </a:prstGeom>
        </p:spPr>
      </p:pic>
    </p:spTree>
    <p:extLst>
      <p:ext uri="{BB962C8B-B14F-4D97-AF65-F5344CB8AC3E}">
        <p14:creationId xmlns:p14="http://schemas.microsoft.com/office/powerpoint/2010/main" val="312362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31" name="角丸四角形 30"/>
          <p:cNvSpPr/>
          <p:nvPr/>
        </p:nvSpPr>
        <p:spPr>
          <a:xfrm>
            <a:off x="4955392" y="4274819"/>
            <a:ext cx="4706295" cy="2383931"/>
          </a:xfrm>
          <a:prstGeom prst="roundRect">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en-US" altLang="ja-JP" sz="1100" b="1" dirty="0">
                <a:solidFill>
                  <a:schemeClr val="tx1"/>
                </a:solidFill>
                <a:latin typeface="Meiryo UI" panose="020B0604030504040204" pitchFamily="50" charset="-128"/>
                <a:ea typeface="Meiryo UI" panose="020B0604030504040204" pitchFamily="50" charset="-128"/>
              </a:rPr>
              <a:t> </a:t>
            </a:r>
            <a:endParaRPr kumimoji="1" lang="en-US" altLang="ja-JP" sz="1000" dirty="0">
              <a:solidFill>
                <a:srgbClr val="FF0000"/>
              </a:solidFill>
              <a:latin typeface="Meiryo UI" panose="020B0604030504040204" pitchFamily="50" charset="-128"/>
              <a:ea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endParaRPr>
          </a:p>
        </p:txBody>
      </p:sp>
      <p:sp>
        <p:nvSpPr>
          <p:cNvPr id="14" name="Google Shape;631;p12"/>
          <p:cNvSpPr txBox="1"/>
          <p:nvPr/>
        </p:nvSpPr>
        <p:spPr>
          <a:xfrm>
            <a:off x="423110" y="3620145"/>
            <a:ext cx="4453998" cy="2087916"/>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▶大阪産業局と大阪商工会議所が共同で企画・運営を担う</a:t>
            </a:r>
            <a:endParaRPr lang="en-US" altLang="ja-JP" sz="1200" dirty="0">
              <a:solidFill>
                <a:schemeClr val="dk1"/>
              </a:solidFill>
              <a:latin typeface="Meiryo UI" panose="020B0604030504040204" pitchFamily="50" charset="-128"/>
              <a:ea typeface="Meiryo UI" panose="020B0604030504040204" pitchFamily="50" charset="-128"/>
              <a:cs typeface="Arial"/>
              <a:sym typeface="Arial"/>
            </a:endParaRPr>
          </a:p>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▶万博に向けて新技術開発などに取り組む、優れた大阪の中小企業・　</a:t>
            </a:r>
            <a:endParaRPr lang="en-US" altLang="ja-JP" sz="1200" dirty="0">
              <a:solidFill>
                <a:schemeClr val="dk1"/>
              </a:solidFill>
              <a:latin typeface="Meiryo UI" panose="020B0604030504040204" pitchFamily="50" charset="-128"/>
              <a:ea typeface="Meiryo UI" panose="020B0604030504040204" pitchFamily="50" charset="-128"/>
              <a:cs typeface="Arial"/>
              <a:sym typeface="Arial"/>
            </a:endParaRPr>
          </a:p>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　　スタートアップを発掘・支援し、成果、活躍を効果的に発信</a:t>
            </a:r>
            <a:endParaRPr lang="en-US" altLang="ja-JP" sz="1200" dirty="0">
              <a:solidFill>
                <a:schemeClr val="dk1"/>
              </a:solidFill>
              <a:latin typeface="Meiryo UI" panose="020B0604030504040204" pitchFamily="50" charset="-128"/>
              <a:ea typeface="Meiryo UI" panose="020B0604030504040204" pitchFamily="50" charset="-128"/>
              <a:cs typeface="Arial"/>
              <a:sym typeface="Arial"/>
            </a:endParaRPr>
          </a:p>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▶万博の会期中だけでなく、準備期間や開催後も視野に入れた</a:t>
            </a:r>
            <a:endParaRPr lang="en-US" altLang="ja-JP" sz="1200" dirty="0">
              <a:solidFill>
                <a:schemeClr val="dk1"/>
              </a:solidFill>
              <a:latin typeface="Meiryo UI" panose="020B0604030504040204" pitchFamily="50" charset="-128"/>
              <a:ea typeface="Meiryo UI" panose="020B0604030504040204" pitchFamily="50" charset="-128"/>
              <a:cs typeface="Arial"/>
              <a:sym typeface="Arial"/>
            </a:endParaRPr>
          </a:p>
          <a:p>
            <a:pPr>
              <a:lnSpc>
                <a:spcPct val="150000"/>
              </a:lnSpc>
              <a:buClr>
                <a:schemeClr val="dk1"/>
              </a:buClr>
              <a:buSzPts val="1100"/>
            </a:pP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　 一連の取組を通じて、更なる大阪の中小企業・スタートアップの</a:t>
            </a:r>
            <a:endParaRPr lang="en-US" altLang="ja-JP" sz="1200" dirty="0">
              <a:solidFill>
                <a:schemeClr val="dk1"/>
              </a:solidFill>
              <a:latin typeface="Meiryo UI" panose="020B0604030504040204" pitchFamily="50" charset="-128"/>
              <a:ea typeface="Meiryo UI" panose="020B0604030504040204" pitchFamily="50" charset="-128"/>
              <a:cs typeface="Arial"/>
              <a:sym typeface="Arial"/>
            </a:endParaRPr>
          </a:p>
          <a:p>
            <a:pPr>
              <a:lnSpc>
                <a:spcPct val="150000"/>
              </a:lnSpc>
              <a:buClr>
                <a:schemeClr val="dk1"/>
              </a:buClr>
              <a:buSzPts val="1100"/>
            </a:pPr>
            <a:r>
              <a:rPr lang="en-US" altLang="ja-JP" sz="1200" dirty="0">
                <a:solidFill>
                  <a:schemeClr val="dk1"/>
                </a:solidFill>
                <a:latin typeface="Meiryo UI" panose="020B0604030504040204" pitchFamily="50" charset="-128"/>
                <a:ea typeface="Meiryo UI" panose="020B0604030504040204" pitchFamily="50" charset="-128"/>
                <a:cs typeface="Arial"/>
                <a:sym typeface="Arial"/>
              </a:rPr>
              <a:t>   </a:t>
            </a:r>
            <a:r>
              <a:rPr lang="ja-JP" altLang="en-US" sz="1200" dirty="0">
                <a:solidFill>
                  <a:schemeClr val="dk1"/>
                </a:solidFill>
                <a:latin typeface="Meiryo UI" panose="020B0604030504040204" pitchFamily="50" charset="-128"/>
                <a:ea typeface="Meiryo UI" panose="020B0604030504040204" pitchFamily="50" charset="-128"/>
                <a:cs typeface="Arial"/>
                <a:sym typeface="Arial"/>
              </a:rPr>
              <a:t>成長・発展、イノベーションの好循環に繋げる</a:t>
            </a:r>
            <a:endParaRPr sz="1200" dirty="0">
              <a:solidFill>
                <a:schemeClr val="dk1"/>
              </a:solidFill>
              <a:latin typeface="Meiryo UI" panose="020B0604030504040204" pitchFamily="50" charset="-128"/>
              <a:ea typeface="Meiryo UI" panose="020B0604030504040204" pitchFamily="50" charset="-128"/>
              <a:cs typeface="Arial"/>
              <a:sym typeface="Arial"/>
            </a:endParaRPr>
          </a:p>
        </p:txBody>
      </p:sp>
      <p:sp>
        <p:nvSpPr>
          <p:cNvPr id="17" name="Google Shape;638;p88">
            <a:extLst>
              <a:ext uri="{FF2B5EF4-FFF2-40B4-BE49-F238E27FC236}">
                <a16:creationId xmlns:a16="http://schemas.microsoft.com/office/drawing/2014/main" id="{D104B47E-A26B-4EE8-A103-ADA7AFECF8A3}"/>
              </a:ext>
            </a:extLst>
          </p:cNvPr>
          <p:cNvSpPr txBox="1"/>
          <p:nvPr/>
        </p:nvSpPr>
        <p:spPr>
          <a:xfrm>
            <a:off x="5109139" y="695469"/>
            <a:ext cx="3885282"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400" b="1" dirty="0">
                <a:solidFill>
                  <a:schemeClr val="dk1"/>
                </a:solidFill>
                <a:latin typeface="Meiryo UI" panose="020B0604030504040204" pitchFamily="50" charset="-128"/>
                <a:ea typeface="Meiryo UI" panose="020B0604030504040204" pitchFamily="50" charset="-128"/>
              </a:rPr>
              <a:t>■ミライのエンターテインメント</a:t>
            </a:r>
            <a:endParaRPr lang="en-US" altLang="ja-JP" sz="1400" b="1" dirty="0">
              <a:solidFill>
                <a:schemeClr val="dk1"/>
              </a:solidFill>
              <a:latin typeface="Meiryo UI" panose="020B0604030504040204" pitchFamily="50" charset="-128"/>
              <a:ea typeface="Meiryo UI" panose="020B0604030504040204" pitchFamily="50" charset="-128"/>
            </a:endParaRPr>
          </a:p>
        </p:txBody>
      </p:sp>
      <p:sp>
        <p:nvSpPr>
          <p:cNvPr id="24" name="Google Shape;694;p90">
            <a:extLst>
              <a:ext uri="{FF2B5EF4-FFF2-40B4-BE49-F238E27FC236}">
                <a16:creationId xmlns:a16="http://schemas.microsoft.com/office/drawing/2014/main" id="{EE256CB0-2CB4-43E5-85F1-C6C4BEB81226}"/>
              </a:ext>
            </a:extLst>
          </p:cNvPr>
          <p:cNvSpPr txBox="1"/>
          <p:nvPr/>
        </p:nvSpPr>
        <p:spPr>
          <a:xfrm>
            <a:off x="411268" y="728255"/>
            <a:ext cx="4782336"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400" b="1" dirty="0">
                <a:solidFill>
                  <a:schemeClr val="dk1"/>
                </a:solidFill>
                <a:latin typeface="Meiryo UI" panose="020B0604030504040204" pitchFamily="50" charset="-128"/>
                <a:ea typeface="Meiryo UI" panose="020B0604030504040204" pitchFamily="50" charset="-128"/>
              </a:rPr>
              <a:t>■ミライに向けた中小企業・スタートアップの技術・サービス</a:t>
            </a:r>
            <a:endParaRPr lang="en-US" altLang="ja-JP" sz="1400" b="1" dirty="0">
              <a:solidFill>
                <a:schemeClr val="dk1"/>
              </a:solidFill>
              <a:latin typeface="Meiryo UI" panose="020B0604030504040204" pitchFamily="50" charset="-128"/>
              <a:ea typeface="Meiryo UI" panose="020B0604030504040204" pitchFamily="50" charset="-128"/>
            </a:endParaRPr>
          </a:p>
        </p:txBody>
      </p:sp>
      <p:sp>
        <p:nvSpPr>
          <p:cNvPr id="22" name="Google Shape;638;p88">
            <a:extLst>
              <a:ext uri="{FF2B5EF4-FFF2-40B4-BE49-F238E27FC236}">
                <a16:creationId xmlns:a16="http://schemas.microsoft.com/office/drawing/2014/main" id="{D104B47E-A26B-4EE8-A103-ADA7AFECF8A3}"/>
              </a:ext>
            </a:extLst>
          </p:cNvPr>
          <p:cNvSpPr txBox="1"/>
          <p:nvPr/>
        </p:nvSpPr>
        <p:spPr>
          <a:xfrm>
            <a:off x="4846706" y="3927908"/>
            <a:ext cx="3885282" cy="366600"/>
          </a:xfrm>
          <a:prstGeom prst="rect">
            <a:avLst/>
          </a:prstGeom>
          <a:noFill/>
          <a:ln>
            <a:noFill/>
          </a:ln>
        </p:spPr>
        <p:txBody>
          <a:bodyPr spcFirstLastPara="1" wrap="square" lIns="91425" tIns="91425" rIns="91425" bIns="91425" anchor="ctr" anchorCtr="0">
            <a:noAutofit/>
          </a:bodyPr>
          <a:lstStyle/>
          <a:p>
            <a:pPr>
              <a:buClr>
                <a:schemeClr val="dk1"/>
              </a:buClr>
              <a:buSzPts val="1100"/>
            </a:pPr>
            <a:r>
              <a:rPr lang="ja-JP" altLang="en-US" sz="1400" b="1" dirty="0">
                <a:solidFill>
                  <a:schemeClr val="dk1"/>
                </a:solidFill>
                <a:latin typeface="Meiryo UI" panose="020B0604030504040204" pitchFamily="50" charset="-128"/>
                <a:ea typeface="Meiryo UI" panose="020B0604030504040204" pitchFamily="50" charset="-128"/>
              </a:rPr>
              <a:t>■バーチャル上での展示体験・イベント展開</a:t>
            </a:r>
            <a:endParaRPr sz="1400" b="1" dirty="0">
              <a:solidFill>
                <a:srgbClr val="FF0000"/>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179CB29E-3208-49DF-B162-493F4DCDBCFF}"/>
              </a:ext>
            </a:extLst>
          </p:cNvPr>
          <p:cNvSpPr/>
          <p:nvPr/>
        </p:nvSpPr>
        <p:spPr>
          <a:xfrm>
            <a:off x="5012164" y="5772756"/>
            <a:ext cx="4718496" cy="784830"/>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 万博開催に先がけ、３</a:t>
            </a:r>
            <a:r>
              <a:rPr lang="en-US" altLang="ja-JP" sz="900" dirty="0">
                <a:latin typeface="Meiryo UI" panose="020B0604030504040204" pitchFamily="50" charset="-128"/>
                <a:ea typeface="Meiryo UI" panose="020B0604030504040204" pitchFamily="50" charset="-128"/>
              </a:rPr>
              <a:t>D</a:t>
            </a:r>
            <a:r>
              <a:rPr lang="ja-JP" altLang="en-US" sz="900" dirty="0">
                <a:latin typeface="Meiryo UI" panose="020B0604030504040204" pitchFamily="50" charset="-128"/>
                <a:ea typeface="Meiryo UI" panose="020B0604030504040204" pitchFamily="50" charset="-128"/>
              </a:rPr>
              <a:t>モデリングされた大阪の観光地・都市空間等のバーチャル空間等を</a:t>
            </a:r>
          </a:p>
          <a:p>
            <a:r>
              <a:rPr lang="ja-JP" altLang="en-US" sz="900" dirty="0">
                <a:latin typeface="Meiryo UI" panose="020B0604030504040204" pitchFamily="50" charset="-128"/>
                <a:ea typeface="Meiryo UI" panose="020B0604030504040204" pitchFamily="50" charset="-128"/>
              </a:rPr>
              <a:t>　　制作・提供することにより、大阪の都市魅力を国内外に発信するとともに、万博への期待感を　　</a:t>
            </a:r>
          </a:p>
          <a:p>
            <a:r>
              <a:rPr lang="ja-JP" altLang="en-US" sz="900" dirty="0">
                <a:latin typeface="Meiryo UI" panose="020B0604030504040204" pitchFamily="50" charset="-128"/>
                <a:ea typeface="Meiryo UI" panose="020B0604030504040204" pitchFamily="50" charset="-128"/>
              </a:rPr>
              <a:t>　　高めることを目的に、大阪府・大阪市においてバーチャル大阪を構築</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22</a:t>
            </a:r>
            <a:r>
              <a:rPr lang="ja-JP" altLang="en-US" sz="900" dirty="0" smtClean="0">
                <a:latin typeface="Meiryo UI" panose="020B0604030504040204" pitchFamily="50" charset="-128"/>
                <a:ea typeface="Meiryo UI" panose="020B0604030504040204" pitchFamily="50" charset="-128"/>
              </a:rPr>
              <a:t>年２月本格オープン）</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バーチャルパビリオンについては、大阪パビリオンの検討の進捗に合わせ、今後、具体化を検討し、</a:t>
            </a:r>
          </a:p>
          <a:p>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バーチャル大阪上に搭載予定</a:t>
            </a:r>
          </a:p>
        </p:txBody>
      </p:sp>
      <p:sp>
        <p:nvSpPr>
          <p:cNvPr id="2" name="正方形/長方形 1"/>
          <p:cNvSpPr/>
          <p:nvPr/>
        </p:nvSpPr>
        <p:spPr>
          <a:xfrm>
            <a:off x="7689858" y="4393173"/>
            <a:ext cx="1835876" cy="246221"/>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バーチャルパビリオンのイメージ</a:t>
            </a:r>
          </a:p>
        </p:txBody>
      </p:sp>
      <p:sp>
        <p:nvSpPr>
          <p:cNvPr id="29" name="正方形/長方形 28"/>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b="1" dirty="0">
                <a:solidFill>
                  <a:srgbClr val="FFFFFF"/>
                </a:solidFill>
                <a:latin typeface="Meiryo UI" panose="020B0604030504040204" pitchFamily="50" charset="-128"/>
                <a:ea typeface="Meiryo UI" panose="020B0604030504040204" pitchFamily="50" charset="-128"/>
              </a:rPr>
              <a:t>３－７．展示計画（展示構成イメージ④）</a:t>
            </a:r>
          </a:p>
        </p:txBody>
      </p:sp>
      <p:sp>
        <p:nvSpPr>
          <p:cNvPr id="33" name="正方形/長方形 32">
            <a:extLst>
              <a:ext uri="{FF2B5EF4-FFF2-40B4-BE49-F238E27FC236}">
                <a16:creationId xmlns:a16="http://schemas.microsoft.com/office/drawing/2014/main" id="{179CB29E-3208-49DF-B162-493F4DCDBCFF}"/>
              </a:ext>
            </a:extLst>
          </p:cNvPr>
          <p:cNvSpPr/>
          <p:nvPr/>
        </p:nvSpPr>
        <p:spPr>
          <a:xfrm>
            <a:off x="5168617" y="3418265"/>
            <a:ext cx="4613559" cy="507831"/>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AR</a:t>
            </a:r>
            <a:r>
              <a:rPr lang="ja-JP" altLang="en-US" sz="900" dirty="0">
                <a:latin typeface="Meiryo UI" panose="020B0604030504040204" pitchFamily="50" charset="-128"/>
                <a:ea typeface="Meiryo UI" panose="020B0604030504040204" pitchFamily="50" charset="-128"/>
              </a:rPr>
              <a:t>グラスや壁面大型ビジョンなどの先端技術を用いた</a:t>
            </a:r>
            <a:r>
              <a:rPr lang="en-US" altLang="ja-JP" sz="900" dirty="0">
                <a:latin typeface="Meiryo UI" panose="020B0604030504040204" pitchFamily="50" charset="-128"/>
                <a:ea typeface="Meiryo UI" panose="020B0604030504040204" pitchFamily="50" charset="-128"/>
              </a:rPr>
              <a:t>XR</a:t>
            </a:r>
            <a:r>
              <a:rPr lang="ja-JP" altLang="en-US" sz="900" dirty="0">
                <a:latin typeface="Meiryo UI" panose="020B0604030504040204" pitchFamily="50" charset="-128"/>
                <a:ea typeface="Meiryo UI" panose="020B0604030504040204" pitchFamily="50" charset="-128"/>
              </a:rPr>
              <a:t>シアター</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バーチャル上のコンテンツがリアル空間に出現したり、バーチャルからリアル空間の観覧や参加ができる</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府内各地域の取り組みと連携した催事など、それぞれ特色ある企画を実現できるよう企画</a:t>
            </a:r>
          </a:p>
        </p:txBody>
      </p:sp>
      <p:pic>
        <p:nvPicPr>
          <p:cNvPr id="26" name="Google Shape;576;p67">
            <a:extLst>
              <a:ext uri="{FF2B5EF4-FFF2-40B4-BE49-F238E27FC236}">
                <a16:creationId xmlns:a16="http://schemas.microsoft.com/office/drawing/2014/main" id="{8CB473CB-0940-AA42-86CD-B050F1332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0739" y="1083419"/>
            <a:ext cx="4160293" cy="2340000"/>
          </a:xfrm>
          <a:prstGeom prst="rect">
            <a:avLst/>
          </a:prstGeom>
          <a:noFill/>
          <a:ln>
            <a:noFill/>
          </a:ln>
        </p:spPr>
      </p:pic>
      <p:pic>
        <p:nvPicPr>
          <p:cNvPr id="28" name="図 27" descr="ステージでパフォーマンスをしている人&#10;&#10;自動的に生成された説明"/>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05421" y="4639394"/>
            <a:ext cx="1920312" cy="1080034"/>
          </a:xfrm>
          <a:prstGeom prst="rect">
            <a:avLst/>
          </a:prstGeom>
        </p:spPr>
      </p:pic>
      <p:sp>
        <p:nvSpPr>
          <p:cNvPr id="32" name="正方形/長方形 31"/>
          <p:cNvSpPr/>
          <p:nvPr/>
        </p:nvSpPr>
        <p:spPr>
          <a:xfrm>
            <a:off x="5509947" y="4378792"/>
            <a:ext cx="1650707" cy="246221"/>
          </a:xfrm>
          <a:prstGeom prst="rect">
            <a:avLst/>
          </a:prstGeom>
        </p:spPr>
        <p:txBody>
          <a:bodyPr wrap="square">
            <a:spAutoFit/>
          </a:bodyPr>
          <a:lstStyle/>
          <a:p>
            <a:r>
              <a:rPr lang="ja-JP" altLang="en-US" sz="1000" b="1" dirty="0">
                <a:latin typeface="Meiryo UI" panose="020B0604030504040204" pitchFamily="50" charset="-128"/>
                <a:ea typeface="Meiryo UI" panose="020B0604030504040204" pitchFamily="50" charset="-128"/>
              </a:rPr>
              <a:t>バーチャル大阪のイメージ</a:t>
            </a:r>
          </a:p>
        </p:txBody>
      </p:sp>
      <p:sp>
        <p:nvSpPr>
          <p:cNvPr id="3" name="スライド番号プレースホルダー 2"/>
          <p:cNvSpPr>
            <a:spLocks noGrp="1"/>
          </p:cNvSpPr>
          <p:nvPr>
            <p:ph type="sldNum" sz="quarter" idx="4"/>
          </p:nvPr>
        </p:nvSpPr>
        <p:spPr/>
        <p:txBody>
          <a:bodyPr/>
          <a:lstStyle/>
          <a:p>
            <a:fld id="{939B3220-1779-44EA-8831-6F61BDC7602A}" type="slidenum">
              <a:rPr kumimoji="1" lang="ja-JP" altLang="en-US" smtClean="0"/>
              <a:pPr/>
              <a:t>14</a:t>
            </a:fld>
            <a:endParaRPr kumimoji="1" lang="ja-JP" altLang="en-US"/>
          </a:p>
        </p:txBody>
      </p:sp>
      <p:pic>
        <p:nvPicPr>
          <p:cNvPr id="5" name="図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79196" y="4625446"/>
            <a:ext cx="1919223" cy="1080000"/>
          </a:xfrm>
          <a:prstGeom prst="rect">
            <a:avLst/>
          </a:prstGeom>
        </p:spPr>
      </p:pic>
      <p:pic>
        <p:nvPicPr>
          <p:cNvPr id="18" name="図 17" descr="屋内, テーブル, 男, 立つ が含まれている画像&#10;&#10;自動的に生成された説明"/>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049" y="1102010"/>
            <a:ext cx="3707127" cy="2340000"/>
          </a:xfrm>
          <a:prstGeom prst="rect">
            <a:avLst/>
          </a:prstGeom>
        </p:spPr>
      </p:pic>
    </p:spTree>
    <p:extLst>
      <p:ext uri="{BB962C8B-B14F-4D97-AF65-F5344CB8AC3E}">
        <p14:creationId xmlns:p14="http://schemas.microsoft.com/office/powerpoint/2010/main" val="108064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4" name="正方形/長方形 3"/>
          <p:cNvSpPr/>
          <p:nvPr/>
        </p:nvSpPr>
        <p:spPr>
          <a:xfrm>
            <a:off x="145596" y="2630650"/>
            <a:ext cx="9033699" cy="1508105"/>
          </a:xfrm>
          <a:prstGeom prst="rect">
            <a:avLst/>
          </a:prstGeom>
        </p:spPr>
        <p:txBody>
          <a:bodyPr wrap="square">
            <a:spAutoFit/>
          </a:bodyPr>
          <a:lstStyle/>
          <a:p>
            <a:pPr>
              <a:spcAft>
                <a:spcPts val="600"/>
              </a:spcAft>
            </a:pPr>
            <a:r>
              <a:rPr lang="ja-JP" altLang="en-US" sz="1600" b="1" dirty="0">
                <a:latin typeface="Meiryo UI" panose="020B0604030504040204" pitchFamily="50" charset="-128"/>
                <a:ea typeface="Meiryo UI" panose="020B0604030504040204" pitchFamily="50" charset="-128"/>
              </a:rPr>
              <a:t>（２）建築の方針</a:t>
            </a:r>
            <a:endParaRPr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　　◇開催都市のパビリオンとしてふさわしく、かつ大阪らしさを意識した外観・ランドスケープデザインをめざす</a:t>
            </a:r>
            <a:endParaRPr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　　◇建物としての省エネルギー性能の追求やクリーンエネルギーの活用のほか、３Ｒ推進の観点から、</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建築資材の有効活用を図るなど環境配慮におけるリーディングパビリオンとなるよう取り組む</a:t>
            </a:r>
          </a:p>
          <a:p>
            <a:endParaRPr lang="ja-JP" altLang="en-US" sz="1600" dirty="0">
              <a:latin typeface="Meiryo UI" panose="020B0604030504040204" pitchFamily="50" charset="-128"/>
              <a:ea typeface="Meiryo UI" panose="020B0604030504040204" pitchFamily="50" charset="-128"/>
            </a:endParaRPr>
          </a:p>
        </p:txBody>
      </p:sp>
      <p:sp>
        <p:nvSpPr>
          <p:cNvPr id="6" name="正方形/長方形 5"/>
          <p:cNvSpPr/>
          <p:nvPr/>
        </p:nvSpPr>
        <p:spPr>
          <a:xfrm>
            <a:off x="1872861" y="6430188"/>
            <a:ext cx="6175513"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大阪パビリオン外観検討パース（</a:t>
            </a:r>
            <a:r>
              <a:rPr lang="ja-JP" altLang="ja-JP" sz="1200" dirty="0">
                <a:effectLst/>
                <a:latin typeface="Meiryo UI" panose="020B0604030504040204" pitchFamily="50" charset="-128"/>
                <a:ea typeface="Meiryo UI" panose="020B0604030504040204" pitchFamily="50" charset="-128"/>
              </a:rPr>
              <a:t>建築基本設計を進めており、外観は大きく変更される予定です</a:t>
            </a:r>
            <a:r>
              <a:rPr lang="ja-JP" altLang="en-US" sz="1200" dirty="0">
                <a:effectLst/>
                <a:latin typeface="Meiryo UI" panose="020B0604030504040204" pitchFamily="50" charset="-128"/>
                <a:ea typeface="Meiryo UI" panose="020B0604030504040204" pitchFamily="50" charset="-128"/>
              </a:rPr>
              <a:t>）</a:t>
            </a:r>
            <a:endParaRPr lang="ja-JP" altLang="ja-JP" sz="1200" dirty="0">
              <a:effectLst/>
              <a:latin typeface="Meiryo UI" panose="020B0604030504040204" pitchFamily="50" charset="-128"/>
              <a:ea typeface="Meiryo UI" panose="020B0604030504040204" pitchFamily="50" charset="-128"/>
            </a:endParaRPr>
          </a:p>
        </p:txBody>
      </p:sp>
      <p:sp>
        <p:nvSpPr>
          <p:cNvPr id="8" name="正方形/長方形 7"/>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４－１</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建築計画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4"/>
          </p:nvPr>
        </p:nvSpPr>
        <p:spPr/>
        <p:txBody>
          <a:bodyPr/>
          <a:lstStyle/>
          <a:p>
            <a:fld id="{939B3220-1779-44EA-8831-6F61BDC7602A}" type="slidenum">
              <a:rPr kumimoji="1" lang="ja-JP" altLang="en-US" smtClean="0"/>
              <a:pPr/>
              <a:t>15</a:t>
            </a:fld>
            <a:endParaRPr kumimoji="1" lang="ja-JP" altLang="en-US" dirty="0"/>
          </a:p>
        </p:txBody>
      </p:sp>
      <p:pic>
        <p:nvPicPr>
          <p:cNvPr id="10" name="図 9">
            <a:extLst>
              <a:ext uri="{FF2B5EF4-FFF2-40B4-BE49-F238E27FC236}">
                <a16:creationId xmlns:a16="http://schemas.microsoft.com/office/drawing/2014/main" id="{92E29F11-FDF7-4760-8362-C5D9E436863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1357578" y="3940153"/>
            <a:ext cx="7185476" cy="2433988"/>
          </a:xfrm>
          <a:prstGeom prst="rect">
            <a:avLst/>
          </a:prstGeom>
        </p:spPr>
      </p:pic>
      <p:sp>
        <p:nvSpPr>
          <p:cNvPr id="11" name="正方形/長方形 10">
            <a:extLst>
              <a:ext uri="{FF2B5EF4-FFF2-40B4-BE49-F238E27FC236}">
                <a16:creationId xmlns:a16="http://schemas.microsoft.com/office/drawing/2014/main" id="{0D9BDCED-48C4-4B56-A9A9-956D31EF582F}"/>
              </a:ext>
            </a:extLst>
          </p:cNvPr>
          <p:cNvSpPr/>
          <p:nvPr/>
        </p:nvSpPr>
        <p:spPr>
          <a:xfrm>
            <a:off x="145596" y="1566637"/>
            <a:ext cx="9760404" cy="1267976"/>
          </a:xfrm>
          <a:prstGeom prst="rect">
            <a:avLst/>
          </a:prstGeom>
        </p:spPr>
        <p:txBody>
          <a:bodyPr wrap="square">
            <a:spAutoFit/>
          </a:bodyPr>
          <a:lstStyle/>
          <a:p>
            <a:pPr>
              <a:lnSpc>
                <a:spcPts val="2200"/>
              </a:lnSpc>
              <a:spcAft>
                <a:spcPts val="600"/>
              </a:spcAft>
            </a:pPr>
            <a:r>
              <a:rPr lang="ja-JP" altLang="en-US" sz="1600" b="1" dirty="0">
                <a:latin typeface="Meiryo UI" panose="020B0604030504040204" pitchFamily="50" charset="-128"/>
                <a:ea typeface="Meiryo UI" panose="020B0604030504040204" pitchFamily="50" charset="-128"/>
              </a:rPr>
              <a:t>（１）建築概要</a:t>
            </a:r>
          </a:p>
          <a:p>
            <a:pPr>
              <a:lnSpc>
                <a:spcPts val="2200"/>
              </a:lnSpc>
            </a:pPr>
            <a:r>
              <a:rPr lang="ja-JP" altLang="en-US" sz="1600" dirty="0">
                <a:latin typeface="Meiryo UI" panose="020B0604030504040204" pitchFamily="50" charset="-128"/>
                <a:ea typeface="Meiryo UI" panose="020B0604030504040204" pitchFamily="50" charset="-128"/>
              </a:rPr>
              <a:t>　　◇開催都市のパビリオンとして日本国内だけなく世界各国より来館者を迎えるにふさわしいパビリオン建設をめざす</a:t>
            </a:r>
          </a:p>
          <a:p>
            <a:pPr>
              <a:lnSpc>
                <a:spcPts val="2200"/>
              </a:lnSpc>
            </a:pPr>
            <a:r>
              <a:rPr lang="ja-JP" altLang="en-US" sz="1600" dirty="0">
                <a:latin typeface="Meiryo UI" panose="020B0604030504040204" pitchFamily="50" charset="-128"/>
                <a:ea typeface="Meiryo UI" panose="020B0604030504040204" pitchFamily="50" charset="-128"/>
              </a:rPr>
              <a:t>　　　　　　敷地面積：約</a:t>
            </a:r>
            <a:r>
              <a:rPr lang="en-US" altLang="ja-JP" sz="1600" dirty="0">
                <a:latin typeface="Meiryo UI" panose="020B0604030504040204" pitchFamily="50" charset="-128"/>
                <a:ea typeface="Meiryo UI" panose="020B0604030504040204" pitchFamily="50" charset="-128"/>
              </a:rPr>
              <a:t>10,500㎡</a:t>
            </a:r>
            <a:r>
              <a:rPr lang="ja-JP" altLang="en-US" sz="1600" dirty="0">
                <a:latin typeface="Meiryo UI" panose="020B0604030504040204" pitchFamily="50" charset="-128"/>
                <a:ea typeface="Meiryo UI" panose="020B0604030504040204" pitchFamily="50" charset="-128"/>
              </a:rPr>
              <a:t>　建物規模：地上２階建て　建物高さ ：最大</a:t>
            </a:r>
            <a:r>
              <a:rPr lang="en-US" altLang="ja-JP" sz="1600" dirty="0">
                <a:latin typeface="Meiryo UI" panose="020B0604030504040204" pitchFamily="50" charset="-128"/>
                <a:ea typeface="Meiryo UI" panose="020B0604030504040204" pitchFamily="50" charset="-128"/>
              </a:rPr>
              <a:t>20m</a:t>
            </a:r>
          </a:p>
          <a:p>
            <a:pPr>
              <a:lnSpc>
                <a:spcPts val="2200"/>
              </a:lnSpc>
            </a:pPr>
            <a:endParaRPr lang="en-US" altLang="ja-JP" sz="16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606073C9-BB70-4C8D-BAFC-F82E31DC2925}"/>
              </a:ext>
            </a:extLst>
          </p:cNvPr>
          <p:cNvSpPr/>
          <p:nvPr/>
        </p:nvSpPr>
        <p:spPr>
          <a:xfrm>
            <a:off x="368254" y="718856"/>
            <a:ext cx="9184728" cy="704301"/>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solidFill>
                  <a:schemeClr val="tx1"/>
                </a:solidFill>
                <a:latin typeface="Meiryo UI" panose="020B0604030504040204" pitchFamily="50" charset="-128"/>
                <a:ea typeface="Meiryo UI" panose="020B0604030504040204" pitchFamily="50" charset="-128"/>
              </a:rPr>
              <a:t>３Ｒの推進やクリーンエネルギー活用等の環境配慮やユニバーサルデザイン対応など、開催都市のパビリオンとして日本国内だけなく世界各国より来館者を迎えるにふさわしいパビリオン建設を目指します</a:t>
            </a:r>
          </a:p>
        </p:txBody>
      </p:sp>
    </p:spTree>
    <p:extLst>
      <p:ext uri="{BB962C8B-B14F-4D97-AF65-F5344CB8AC3E}">
        <p14:creationId xmlns:p14="http://schemas.microsoft.com/office/powerpoint/2010/main" val="10444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 name="正方形/長方形 4"/>
          <p:cNvSpPr/>
          <p:nvPr/>
        </p:nvSpPr>
        <p:spPr>
          <a:xfrm>
            <a:off x="52832" y="1841542"/>
            <a:ext cx="9760404" cy="1862048"/>
          </a:xfrm>
          <a:prstGeom prst="rect">
            <a:avLst/>
          </a:prstGeom>
        </p:spPr>
        <p:txBody>
          <a:bodyPr wrap="square">
            <a:spAutoFit/>
          </a:bodyPr>
          <a:lstStyle/>
          <a:p>
            <a:pPr>
              <a:lnSpc>
                <a:spcPts val="2200"/>
              </a:lnSpc>
              <a:spcAft>
                <a:spcPts val="600"/>
              </a:spcAft>
            </a:pPr>
            <a:r>
              <a:rPr lang="ja-JP" altLang="en-US" sz="1600" b="1" dirty="0">
                <a:latin typeface="Meiryo UI" panose="020B0604030504040204" pitchFamily="50" charset="-128"/>
                <a:ea typeface="Meiryo UI" panose="020B0604030504040204" pitchFamily="50" charset="-128"/>
              </a:rPr>
              <a:t>（４）建築工事の方針</a:t>
            </a:r>
          </a:p>
          <a:p>
            <a:pPr>
              <a:lnSpc>
                <a:spcPts val="2200"/>
              </a:lnSpc>
            </a:pPr>
            <a:r>
              <a:rPr lang="ja-JP" altLang="en-US" sz="1600" dirty="0">
                <a:latin typeface="Meiryo UI" panose="020B0604030504040204" pitchFamily="50" charset="-128"/>
                <a:ea typeface="Meiryo UI" panose="020B0604030504040204" pitchFamily="50" charset="-128"/>
              </a:rPr>
              <a:t>　　◇設計段階から施工予定者を選定する</a:t>
            </a:r>
            <a:r>
              <a:rPr lang="en-US" altLang="ja-JP" sz="1600" dirty="0">
                <a:latin typeface="Meiryo UI" panose="020B0604030504040204" pitchFamily="50" charset="-128"/>
                <a:ea typeface="Meiryo UI" panose="020B0604030504040204" pitchFamily="50" charset="-128"/>
              </a:rPr>
              <a:t>ECI</a:t>
            </a:r>
            <a:r>
              <a:rPr lang="ja-JP" altLang="en-US" sz="1600" dirty="0">
                <a:latin typeface="Meiryo UI" panose="020B0604030504040204" pitchFamily="50" charset="-128"/>
                <a:ea typeface="Meiryo UI" panose="020B0604030504040204" pitchFamily="50" charset="-128"/>
              </a:rPr>
              <a:t>（アーリー・コントラクター・インボルブメント）方式を導入し、早期の資材</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調達や速やかな工事着手をめざすとともに、施工予定者から技術協力を得ながら品質向上やコスト低減を図る　</a:t>
            </a:r>
            <a:endParaRPr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ECI</a:t>
            </a:r>
            <a:r>
              <a:rPr lang="ja-JP" altLang="en-US" sz="1600" dirty="0">
                <a:latin typeface="Meiryo UI" panose="020B0604030504040204" pitchFamily="50" charset="-128"/>
                <a:ea typeface="Meiryo UI" panose="020B0604030504040204" pitchFamily="50" charset="-128"/>
              </a:rPr>
              <a:t>方式</a:t>
            </a:r>
            <a:r>
              <a:rPr lang="ja-JP" altLang="en-US" sz="1600" dirty="0" smtClean="0">
                <a:latin typeface="Meiryo UI" panose="020B0604030504040204" pitchFamily="50" charset="-128"/>
                <a:ea typeface="Meiryo UI" panose="020B0604030504040204" pitchFamily="50" charset="-128"/>
              </a:rPr>
              <a:t>にあわせ</a:t>
            </a:r>
            <a:r>
              <a:rPr lang="ja-JP" altLang="en-US" sz="1600" dirty="0">
                <a:latin typeface="Meiryo UI" panose="020B0604030504040204" pitchFamily="50" charset="-128"/>
                <a:ea typeface="Meiryo UI" panose="020B0604030504040204" pitchFamily="50" charset="-128"/>
              </a:rPr>
              <a:t>、中立的な立場で設計者や施工者との間に入り、工程やコストのコントロールといった技術的な</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支援を行うＣＭ業務を導入する</a:t>
            </a:r>
            <a:endParaRPr lang="en-US" altLang="ja-JP" sz="1600" dirty="0">
              <a:latin typeface="Meiryo UI" panose="020B0604030504040204" pitchFamily="50" charset="-128"/>
              <a:ea typeface="Meiryo UI" panose="020B0604030504040204" pitchFamily="50" charset="-128"/>
            </a:endParaRPr>
          </a:p>
          <a:p>
            <a:pPr>
              <a:lnSpc>
                <a:spcPts val="2200"/>
              </a:lnSpc>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◇開催都市のパビリオンとして、資材・素材の利用においても地元経済の振興に寄与するように検討していく</a:t>
            </a:r>
            <a:endParaRPr lang="en-US" altLang="ja-JP" sz="1600" dirty="0">
              <a:latin typeface="Meiryo UI" panose="020B0604030504040204" pitchFamily="50" charset="-128"/>
              <a:ea typeface="Meiryo UI" panose="020B0604030504040204" pitchFamily="50" charset="-128"/>
            </a:endParaRPr>
          </a:p>
        </p:txBody>
      </p:sp>
      <p:sp>
        <p:nvSpPr>
          <p:cNvPr id="56" name="正方形/長方形 55"/>
          <p:cNvSpPr/>
          <p:nvPr/>
        </p:nvSpPr>
        <p:spPr>
          <a:xfrm>
            <a:off x="89791" y="3829003"/>
            <a:ext cx="2444532" cy="338554"/>
          </a:xfrm>
          <a:prstGeom prst="rect">
            <a:avLst/>
          </a:prstGeom>
        </p:spPr>
        <p:txBody>
          <a:bodyPr wrap="square">
            <a:spAutoFit/>
          </a:bodyPr>
          <a:lstStyle/>
          <a:p>
            <a:pPr>
              <a:spcAft>
                <a:spcPts val="600"/>
              </a:spcAft>
            </a:pPr>
            <a:r>
              <a:rPr lang="ja-JP" altLang="en-US" sz="1600" b="1" dirty="0">
                <a:latin typeface="Meiryo UI" panose="020B0604030504040204" pitchFamily="50" charset="-128"/>
                <a:ea typeface="Meiryo UI" panose="020B0604030504040204" pitchFamily="50" charset="-128"/>
              </a:rPr>
              <a:t>■建築・展示スケジュール</a:t>
            </a:r>
            <a:endParaRPr lang="ja-JP" altLang="en-US" sz="1400" b="1" dirty="0">
              <a:latin typeface="Meiryo UI" panose="020B0604030504040204" pitchFamily="50" charset="-128"/>
              <a:ea typeface="Meiryo UI" panose="020B0604030504040204" pitchFamily="50" charset="-128"/>
            </a:endParaRPr>
          </a:p>
        </p:txBody>
      </p:sp>
      <p:sp>
        <p:nvSpPr>
          <p:cNvPr id="57" name="正方形/長方形 56"/>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４－２</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建築計画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4"/>
          </p:nvPr>
        </p:nvSpPr>
        <p:spPr/>
        <p:txBody>
          <a:bodyPr/>
          <a:lstStyle/>
          <a:p>
            <a:fld id="{939B3220-1779-44EA-8831-6F61BDC7602A}" type="slidenum">
              <a:rPr kumimoji="1" lang="ja-JP" altLang="en-US" smtClean="0"/>
              <a:pPr/>
              <a:t>16</a:t>
            </a:fld>
            <a:endParaRPr kumimoji="1" lang="ja-JP" altLang="en-US"/>
          </a:p>
        </p:txBody>
      </p:sp>
      <p:sp>
        <p:nvSpPr>
          <p:cNvPr id="8" name="正方形/長方形 7">
            <a:extLst>
              <a:ext uri="{FF2B5EF4-FFF2-40B4-BE49-F238E27FC236}">
                <a16:creationId xmlns:a16="http://schemas.microsoft.com/office/drawing/2014/main" id="{633ADE95-CA93-448F-BA15-DBC64F322B6C}"/>
              </a:ext>
            </a:extLst>
          </p:cNvPr>
          <p:cNvSpPr/>
          <p:nvPr/>
        </p:nvSpPr>
        <p:spPr>
          <a:xfrm>
            <a:off x="60892" y="733929"/>
            <a:ext cx="9760404" cy="1267976"/>
          </a:xfrm>
          <a:prstGeom prst="rect">
            <a:avLst/>
          </a:prstGeom>
        </p:spPr>
        <p:txBody>
          <a:bodyPr wrap="square">
            <a:spAutoFit/>
          </a:bodyPr>
          <a:lstStyle/>
          <a:p>
            <a:pPr>
              <a:lnSpc>
                <a:spcPts val="2200"/>
              </a:lnSpc>
              <a:spcAft>
                <a:spcPts val="600"/>
              </a:spcAft>
            </a:pPr>
            <a:r>
              <a:rPr lang="ja-JP" altLang="en-US" sz="1600" b="1" dirty="0">
                <a:latin typeface="Meiryo UI" panose="020B0604030504040204" pitchFamily="50" charset="-128"/>
                <a:ea typeface="Meiryo UI" panose="020B0604030504040204" pitchFamily="50" charset="-128"/>
              </a:rPr>
              <a:t>（３）ハードレガシーへの対応</a:t>
            </a:r>
          </a:p>
          <a:p>
            <a:pPr>
              <a:lnSpc>
                <a:spcPts val="2200"/>
              </a:lnSpc>
            </a:pPr>
            <a:r>
              <a:rPr lang="ja-JP" altLang="en-US" sz="1600" dirty="0">
                <a:latin typeface="Meiryo UI" panose="020B0604030504040204" pitchFamily="50" charset="-128"/>
                <a:ea typeface="Meiryo UI" panose="020B0604030504040204" pitchFamily="50" charset="-128"/>
              </a:rPr>
              <a:t>　　◇大阪・関西万博への出展を一過性のイベントとして終わらせることなく、その記憶とともに万博閉会後もパビリオンの</a:t>
            </a:r>
            <a:endParaRPr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　　　　精神を後世に引き継ぐレガシーとして残していけるよう、パビリオンの一部を会期後も残し有効活用していく</a:t>
            </a:r>
            <a:endParaRPr lang="en-US" altLang="ja-JP" sz="1600" dirty="0">
              <a:latin typeface="Meiryo UI" panose="020B0604030504040204" pitchFamily="50" charset="-128"/>
              <a:ea typeface="Meiryo UI" panose="020B0604030504040204" pitchFamily="50" charset="-128"/>
            </a:endParaRPr>
          </a:p>
          <a:p>
            <a:pPr>
              <a:lnSpc>
                <a:spcPts val="2200"/>
              </a:lnSpc>
            </a:pP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466" y="4203203"/>
            <a:ext cx="6611289" cy="2532852"/>
          </a:xfrm>
          <a:prstGeom prst="rect">
            <a:avLst/>
          </a:prstGeom>
          <a:noFill/>
          <a:ln>
            <a:noFill/>
          </a:ln>
        </p:spPr>
      </p:pic>
    </p:spTree>
    <p:extLst>
      <p:ext uri="{BB962C8B-B14F-4D97-AF65-F5344CB8AC3E}">
        <p14:creationId xmlns:p14="http://schemas.microsoft.com/office/powerpoint/2010/main" val="991809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行・催事計画　 　６</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商業活動計画　　７．広報計画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8669" y="742293"/>
            <a:ext cx="9184728" cy="725900"/>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バーチャル空間の活用や、多様な来館者のニーズに合わせた行・催事や商業活動を実施し、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さまざまな媒体を用いて、節目のタイミングに合わせて効果的な広報活動を展開します</a:t>
            </a:r>
          </a:p>
        </p:txBody>
      </p:sp>
      <p:sp>
        <p:nvSpPr>
          <p:cNvPr id="32" name="テキスト ボックス 31">
            <a:extLst>
              <a:ext uri="{FF2B5EF4-FFF2-40B4-BE49-F238E27FC236}">
                <a16:creationId xmlns:a16="http://schemas.microsoft.com/office/drawing/2014/main" id="{496EA5A1-C34F-4344-B908-7B29EEE5127A}"/>
              </a:ext>
            </a:extLst>
          </p:cNvPr>
          <p:cNvSpPr txBox="1"/>
          <p:nvPr/>
        </p:nvSpPr>
        <p:spPr>
          <a:xfrm>
            <a:off x="259398" y="1797500"/>
            <a:ext cx="1170158"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基本方針</a:t>
            </a:r>
          </a:p>
        </p:txBody>
      </p:sp>
      <p:sp>
        <p:nvSpPr>
          <p:cNvPr id="33" name="テキスト ボックス 32">
            <a:extLst>
              <a:ext uri="{FF2B5EF4-FFF2-40B4-BE49-F238E27FC236}">
                <a16:creationId xmlns:a16="http://schemas.microsoft.com/office/drawing/2014/main" id="{91DA09DA-A723-410D-BC68-01FC271584B9}"/>
              </a:ext>
            </a:extLst>
          </p:cNvPr>
          <p:cNvSpPr txBox="1"/>
          <p:nvPr/>
        </p:nvSpPr>
        <p:spPr>
          <a:xfrm>
            <a:off x="259398" y="2176696"/>
            <a:ext cx="9258090" cy="4525278"/>
          </a:xfrm>
          <a:prstGeom prst="rect">
            <a:avLst/>
          </a:prstGeom>
          <a:noFill/>
        </p:spPr>
        <p:txBody>
          <a:bodyPr wrap="square" rtlCol="0">
            <a:spAutoFit/>
          </a:bodyPr>
          <a:lstStyle/>
          <a:p>
            <a:pPr>
              <a:lnSpc>
                <a:spcPts val="2200"/>
              </a:lnSpc>
              <a:spcAft>
                <a:spcPts val="600"/>
              </a:spcAft>
            </a:pPr>
            <a:r>
              <a:rPr kumimoji="1" lang="ja-JP" altLang="en-US" sz="1600" b="1" dirty="0">
                <a:latin typeface="Meiryo UI" panose="020B0604030504040204" pitchFamily="50" charset="-128"/>
                <a:ea typeface="Meiryo UI" panose="020B0604030504040204" pitchFamily="50" charset="-128"/>
              </a:rPr>
              <a:t>５</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行・催事計画</a:t>
            </a:r>
            <a:endParaRPr kumimoji="1" lang="en-US" altLang="ja-JP" sz="1600" b="1"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◇テーマ「</a:t>
            </a:r>
            <a:r>
              <a:rPr kumimoji="1" lang="en-US" altLang="ja-JP" sz="1600" dirty="0">
                <a:latin typeface="Meiryo UI" panose="020B0604030504040204" pitchFamily="50" charset="-128"/>
                <a:ea typeface="Meiryo UI" panose="020B0604030504040204" pitchFamily="50" charset="-128"/>
              </a:rPr>
              <a:t>REBORN</a:t>
            </a:r>
            <a:r>
              <a:rPr kumimoji="1" lang="ja-JP" altLang="en-US" sz="1600" dirty="0">
                <a:latin typeface="Meiryo UI" panose="020B0604030504040204" pitchFamily="50" charset="-128"/>
                <a:ea typeface="Meiryo UI" panose="020B0604030504040204" pitchFamily="50" charset="-128"/>
              </a:rPr>
              <a:t>」を実感できる行・催事をバーチャル空間との連動も図りながら新しいスタイルで展開</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◇ライフサイエンスなどの先端技術、大阪の文化芸術や地域の魅力、エンターテイメントを組み合わせ、</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　　　 大阪のパワーを発信</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◇時間とターゲットに合わせたカテゴライズによる最適なスケジュール構成を図っていく</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en-US" altLang="zh-TW" sz="1600" dirty="0">
              <a:latin typeface="Meiryo UI" panose="020B0604030504040204" pitchFamily="50" charset="-128"/>
              <a:ea typeface="Meiryo UI" panose="020B0604030504040204" pitchFamily="50" charset="-128"/>
            </a:endParaRPr>
          </a:p>
          <a:p>
            <a:pPr>
              <a:lnSpc>
                <a:spcPts val="2200"/>
              </a:lnSpc>
              <a:spcAft>
                <a:spcPts val="600"/>
              </a:spcAft>
            </a:pPr>
            <a:r>
              <a:rPr kumimoji="1" lang="ja-JP" altLang="en-US" sz="1600" b="1" dirty="0">
                <a:latin typeface="Meiryo UI" panose="020B0604030504040204" pitchFamily="50" charset="-128"/>
                <a:ea typeface="Meiryo UI" panose="020B0604030504040204" pitchFamily="50" charset="-128"/>
              </a:rPr>
              <a:t>６</a:t>
            </a:r>
            <a:r>
              <a:rPr kumimoji="1" lang="en-US" altLang="zh-TW" sz="1600" b="1" dirty="0">
                <a:latin typeface="Meiryo UI" panose="020B0604030504040204" pitchFamily="50" charset="-128"/>
                <a:ea typeface="Meiryo UI" panose="020B0604030504040204" pitchFamily="50" charset="-128"/>
              </a:rPr>
              <a:t>.</a:t>
            </a:r>
            <a:r>
              <a:rPr kumimoji="1" lang="zh-TW" altLang="en-US" sz="1600" b="1" dirty="0">
                <a:latin typeface="Meiryo UI" panose="020B0604030504040204" pitchFamily="50" charset="-128"/>
                <a:ea typeface="Meiryo UI" panose="020B0604030504040204" pitchFamily="50" charset="-128"/>
              </a:rPr>
              <a:t>商業活動計画</a:t>
            </a:r>
            <a:endParaRPr kumimoji="1" lang="en-US" altLang="zh-TW" sz="1600" b="1"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◇「健康」という観点を物販や提供する食事などで取り入れ、魅力ある食品づくりも検討していく</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のゴール目標に配慮した商品開発や食品ロスの削減にも積極的に取り組む</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◇物販スペースをリアルとバーチャルにも設置し、公式グッズや大阪土産などの販売を検討</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en-US" altLang="ja-JP" sz="1600" dirty="0">
              <a:latin typeface="Meiryo UI" panose="020B0604030504040204" pitchFamily="50" charset="-128"/>
              <a:ea typeface="Meiryo UI" panose="020B0604030504040204" pitchFamily="50" charset="-128"/>
            </a:endParaRPr>
          </a:p>
          <a:p>
            <a:pPr>
              <a:lnSpc>
                <a:spcPts val="2200"/>
              </a:lnSpc>
              <a:spcAft>
                <a:spcPts val="600"/>
              </a:spcAft>
            </a:pPr>
            <a:r>
              <a:rPr kumimoji="1" lang="ja-JP" altLang="en-US" sz="1600" b="1" dirty="0">
                <a:latin typeface="Meiryo UI" panose="020B0604030504040204" pitchFamily="50" charset="-128"/>
                <a:ea typeface="Meiryo UI" panose="020B0604030504040204" pitchFamily="50" charset="-128"/>
              </a:rPr>
              <a:t>７</a:t>
            </a:r>
            <a:r>
              <a:rPr kumimoji="1" lang="en-US" altLang="zh-TW"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広報</a:t>
            </a:r>
            <a:r>
              <a:rPr kumimoji="1" lang="zh-TW" altLang="en-US" sz="1600" b="1" dirty="0">
                <a:latin typeface="Meiryo UI" panose="020B0604030504040204" pitchFamily="50" charset="-128"/>
                <a:ea typeface="Meiryo UI" panose="020B0604030504040204" pitchFamily="50" charset="-128"/>
              </a:rPr>
              <a:t>計画</a:t>
            </a:r>
            <a:endParaRPr kumimoji="1" lang="en-US" altLang="zh-TW" sz="1600" b="1"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◇さまざまな媒体を用いて効果的に情報発信していくことで、大阪パビリオンの意義や魅力を広く訴求</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◇節目となるタイミングに合わせて、プレスリリースやイベントなどを実施し、万博全体の盛り上げにも貢献</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◇パビリオンの愛称、ロゴやキャラクターなどを作成・展開することでパビリオンへの興味関心を喚起　　</a:t>
            </a:r>
            <a:endParaRPr kumimoji="1"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17</a:t>
            </a:fld>
            <a:endParaRPr kumimoji="1" lang="ja-JP" altLang="en-US"/>
          </a:p>
        </p:txBody>
      </p:sp>
    </p:spTree>
    <p:extLst>
      <p:ext uri="{BB962C8B-B14F-4D97-AF65-F5344CB8AC3E}">
        <p14:creationId xmlns:p14="http://schemas.microsoft.com/office/powerpoint/2010/main" val="1644944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運営計画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8669" y="742293"/>
            <a:ext cx="9184728" cy="725900"/>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「来館者の安全安心・快適を実現」「大阪らしいあたたかいおもてなしで大阪パビリオンとの出会いを記憶に残す」「大阪・関西万博の開催地元自治体にふさわしい運営」を運営の基本とします</a:t>
            </a:r>
          </a:p>
        </p:txBody>
      </p:sp>
      <p:sp>
        <p:nvSpPr>
          <p:cNvPr id="33" name="テキスト ボックス 32">
            <a:extLst>
              <a:ext uri="{FF2B5EF4-FFF2-40B4-BE49-F238E27FC236}">
                <a16:creationId xmlns:a16="http://schemas.microsoft.com/office/drawing/2014/main" id="{91DA09DA-A723-410D-BC68-01FC271584B9}"/>
              </a:ext>
            </a:extLst>
          </p:cNvPr>
          <p:cNvSpPr txBox="1"/>
          <p:nvPr/>
        </p:nvSpPr>
        <p:spPr>
          <a:xfrm>
            <a:off x="246520" y="1803208"/>
            <a:ext cx="9258090" cy="4320093"/>
          </a:xfrm>
          <a:prstGeom prst="rect">
            <a:avLst/>
          </a:prstGeom>
          <a:noFill/>
        </p:spPr>
        <p:txBody>
          <a:bodyPr wrap="square" rtlCol="0">
            <a:spAutoFit/>
          </a:bodyPr>
          <a:lstStyle/>
          <a:p>
            <a:pPr>
              <a:lnSpc>
                <a:spcPts val="2200"/>
              </a:lnSpc>
              <a:spcAft>
                <a:spcPts val="600"/>
              </a:spcAft>
            </a:pPr>
            <a:r>
              <a:rPr kumimoji="1" lang="zh-TW" altLang="en-US" sz="1600" b="1" dirty="0">
                <a:latin typeface="Meiryo UI" panose="020B0604030504040204" pitchFamily="50" charset="-128"/>
                <a:ea typeface="Meiryo UI" panose="020B0604030504040204" pitchFamily="50" charset="-128"/>
              </a:rPr>
              <a:t>（</a:t>
            </a:r>
            <a:r>
              <a:rPr kumimoji="1" lang="en-US" altLang="zh-TW" sz="1600" b="1" dirty="0">
                <a:latin typeface="Meiryo UI" panose="020B0604030504040204" pitchFamily="50" charset="-128"/>
                <a:ea typeface="Meiryo UI" panose="020B0604030504040204" pitchFamily="50" charset="-128"/>
              </a:rPr>
              <a:t>1</a:t>
            </a:r>
            <a:r>
              <a:rPr kumimoji="1" lang="zh-TW" altLang="en-US" sz="1600" b="1" dirty="0">
                <a:latin typeface="Meiryo UI" panose="020B0604030504040204" pitchFamily="50" charset="-128"/>
                <a:ea typeface="Meiryo UI" panose="020B0604030504040204" pitchFamily="50" charset="-128"/>
              </a:rPr>
              <a:t>）運営基本方針</a:t>
            </a:r>
            <a:endParaRPr kumimoji="1" lang="en-US" altLang="zh-TW" sz="1600" b="1"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◇博覧会協会による会場の全体運営とも連携を図りながら、新時代のパビリオンとして、「府民・市民の参加と</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最新技術の融合」「</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の可視化」「産学官民による協創の場」といった新しい視点の運営を検討</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en-US" altLang="zh-TW" sz="1600" dirty="0">
              <a:latin typeface="Meiryo UI" panose="020B0604030504040204" pitchFamily="50" charset="-128"/>
              <a:ea typeface="Meiryo UI" panose="020B0604030504040204" pitchFamily="50" charset="-128"/>
            </a:endParaRPr>
          </a:p>
          <a:p>
            <a:pPr>
              <a:lnSpc>
                <a:spcPts val="2200"/>
              </a:lnSpc>
              <a:spcAft>
                <a:spcPts val="600"/>
              </a:spcAft>
            </a:pPr>
            <a:r>
              <a:rPr kumimoji="1" lang="zh-TW" altLang="en-US" sz="1600" b="1" dirty="0">
                <a:latin typeface="Meiryo UI" panose="020B0604030504040204" pitchFamily="50" charset="-128"/>
                <a:ea typeface="Meiryo UI" panose="020B0604030504040204" pitchFamily="50" charset="-128"/>
              </a:rPr>
              <a:t>（</a:t>
            </a:r>
            <a:r>
              <a:rPr kumimoji="1" lang="en-US" altLang="zh-TW" sz="1600" b="1" dirty="0">
                <a:latin typeface="Meiryo UI" panose="020B0604030504040204" pitchFamily="50" charset="-128"/>
                <a:ea typeface="Meiryo UI" panose="020B0604030504040204" pitchFamily="50" charset="-128"/>
              </a:rPr>
              <a:t>2</a:t>
            </a:r>
            <a:r>
              <a:rPr kumimoji="1" lang="zh-TW" altLang="en-US" sz="1600" b="1" dirty="0">
                <a:latin typeface="Meiryo UI" panose="020B0604030504040204" pitchFamily="50" charset="-128"/>
                <a:ea typeface="Meiryo UI" panose="020B0604030504040204" pitchFamily="50" charset="-128"/>
              </a:rPr>
              <a:t>）運営計画</a:t>
            </a:r>
            <a:endParaRPr kumimoji="1" lang="en-US" altLang="zh-TW" sz="1600" b="1"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◇来館されるすべての人々に向けて、施設面ではユニバーサルデザインの徹底を図るとともに、</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「誰一人取り残さない」という</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の考え方に則って、適切な配慮を行う</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◇博覧会協会で導入検討中の予約システムを活用し、できるだけ待ち時間の発生しない運営の実現を検討</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en-US" altLang="ja-JP" sz="1600" dirty="0">
              <a:latin typeface="Meiryo UI" panose="020B0604030504040204" pitchFamily="50" charset="-128"/>
              <a:ea typeface="Meiryo UI" panose="020B0604030504040204" pitchFamily="50" charset="-128"/>
            </a:endParaRPr>
          </a:p>
          <a:p>
            <a:pPr>
              <a:lnSpc>
                <a:spcPts val="2200"/>
              </a:lnSpc>
              <a:spcAft>
                <a:spcPts val="600"/>
              </a:spcAft>
            </a:pP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3</a:t>
            </a:r>
            <a:r>
              <a:rPr kumimoji="1" lang="ja-JP" altLang="en-US" sz="1600" b="1" dirty="0">
                <a:latin typeface="Meiryo UI" panose="020B0604030504040204" pitchFamily="50" charset="-128"/>
                <a:ea typeface="Meiryo UI" panose="020B0604030504040204" pitchFamily="50" charset="-128"/>
              </a:rPr>
              <a:t>）スタッフ計画</a:t>
            </a:r>
            <a:endParaRPr kumimoji="1" lang="en-US" altLang="ja-JP" sz="1600" b="1"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◇テクノロジーやロボットの活用など考え方を整理し、安全安心に加え、費用対効果の高い運営を検討</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en-US" altLang="ja-JP" sz="1600" dirty="0">
              <a:latin typeface="Meiryo UI" panose="020B0604030504040204" pitchFamily="50" charset="-128"/>
              <a:ea typeface="Meiryo UI" panose="020B0604030504040204" pitchFamily="50" charset="-128"/>
            </a:endParaRPr>
          </a:p>
          <a:p>
            <a:pPr>
              <a:lnSpc>
                <a:spcPts val="2200"/>
              </a:lnSpc>
              <a:spcAft>
                <a:spcPts val="600"/>
              </a:spcAft>
            </a:pP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4</a:t>
            </a:r>
            <a:r>
              <a:rPr kumimoji="1" lang="ja-JP" altLang="en-US" sz="1600" b="1" dirty="0">
                <a:latin typeface="Meiryo UI" panose="020B0604030504040204" pitchFamily="50" charset="-128"/>
                <a:ea typeface="Meiryo UI" panose="020B0604030504040204" pitchFamily="50" charset="-128"/>
              </a:rPr>
              <a:t>）リスク対応方針</a:t>
            </a:r>
          </a:p>
          <a:p>
            <a:pPr>
              <a:lnSpc>
                <a:spcPts val="2200"/>
              </a:lnSpc>
            </a:pPr>
            <a:r>
              <a:rPr kumimoji="1" lang="ja-JP" altLang="en-US" sz="1600" dirty="0">
                <a:latin typeface="Meiryo UI" panose="020B0604030504040204" pitchFamily="50" charset="-128"/>
                <a:ea typeface="Meiryo UI" panose="020B0604030504040204" pitchFamily="50" charset="-128"/>
              </a:rPr>
              <a:t>　　◇自然災害や感染症関連に関する対策やリスクヘッジ方法なども検討</a:t>
            </a:r>
            <a:endParaRPr kumimoji="1" lang="en-US" altLang="ja-JP"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18</a:t>
            </a:fld>
            <a:endParaRPr kumimoji="1" lang="ja-JP" altLang="en-US"/>
          </a:p>
        </p:txBody>
      </p:sp>
    </p:spTree>
    <p:extLst>
      <p:ext uri="{BB962C8B-B14F-4D97-AF65-F5344CB8AC3E}">
        <p14:creationId xmlns:p14="http://schemas.microsoft.com/office/powerpoint/2010/main" val="1798455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財務計画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8669" y="626383"/>
            <a:ext cx="9184728" cy="352512"/>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公費負担、企業・団体・個人から協賛・寄附を募り、公民一体となった大阪パビリオン出展を実現します</a:t>
            </a:r>
          </a:p>
        </p:txBody>
      </p:sp>
      <p:sp>
        <p:nvSpPr>
          <p:cNvPr id="33" name="テキスト ボックス 32">
            <a:extLst>
              <a:ext uri="{FF2B5EF4-FFF2-40B4-BE49-F238E27FC236}">
                <a16:creationId xmlns:a16="http://schemas.microsoft.com/office/drawing/2014/main" id="{91DA09DA-A723-410D-BC68-01FC271584B9}"/>
              </a:ext>
            </a:extLst>
          </p:cNvPr>
          <p:cNvSpPr txBox="1"/>
          <p:nvPr/>
        </p:nvSpPr>
        <p:spPr>
          <a:xfrm>
            <a:off x="246520" y="978206"/>
            <a:ext cx="9583750" cy="4320093"/>
          </a:xfrm>
          <a:prstGeom prst="rect">
            <a:avLst/>
          </a:prstGeom>
          <a:noFill/>
        </p:spPr>
        <p:txBody>
          <a:bodyPr wrap="square" rtlCol="0">
            <a:spAutoFit/>
          </a:bodyPr>
          <a:lstStyle/>
          <a:p>
            <a:pPr>
              <a:lnSpc>
                <a:spcPts val="2200"/>
              </a:lnSpc>
              <a:spcAft>
                <a:spcPts val="600"/>
              </a:spcAft>
            </a:pP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）財務基本方針</a:t>
            </a:r>
          </a:p>
          <a:p>
            <a:pPr>
              <a:lnSpc>
                <a:spcPts val="2200"/>
              </a:lnSpc>
            </a:pPr>
            <a:r>
              <a:rPr kumimoji="1" lang="ja-JP" altLang="en-US" sz="1600" dirty="0">
                <a:latin typeface="Meiryo UI" panose="020B0604030504040204" pitchFamily="50" charset="-128"/>
                <a:ea typeface="Meiryo UI" panose="020B0604030504040204" pitchFamily="50" charset="-128"/>
              </a:rPr>
              <a:t>　　◇大阪パビリオンに必要な資金は、大きく分類すると展示関連費用、建築関連費用、運営関連費用</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公費負担、協賛、寄附のそれぞれが充当されるべき費用を整理し財務計画を立案</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◇公費負担は、過去の万博などでの自治体パビリオンでの負担額を参考に、適切なバランスをもとに検討　　　　　　　　　　　　</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（公費負担額は民間負担額を限度とする）　</a:t>
            </a:r>
            <a:endParaRPr kumimoji="1" lang="en-US" altLang="ja-JP" sz="1600" dirty="0">
              <a:latin typeface="Meiryo UI" panose="020B0604030504040204" pitchFamily="50" charset="-128"/>
              <a:ea typeface="Meiryo UI" panose="020B0604030504040204" pitchFamily="50" charset="-128"/>
            </a:endParaRPr>
          </a:p>
          <a:p>
            <a:pPr>
              <a:lnSpc>
                <a:spcPts val="1400"/>
              </a:lnSpc>
            </a:pP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nSpc>
                <a:spcPts val="2200"/>
              </a:lnSpc>
              <a:spcAft>
                <a:spcPts val="600"/>
              </a:spcAft>
            </a:pPr>
            <a:r>
              <a:rPr kumimoji="1" lang="zh-TW" altLang="en-US" sz="1600" b="1" dirty="0">
                <a:latin typeface="Meiryo UI" panose="020B0604030504040204" pitchFamily="50" charset="-128"/>
                <a:ea typeface="Meiryo UI" panose="020B0604030504040204" pitchFamily="50" charset="-128"/>
              </a:rPr>
              <a:t>（</a:t>
            </a:r>
            <a:r>
              <a:rPr kumimoji="1" lang="en-US" altLang="zh-TW" sz="1600" b="1" dirty="0">
                <a:latin typeface="Meiryo UI" panose="020B0604030504040204" pitchFamily="50" charset="-128"/>
                <a:ea typeface="Meiryo UI" panose="020B0604030504040204" pitchFamily="50" charset="-128"/>
              </a:rPr>
              <a:t>2</a:t>
            </a:r>
            <a:r>
              <a:rPr kumimoji="1" lang="zh-TW" altLang="en-US" sz="1600" b="1" dirty="0">
                <a:latin typeface="Meiryo UI" panose="020B0604030504040204" pitchFamily="50" charset="-128"/>
                <a:ea typeface="Meiryo UI" panose="020B0604030504040204" pitchFamily="50" charset="-128"/>
              </a:rPr>
              <a:t>）資金確保計画</a:t>
            </a:r>
            <a:endParaRPr kumimoji="1" lang="en-US" altLang="zh-TW" sz="1600" b="1"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◇民間資金については、協賛・寄附が中心となり、大きな部分を協賛が担うことを想定</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協賛金の獲得は、協賛特典の提供と一体的に検討する必要があるため、</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博覧会協会の制度・ルールに基づき設計・提示</a:t>
            </a:r>
          </a:p>
          <a:p>
            <a:pPr>
              <a:lnSpc>
                <a:spcPts val="2200"/>
              </a:lnSpc>
            </a:pPr>
            <a:r>
              <a:rPr kumimoji="1" lang="ja-JP" altLang="en-US" sz="1600" dirty="0">
                <a:latin typeface="Meiryo UI" panose="020B0604030504040204" pitchFamily="50" charset="-128"/>
                <a:ea typeface="Meiryo UI" panose="020B0604030504040204" pitchFamily="50" charset="-128"/>
              </a:rPr>
              <a:t>　　◇協賛企業・団体については、展示アイデア提案をもとにした公募や大口の協賛の随時募集など実施</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個人、企業などからの寄附についても機運の高まりに合わせて募集</a:t>
            </a:r>
            <a:endParaRPr kumimoji="1" lang="en-US" altLang="ja-JP" sz="1600" dirty="0">
              <a:latin typeface="Meiryo UI" panose="020B0604030504040204" pitchFamily="50" charset="-128"/>
              <a:ea typeface="Meiryo UI" panose="020B0604030504040204" pitchFamily="50" charset="-128"/>
            </a:endParaRPr>
          </a:p>
          <a:p>
            <a:pPr>
              <a:lnSpc>
                <a:spcPts val="1400"/>
              </a:lnSpc>
            </a:pPr>
            <a:r>
              <a:rPr kumimoji="1" lang="ja-JP" altLang="en-US" sz="1600" dirty="0">
                <a:latin typeface="Meiryo UI" panose="020B0604030504040204" pitchFamily="50" charset="-128"/>
                <a:ea typeface="Meiryo UI" panose="020B0604030504040204" pitchFamily="50" charset="-128"/>
              </a:rPr>
              <a:t>　　　</a:t>
            </a:r>
          </a:p>
          <a:p>
            <a:pPr>
              <a:lnSpc>
                <a:spcPts val="2200"/>
              </a:lnSpc>
              <a:spcAft>
                <a:spcPts val="600"/>
              </a:spcAft>
            </a:pPr>
            <a:r>
              <a:rPr kumimoji="1" lang="ja-JP" altLang="en-US" sz="1600" b="1" dirty="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3</a:t>
            </a:r>
            <a:r>
              <a:rPr kumimoji="1" lang="ja-JP" altLang="en-US" sz="1600" b="1" dirty="0">
                <a:latin typeface="Meiryo UI" panose="020B0604030504040204" pitchFamily="50" charset="-128"/>
                <a:ea typeface="Meiryo UI" panose="020B0604030504040204" pitchFamily="50" charset="-128"/>
              </a:rPr>
              <a:t>）現時点での大阪パビリオンの事業規模</a:t>
            </a:r>
          </a:p>
          <a:p>
            <a:pPr>
              <a:lnSpc>
                <a:spcPts val="2200"/>
              </a:lnSpc>
            </a:pPr>
            <a:r>
              <a:rPr kumimoji="1" lang="ja-JP" altLang="en-US" sz="1600" dirty="0">
                <a:latin typeface="Meiryo UI" panose="020B0604030504040204" pitchFamily="50" charset="-128"/>
                <a:ea typeface="Meiryo UI" panose="020B0604030504040204" pitchFamily="50" charset="-128"/>
              </a:rPr>
              <a:t>　　◇今後、民間資金の集まり具合や展示内容などを精査していく中で、事業計画を確定</a:t>
            </a:r>
          </a:p>
        </p:txBody>
      </p:sp>
      <p:sp>
        <p:nvSpPr>
          <p:cNvPr id="9" name="テキスト ボックス 8">
            <a:extLst>
              <a:ext uri="{FF2B5EF4-FFF2-40B4-BE49-F238E27FC236}">
                <a16:creationId xmlns:a16="http://schemas.microsoft.com/office/drawing/2014/main" id="{91DA09DA-A723-410D-BC68-01FC271584B9}"/>
              </a:ext>
            </a:extLst>
          </p:cNvPr>
          <p:cNvSpPr txBox="1"/>
          <p:nvPr/>
        </p:nvSpPr>
        <p:spPr>
          <a:xfrm>
            <a:off x="1551904" y="5213885"/>
            <a:ext cx="2111515" cy="339580"/>
          </a:xfrm>
          <a:prstGeom prst="rect">
            <a:avLst/>
          </a:prstGeom>
          <a:noFill/>
        </p:spPr>
        <p:txBody>
          <a:bodyPr wrap="square" rtlCol="0">
            <a:spAutoFit/>
          </a:bodyPr>
          <a:lstStyle/>
          <a:p>
            <a:pPr>
              <a:lnSpc>
                <a:spcPts val="2200"/>
              </a:lnSpc>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現時点での粗い試算</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1DA09DA-A723-410D-BC68-01FC271584B9}"/>
              </a:ext>
            </a:extLst>
          </p:cNvPr>
          <p:cNvSpPr txBox="1"/>
          <p:nvPr/>
        </p:nvSpPr>
        <p:spPr>
          <a:xfrm>
            <a:off x="7553326" y="6452248"/>
            <a:ext cx="1810658" cy="334451"/>
          </a:xfrm>
          <a:prstGeom prst="rect">
            <a:avLst/>
          </a:prstGeom>
          <a:noFill/>
        </p:spPr>
        <p:txBody>
          <a:bodyPr wrap="square" rtlCol="0">
            <a:spAutoFit/>
          </a:bodyPr>
          <a:lstStyle/>
          <a:p>
            <a:pPr>
              <a:lnSpc>
                <a:spcPts val="2200"/>
              </a:lnSpc>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現物協賛を含む</a:t>
            </a:r>
          </a:p>
        </p:txBody>
      </p:sp>
      <p:graphicFrame>
        <p:nvGraphicFramePr>
          <p:cNvPr id="7" name="表 6"/>
          <p:cNvGraphicFramePr>
            <a:graphicFrameLocks noGrp="1"/>
          </p:cNvGraphicFramePr>
          <p:nvPr>
            <p:extLst>
              <p:ext uri="{D42A27DB-BD31-4B8C-83A1-F6EECF244321}">
                <p14:modId xmlns:p14="http://schemas.microsoft.com/office/powerpoint/2010/main" val="37405156"/>
              </p:ext>
            </p:extLst>
          </p:nvPr>
        </p:nvGraphicFramePr>
        <p:xfrm>
          <a:off x="3331704" y="5266204"/>
          <a:ext cx="4264101" cy="1520495"/>
        </p:xfrm>
        <a:graphic>
          <a:graphicData uri="http://schemas.openxmlformats.org/drawingml/2006/table">
            <a:tbl>
              <a:tblPr firstRow="1" firstCol="1" bandRow="1">
                <a:tableStyleId>{5C22544A-7EE6-4342-B048-85BDC9FD1C3A}</a:tableStyleId>
              </a:tblPr>
              <a:tblGrid>
                <a:gridCol w="1012412">
                  <a:extLst>
                    <a:ext uri="{9D8B030D-6E8A-4147-A177-3AD203B41FA5}">
                      <a16:colId xmlns:a16="http://schemas.microsoft.com/office/drawing/2014/main" val="2423369776"/>
                    </a:ext>
                  </a:extLst>
                </a:gridCol>
                <a:gridCol w="1798736">
                  <a:extLst>
                    <a:ext uri="{9D8B030D-6E8A-4147-A177-3AD203B41FA5}">
                      <a16:colId xmlns:a16="http://schemas.microsoft.com/office/drawing/2014/main" val="2969587427"/>
                    </a:ext>
                  </a:extLst>
                </a:gridCol>
                <a:gridCol w="1452953">
                  <a:extLst>
                    <a:ext uri="{9D8B030D-6E8A-4147-A177-3AD203B41FA5}">
                      <a16:colId xmlns:a16="http://schemas.microsoft.com/office/drawing/2014/main" val="3084725920"/>
                    </a:ext>
                  </a:extLst>
                </a:gridCol>
              </a:tblGrid>
              <a:tr h="304099">
                <a:tc>
                  <a:txBody>
                    <a:bodyPr/>
                    <a:lstStyle/>
                    <a:p>
                      <a:pPr algn="ctr">
                        <a:lnSpc>
                          <a:spcPct val="115000"/>
                        </a:lnSpc>
                        <a:spcAft>
                          <a:spcPts val="0"/>
                        </a:spcAft>
                      </a:pPr>
                      <a:r>
                        <a:rPr lang="ja-JP" sz="1100">
                          <a:effectLst/>
                          <a:latin typeface="Meiryo UI" panose="020B0604030504040204" pitchFamily="50" charset="-128"/>
                          <a:ea typeface="Meiryo UI" panose="020B0604030504040204" pitchFamily="50" charset="-128"/>
                        </a:rPr>
                        <a:t>項目</a:t>
                      </a:r>
                      <a:endParaRPr lang="ja-JP" sz="1400">
                        <a:effectLst/>
                        <a:latin typeface="Meiryo UI" panose="020B0604030504040204" pitchFamily="50" charset="-128"/>
                        <a:ea typeface="Meiryo UI" panose="020B0604030504040204" pitchFamily="50" charset="-128"/>
                      </a:endParaRPr>
                    </a:p>
                  </a:txBody>
                  <a:tcPr marL="62865" marR="62865" marT="0" marB="0" anchor="ctr"/>
                </a:tc>
                <a:tc>
                  <a:txBody>
                    <a:bodyPr/>
                    <a:lstStyle/>
                    <a:p>
                      <a:pPr algn="ctr">
                        <a:lnSpc>
                          <a:spcPct val="115000"/>
                        </a:lnSpc>
                        <a:spcAft>
                          <a:spcPts val="0"/>
                        </a:spcAft>
                      </a:pPr>
                      <a:r>
                        <a:rPr lang="ja-JP" sz="1100" dirty="0">
                          <a:effectLst/>
                          <a:latin typeface="Meiryo UI" panose="020B0604030504040204" pitchFamily="50" charset="-128"/>
                          <a:ea typeface="Meiryo UI" panose="020B0604030504040204" pitchFamily="50" charset="-128"/>
                        </a:rPr>
                        <a:t>事業規模（税込） </a:t>
                      </a:r>
                      <a:r>
                        <a:rPr lang="en-US" altLang="ja-JP" sz="1100" dirty="0">
                          <a:effectLst/>
                          <a:latin typeface="Meiryo UI" panose="020B0604030504040204" pitchFamily="50" charset="-128"/>
                          <a:ea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endParaRPr>
                    </a:p>
                  </a:txBody>
                  <a:tcPr marL="62865" marR="62865" marT="0" marB="0" anchor="ctr"/>
                </a:tc>
                <a:tc>
                  <a:txBody>
                    <a:bodyPr/>
                    <a:lstStyle/>
                    <a:p>
                      <a:pPr algn="ctr">
                        <a:lnSpc>
                          <a:spcPct val="115000"/>
                        </a:lnSpc>
                        <a:spcAft>
                          <a:spcPts val="0"/>
                        </a:spcAft>
                      </a:pPr>
                      <a:r>
                        <a:rPr lang="ja-JP" sz="1100" dirty="0">
                          <a:effectLst/>
                          <a:latin typeface="Meiryo UI" panose="020B0604030504040204" pitchFamily="50" charset="-128"/>
                          <a:ea typeface="Meiryo UI" panose="020B0604030504040204" pitchFamily="50" charset="-128"/>
                        </a:rPr>
                        <a:t>備考</a:t>
                      </a:r>
                      <a:endParaRPr lang="ja-JP" sz="1400" dirty="0">
                        <a:effectLst/>
                        <a:latin typeface="Meiryo UI" panose="020B0604030504040204" pitchFamily="50" charset="-128"/>
                        <a:ea typeface="Meiryo UI" panose="020B0604030504040204" pitchFamily="50" charset="-128"/>
                      </a:endParaRPr>
                    </a:p>
                  </a:txBody>
                  <a:tcPr marL="62865" marR="62865" marT="0" marB="0" anchor="ctr"/>
                </a:tc>
                <a:extLst>
                  <a:ext uri="{0D108BD9-81ED-4DB2-BD59-A6C34878D82A}">
                    <a16:rowId xmlns:a16="http://schemas.microsoft.com/office/drawing/2014/main" val="2073613805"/>
                  </a:ext>
                </a:extLst>
              </a:tr>
              <a:tr h="304099">
                <a:tc>
                  <a:txBody>
                    <a:bodyPr/>
                    <a:lstStyle/>
                    <a:p>
                      <a:pPr algn="ctr">
                        <a:lnSpc>
                          <a:spcPct val="115000"/>
                        </a:lnSpc>
                        <a:spcAft>
                          <a:spcPts val="0"/>
                        </a:spcAft>
                      </a:pPr>
                      <a:r>
                        <a:rPr lang="ja-JP" sz="1100">
                          <a:effectLst/>
                          <a:latin typeface="Meiryo UI" panose="020B0604030504040204" pitchFamily="50" charset="-128"/>
                          <a:ea typeface="Meiryo UI" panose="020B0604030504040204" pitchFamily="50" charset="-128"/>
                        </a:rPr>
                        <a:t>展示関連</a:t>
                      </a:r>
                      <a:endParaRPr lang="ja-JP" sz="1400">
                        <a:effectLst/>
                        <a:latin typeface="Meiryo UI" panose="020B0604030504040204" pitchFamily="50" charset="-128"/>
                        <a:ea typeface="Meiryo UI" panose="020B0604030504040204" pitchFamily="50" charset="-128"/>
                      </a:endParaRPr>
                    </a:p>
                  </a:txBody>
                  <a:tcPr marL="62865" marR="62865" marT="0" marB="0" anchor="ctr"/>
                </a:tc>
                <a:tc>
                  <a:txBody>
                    <a:bodyPr/>
                    <a:lstStyle/>
                    <a:p>
                      <a:pPr algn="ctr">
                        <a:lnSpc>
                          <a:spcPct val="115000"/>
                        </a:lnSpc>
                        <a:spcAft>
                          <a:spcPts val="0"/>
                        </a:spcAft>
                      </a:pPr>
                      <a:r>
                        <a:rPr lang="ja-JP" sz="1100">
                          <a:effectLst/>
                          <a:latin typeface="Meiryo UI" panose="020B0604030504040204" pitchFamily="50" charset="-128"/>
                          <a:ea typeface="Meiryo UI" panose="020B0604030504040204" pitchFamily="50" charset="-128"/>
                        </a:rPr>
                        <a:t>約60億円</a:t>
                      </a:r>
                      <a:endParaRPr lang="ja-JP" sz="1400">
                        <a:effectLst/>
                        <a:latin typeface="Meiryo UI" panose="020B0604030504040204" pitchFamily="50" charset="-128"/>
                        <a:ea typeface="Meiryo UI" panose="020B0604030504040204" pitchFamily="50" charset="-128"/>
                      </a:endParaRPr>
                    </a:p>
                  </a:txBody>
                  <a:tcPr marL="62865" marR="62865" marT="0" marB="0" anchor="ctr"/>
                </a:tc>
                <a:tc>
                  <a:txBody>
                    <a:bodyPr/>
                    <a:lstStyle/>
                    <a:p>
                      <a:pPr>
                        <a:lnSpc>
                          <a:spcPct val="115000"/>
                        </a:lnSpc>
                        <a:spcAft>
                          <a:spcPts val="0"/>
                        </a:spcAft>
                      </a:pPr>
                      <a:r>
                        <a:rPr lang="ja-JP" sz="1100" dirty="0">
                          <a:effectLst/>
                          <a:latin typeface="Meiryo UI" panose="020B0604030504040204" pitchFamily="50" charset="-128"/>
                          <a:ea typeface="Meiryo UI" panose="020B0604030504040204" pitchFamily="50" charset="-128"/>
                        </a:rPr>
                        <a:t>　</a:t>
                      </a:r>
                      <a:endParaRPr lang="ja-JP" sz="1400" dirty="0">
                        <a:effectLst/>
                        <a:latin typeface="Meiryo UI" panose="020B0604030504040204" pitchFamily="50" charset="-128"/>
                        <a:ea typeface="Meiryo UI" panose="020B0604030504040204" pitchFamily="50" charset="-128"/>
                      </a:endParaRPr>
                    </a:p>
                  </a:txBody>
                  <a:tcPr marL="62865" marR="62865" marT="0" marB="0" anchor="ctr"/>
                </a:tc>
                <a:extLst>
                  <a:ext uri="{0D108BD9-81ED-4DB2-BD59-A6C34878D82A}">
                    <a16:rowId xmlns:a16="http://schemas.microsoft.com/office/drawing/2014/main" val="2710448429"/>
                  </a:ext>
                </a:extLst>
              </a:tr>
              <a:tr h="304099">
                <a:tc>
                  <a:txBody>
                    <a:bodyPr/>
                    <a:lstStyle/>
                    <a:p>
                      <a:pPr algn="ctr">
                        <a:lnSpc>
                          <a:spcPct val="115000"/>
                        </a:lnSpc>
                        <a:spcAft>
                          <a:spcPts val="0"/>
                        </a:spcAft>
                      </a:pPr>
                      <a:r>
                        <a:rPr lang="ja-JP" sz="1100">
                          <a:effectLst/>
                          <a:latin typeface="Meiryo UI" panose="020B0604030504040204" pitchFamily="50" charset="-128"/>
                          <a:ea typeface="Meiryo UI" panose="020B0604030504040204" pitchFamily="50" charset="-128"/>
                        </a:rPr>
                        <a:t>建築関連</a:t>
                      </a:r>
                      <a:endParaRPr lang="ja-JP" sz="1400">
                        <a:effectLst/>
                        <a:latin typeface="Meiryo UI" panose="020B0604030504040204" pitchFamily="50" charset="-128"/>
                        <a:ea typeface="Meiryo UI" panose="020B0604030504040204" pitchFamily="50" charset="-128"/>
                      </a:endParaRPr>
                    </a:p>
                  </a:txBody>
                  <a:tcPr marL="62865" marR="62865" marT="0" marB="0" anchor="ctr"/>
                </a:tc>
                <a:tc>
                  <a:txBody>
                    <a:bodyPr/>
                    <a:lstStyle/>
                    <a:p>
                      <a:pPr algn="ctr">
                        <a:lnSpc>
                          <a:spcPct val="115000"/>
                        </a:lnSpc>
                        <a:spcAft>
                          <a:spcPts val="0"/>
                        </a:spcAft>
                      </a:pPr>
                      <a:r>
                        <a:rPr lang="ja-JP" sz="1100">
                          <a:effectLst/>
                          <a:latin typeface="Meiryo UI" panose="020B0604030504040204" pitchFamily="50" charset="-128"/>
                          <a:ea typeface="Meiryo UI" panose="020B0604030504040204" pitchFamily="50" charset="-128"/>
                        </a:rPr>
                        <a:t>約70～80億円</a:t>
                      </a:r>
                      <a:endParaRPr lang="ja-JP" sz="1400">
                        <a:effectLst/>
                        <a:latin typeface="Meiryo UI" panose="020B0604030504040204" pitchFamily="50" charset="-128"/>
                        <a:ea typeface="Meiryo UI" panose="020B0604030504040204" pitchFamily="50" charset="-128"/>
                      </a:endParaRPr>
                    </a:p>
                  </a:txBody>
                  <a:tcPr marL="62865" marR="62865" marT="0" marB="0" anchor="ctr"/>
                </a:tc>
                <a:tc>
                  <a:txBody>
                    <a:bodyPr/>
                    <a:lstStyle/>
                    <a:p>
                      <a:pPr>
                        <a:lnSpc>
                          <a:spcPct val="115000"/>
                        </a:lnSpc>
                        <a:spcAft>
                          <a:spcPts val="0"/>
                        </a:spcAft>
                      </a:pPr>
                      <a:r>
                        <a:rPr lang="ja-JP" sz="1100">
                          <a:effectLst/>
                          <a:latin typeface="Meiryo UI" panose="020B0604030504040204" pitchFamily="50" charset="-128"/>
                          <a:ea typeface="Meiryo UI" panose="020B0604030504040204" pitchFamily="50" charset="-128"/>
                        </a:rPr>
                        <a:t>設計・解体を含む</a:t>
                      </a:r>
                      <a:endParaRPr lang="ja-JP" sz="1400">
                        <a:effectLst/>
                        <a:latin typeface="Meiryo UI" panose="020B0604030504040204" pitchFamily="50" charset="-128"/>
                        <a:ea typeface="Meiryo UI" panose="020B0604030504040204" pitchFamily="50" charset="-128"/>
                      </a:endParaRPr>
                    </a:p>
                  </a:txBody>
                  <a:tcPr marL="62865" marR="62865" marT="0" marB="0" anchor="ctr"/>
                </a:tc>
                <a:extLst>
                  <a:ext uri="{0D108BD9-81ED-4DB2-BD59-A6C34878D82A}">
                    <a16:rowId xmlns:a16="http://schemas.microsoft.com/office/drawing/2014/main" val="463285167"/>
                  </a:ext>
                </a:extLst>
              </a:tr>
              <a:tr h="304099">
                <a:tc>
                  <a:txBody>
                    <a:bodyPr/>
                    <a:lstStyle/>
                    <a:p>
                      <a:pPr algn="ctr">
                        <a:lnSpc>
                          <a:spcPct val="115000"/>
                        </a:lnSpc>
                        <a:spcAft>
                          <a:spcPts val="0"/>
                        </a:spcAft>
                      </a:pPr>
                      <a:r>
                        <a:rPr lang="ja-JP" sz="1100">
                          <a:effectLst/>
                          <a:latin typeface="Meiryo UI" panose="020B0604030504040204" pitchFamily="50" charset="-128"/>
                          <a:ea typeface="Meiryo UI" panose="020B0604030504040204" pitchFamily="50" charset="-128"/>
                        </a:rPr>
                        <a:t>運営関連</a:t>
                      </a:r>
                      <a:endParaRPr lang="ja-JP" sz="1400">
                        <a:effectLst/>
                        <a:latin typeface="Meiryo UI" panose="020B0604030504040204" pitchFamily="50" charset="-128"/>
                        <a:ea typeface="Meiryo UI" panose="020B0604030504040204" pitchFamily="50" charset="-128"/>
                      </a:endParaRPr>
                    </a:p>
                  </a:txBody>
                  <a:tcPr marL="62865" marR="62865" marT="0" marB="0" anchor="ctr"/>
                </a:tc>
                <a:tc>
                  <a:txBody>
                    <a:bodyPr/>
                    <a:lstStyle/>
                    <a:p>
                      <a:pPr algn="ctr">
                        <a:lnSpc>
                          <a:spcPct val="115000"/>
                        </a:lnSpc>
                        <a:spcAft>
                          <a:spcPts val="0"/>
                        </a:spcAft>
                      </a:pPr>
                      <a:r>
                        <a:rPr lang="ja-JP" sz="1100">
                          <a:effectLst/>
                          <a:latin typeface="Meiryo UI" panose="020B0604030504040204" pitchFamily="50" charset="-128"/>
                          <a:ea typeface="Meiryo UI" panose="020B0604030504040204" pitchFamily="50" charset="-128"/>
                        </a:rPr>
                        <a:t>約20億円</a:t>
                      </a:r>
                      <a:endParaRPr lang="ja-JP" sz="1400">
                        <a:effectLst/>
                        <a:latin typeface="Meiryo UI" panose="020B0604030504040204" pitchFamily="50" charset="-128"/>
                        <a:ea typeface="Meiryo UI" panose="020B0604030504040204" pitchFamily="50" charset="-128"/>
                      </a:endParaRPr>
                    </a:p>
                  </a:txBody>
                  <a:tcPr marL="62865" marR="62865" marT="0" marB="0" anchor="ctr"/>
                </a:tc>
                <a:tc>
                  <a:txBody>
                    <a:bodyPr/>
                    <a:lstStyle/>
                    <a:p>
                      <a:pPr>
                        <a:lnSpc>
                          <a:spcPct val="115000"/>
                        </a:lnSpc>
                        <a:spcAft>
                          <a:spcPts val="0"/>
                        </a:spcAft>
                      </a:pPr>
                      <a:r>
                        <a:rPr lang="ja-JP" sz="1100" dirty="0">
                          <a:effectLst/>
                          <a:latin typeface="Meiryo UI" panose="020B0604030504040204" pitchFamily="50" charset="-128"/>
                          <a:ea typeface="Meiryo UI" panose="020B0604030504040204" pitchFamily="50" charset="-128"/>
                        </a:rPr>
                        <a:t>運営・広報など</a:t>
                      </a:r>
                      <a:endParaRPr lang="ja-JP" sz="1400" dirty="0">
                        <a:effectLst/>
                        <a:latin typeface="Meiryo UI" panose="020B0604030504040204" pitchFamily="50" charset="-128"/>
                        <a:ea typeface="Meiryo UI" panose="020B0604030504040204" pitchFamily="50" charset="-128"/>
                      </a:endParaRPr>
                    </a:p>
                  </a:txBody>
                  <a:tcPr marL="62865" marR="62865" marT="0" marB="0" anchor="ctr"/>
                </a:tc>
                <a:extLst>
                  <a:ext uri="{0D108BD9-81ED-4DB2-BD59-A6C34878D82A}">
                    <a16:rowId xmlns:a16="http://schemas.microsoft.com/office/drawing/2014/main" val="3927632531"/>
                  </a:ext>
                </a:extLst>
              </a:tr>
              <a:tr h="304099">
                <a:tc>
                  <a:txBody>
                    <a:bodyPr/>
                    <a:lstStyle/>
                    <a:p>
                      <a:pPr algn="ctr">
                        <a:lnSpc>
                          <a:spcPct val="115000"/>
                        </a:lnSpc>
                        <a:spcAft>
                          <a:spcPts val="0"/>
                        </a:spcAft>
                      </a:pPr>
                      <a:r>
                        <a:rPr lang="ja-JP" sz="1100" dirty="0">
                          <a:effectLst/>
                          <a:latin typeface="Meiryo UI" panose="020B0604030504040204" pitchFamily="50" charset="-128"/>
                          <a:ea typeface="Meiryo UI" panose="020B0604030504040204" pitchFamily="50" charset="-128"/>
                        </a:rPr>
                        <a:t>計</a:t>
                      </a:r>
                      <a:endParaRPr lang="ja-JP" sz="1400" dirty="0">
                        <a:effectLst/>
                        <a:latin typeface="Meiryo UI" panose="020B0604030504040204" pitchFamily="50" charset="-128"/>
                        <a:ea typeface="Meiryo UI" panose="020B0604030504040204" pitchFamily="50" charset="-128"/>
                      </a:endParaRPr>
                    </a:p>
                  </a:txBody>
                  <a:tcPr marL="62865" marR="62865" marT="0" marB="0" anchor="ctr"/>
                </a:tc>
                <a:tc>
                  <a:txBody>
                    <a:bodyPr/>
                    <a:lstStyle/>
                    <a:p>
                      <a:pPr algn="ctr">
                        <a:lnSpc>
                          <a:spcPct val="115000"/>
                        </a:lnSpc>
                        <a:spcAft>
                          <a:spcPts val="0"/>
                        </a:spcAft>
                      </a:pPr>
                      <a:r>
                        <a:rPr lang="ja-JP" sz="1100" dirty="0">
                          <a:effectLst/>
                          <a:latin typeface="Meiryo UI" panose="020B0604030504040204" pitchFamily="50" charset="-128"/>
                          <a:ea typeface="Meiryo UI" panose="020B0604030504040204" pitchFamily="50" charset="-128"/>
                        </a:rPr>
                        <a:t>約160億円</a:t>
                      </a:r>
                      <a:endParaRPr lang="ja-JP" sz="1400" dirty="0">
                        <a:effectLst/>
                        <a:latin typeface="Meiryo UI" panose="020B0604030504040204" pitchFamily="50" charset="-128"/>
                        <a:ea typeface="Meiryo UI" panose="020B0604030504040204" pitchFamily="50" charset="-128"/>
                      </a:endParaRPr>
                    </a:p>
                  </a:txBody>
                  <a:tcPr marL="62865" marR="62865" marT="0" marB="0" anchor="ctr"/>
                </a:tc>
                <a:tc>
                  <a:txBody>
                    <a:bodyPr/>
                    <a:lstStyle/>
                    <a:p>
                      <a:pPr>
                        <a:lnSpc>
                          <a:spcPct val="115000"/>
                        </a:lnSpc>
                        <a:spcAft>
                          <a:spcPts val="0"/>
                        </a:spcAft>
                      </a:pPr>
                      <a:r>
                        <a:rPr lang="ja-JP" sz="1100" dirty="0">
                          <a:effectLst/>
                          <a:latin typeface="Meiryo UI" panose="020B0604030504040204" pitchFamily="50" charset="-128"/>
                          <a:ea typeface="Meiryo UI" panose="020B0604030504040204" pitchFamily="50" charset="-128"/>
                        </a:rPr>
                        <a:t>　</a:t>
                      </a:r>
                      <a:endParaRPr lang="ja-JP" sz="1400" dirty="0">
                        <a:effectLst/>
                        <a:latin typeface="Meiryo UI" panose="020B0604030504040204" pitchFamily="50" charset="-128"/>
                        <a:ea typeface="Meiryo UI" panose="020B0604030504040204" pitchFamily="50" charset="-128"/>
                      </a:endParaRPr>
                    </a:p>
                  </a:txBody>
                  <a:tcPr marL="62865" marR="62865" marT="0" marB="0" anchor="ctr"/>
                </a:tc>
                <a:extLst>
                  <a:ext uri="{0D108BD9-81ED-4DB2-BD59-A6C34878D82A}">
                    <a16:rowId xmlns:a16="http://schemas.microsoft.com/office/drawing/2014/main" val="2632484174"/>
                  </a:ext>
                </a:extLst>
              </a:tr>
            </a:tbl>
          </a:graphicData>
        </a:graphic>
      </p:graphicFrame>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19</a:t>
            </a:fld>
            <a:endParaRPr kumimoji="1" lang="ja-JP" altLang="en-US"/>
          </a:p>
        </p:txBody>
      </p:sp>
    </p:spTree>
    <p:extLst>
      <p:ext uri="{BB962C8B-B14F-4D97-AF65-F5344CB8AC3E}">
        <p14:creationId xmlns:p14="http://schemas.microsoft.com/office/powerpoint/2010/main" val="83083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9A0A045-EDA3-460A-B01F-0010A94D4A7F}"/>
              </a:ext>
            </a:extLst>
          </p:cNvPr>
          <p:cNvSpPr/>
          <p:nvPr/>
        </p:nvSpPr>
        <p:spPr>
          <a:xfrm>
            <a:off x="0" y="2942574"/>
            <a:ext cx="9911368" cy="9728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大阪パビリオン出展基本計画</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2</a:t>
            </a:fld>
            <a:endParaRPr kumimoji="1" lang="ja-JP" altLang="en-US"/>
          </a:p>
        </p:txBody>
      </p:sp>
    </p:spTree>
    <p:extLst>
      <p:ext uri="{BB962C8B-B14F-4D97-AF65-F5344CB8AC3E}">
        <p14:creationId xmlns:p14="http://schemas.microsoft.com/office/powerpoint/2010/main" val="3402737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レガシー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8669" y="677899"/>
            <a:ext cx="9184728" cy="764536"/>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ハード・ソフト両面でレガシーを承継し、</a:t>
            </a:r>
            <a:r>
              <a:rPr kumimoji="1" lang="en-US" altLang="ja-JP" sz="1600" dirty="0">
                <a:latin typeface="Meiryo UI" panose="020B0604030504040204" pitchFamily="50" charset="-128"/>
                <a:ea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rPr>
              <a:t>年以降の「大阪の成長と経済発展」「いのち輝く幸せな暮らし」の　実現に向けて貢献することをめざします</a:t>
            </a:r>
          </a:p>
        </p:txBody>
      </p:sp>
      <p:sp>
        <p:nvSpPr>
          <p:cNvPr id="33" name="テキスト ボックス 32">
            <a:extLst>
              <a:ext uri="{FF2B5EF4-FFF2-40B4-BE49-F238E27FC236}">
                <a16:creationId xmlns:a16="http://schemas.microsoft.com/office/drawing/2014/main" id="{91DA09DA-A723-410D-BC68-01FC271584B9}"/>
              </a:ext>
            </a:extLst>
          </p:cNvPr>
          <p:cNvSpPr txBox="1"/>
          <p:nvPr/>
        </p:nvSpPr>
        <p:spPr>
          <a:xfrm>
            <a:off x="207883" y="1768858"/>
            <a:ext cx="9425514" cy="3037691"/>
          </a:xfrm>
          <a:prstGeom prst="rect">
            <a:avLst/>
          </a:prstGeom>
          <a:noFill/>
        </p:spPr>
        <p:txBody>
          <a:bodyPr wrap="square" rtlCol="0">
            <a:spAutoFit/>
          </a:bodyPr>
          <a:lstStyle/>
          <a:p>
            <a:pPr>
              <a:lnSpc>
                <a:spcPts val="2200"/>
              </a:lnSpc>
              <a:spcAft>
                <a:spcPts val="600"/>
              </a:spcAft>
            </a:pPr>
            <a:r>
              <a:rPr kumimoji="1" lang="ja-JP" altLang="en-US" sz="1600" b="1" dirty="0">
                <a:latin typeface="Meiryo UI" panose="020B0604030504040204" pitchFamily="50" charset="-128"/>
                <a:ea typeface="Meiryo UI" panose="020B0604030504040204" pitchFamily="50" charset="-128"/>
              </a:rPr>
              <a:t>（１）ハードレガシー利活用の方針</a:t>
            </a:r>
            <a:endParaRPr kumimoji="1" lang="en-US" altLang="ja-JP" sz="1600" b="1"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2021</a:t>
            </a:r>
            <a:r>
              <a:rPr kumimoji="1" lang="ja-JP" altLang="en-US" sz="1600" dirty="0">
                <a:latin typeface="Meiryo UI" panose="020B0604030504040204" pitchFamily="50" charset="-128"/>
                <a:ea typeface="Meiryo UI" panose="020B0604030504040204" pitchFamily="50" charset="-128"/>
              </a:rPr>
              <a:t>年７月１日～８月</a:t>
            </a:r>
            <a:r>
              <a:rPr kumimoji="1" lang="en-US" altLang="ja-JP" sz="1600" dirty="0">
                <a:latin typeface="Meiryo UI" panose="020B0604030504040204" pitchFamily="50" charset="-128"/>
                <a:ea typeface="Meiryo UI" panose="020B0604030504040204" pitchFamily="50" charset="-128"/>
              </a:rPr>
              <a:t>23</a:t>
            </a:r>
            <a:r>
              <a:rPr kumimoji="1" lang="ja-JP" altLang="en-US" sz="1600" dirty="0">
                <a:latin typeface="Meiryo UI" panose="020B0604030504040204" pitchFamily="50" charset="-128"/>
                <a:ea typeface="Meiryo UI" panose="020B0604030504040204" pitchFamily="50" charset="-128"/>
              </a:rPr>
              <a:t>日の間、マーケットサウンディングを実施　</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複数の企業から提案が出され、民間活用による建物の有効活用の可能性が示されたことから、</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出展のメインとなる</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未来の医療サービス</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や</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未来のヘルスケア体験</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を行う建物部分を残す　</a:t>
            </a:r>
          </a:p>
          <a:p>
            <a:pPr>
              <a:lnSpc>
                <a:spcPts val="2200"/>
              </a:lnSpc>
            </a:pPr>
            <a:r>
              <a:rPr kumimoji="1" lang="ja-JP" altLang="en-US" sz="1600" dirty="0">
                <a:latin typeface="Meiryo UI" panose="020B0604030504040204" pitchFamily="50" charset="-128"/>
                <a:ea typeface="Meiryo UI" panose="020B0604030504040204" pitchFamily="50" charset="-128"/>
              </a:rPr>
              <a:t>　　◇万博開催後に残す建物部分の活用方法</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具体的な事業内容などについては、今後、民間事業者から提案を広く募り、引き続き検討を進めていく</a:t>
            </a:r>
            <a:endParaRPr kumimoji="1" lang="en-US" altLang="ja-JP" sz="1600" dirty="0">
              <a:latin typeface="Meiryo UI" panose="020B0604030504040204" pitchFamily="50" charset="-128"/>
              <a:ea typeface="Meiryo UI" panose="020B0604030504040204" pitchFamily="50" charset="-128"/>
            </a:endParaRPr>
          </a:p>
          <a:p>
            <a:pPr>
              <a:lnSpc>
                <a:spcPts val="2200"/>
              </a:lnSpc>
            </a:pPr>
            <a:endParaRPr kumimoji="1" lang="ja-JP" altLang="en-US" sz="1600" dirty="0">
              <a:latin typeface="Meiryo UI" panose="020B0604030504040204" pitchFamily="50" charset="-128"/>
              <a:ea typeface="Meiryo UI" panose="020B0604030504040204" pitchFamily="50" charset="-128"/>
            </a:endParaRPr>
          </a:p>
          <a:p>
            <a:pPr>
              <a:lnSpc>
                <a:spcPts val="2200"/>
              </a:lnSpc>
              <a:spcAft>
                <a:spcPts val="600"/>
              </a:spcAft>
            </a:pPr>
            <a:r>
              <a:rPr kumimoji="1" lang="ja-JP" altLang="en-US" sz="1600" b="1" dirty="0">
                <a:latin typeface="Meiryo UI" panose="020B0604030504040204" pitchFamily="50" charset="-128"/>
                <a:ea typeface="Meiryo UI" panose="020B0604030504040204" pitchFamily="50" charset="-128"/>
              </a:rPr>
              <a:t>（２）ソフトレガシー利活用の方針 </a:t>
            </a:r>
          </a:p>
          <a:p>
            <a:pPr>
              <a:lnSpc>
                <a:spcPts val="2200"/>
              </a:lnSpc>
            </a:pPr>
            <a:r>
              <a:rPr kumimoji="1" lang="ja-JP" altLang="en-US" sz="1600" dirty="0">
                <a:latin typeface="Meiryo UI" panose="020B0604030504040204" pitchFamily="50" charset="-128"/>
                <a:ea typeface="Meiryo UI" panose="020B0604030504040204" pitchFamily="50" charset="-128"/>
              </a:rPr>
              <a:t>　　◇パビリオンの利用・体験で収集されたデータ等は、公的研究機関や民間事業者等の利活用を見据え検討</a:t>
            </a:r>
          </a:p>
          <a:p>
            <a:pPr>
              <a:lnSpc>
                <a:spcPts val="2200"/>
              </a:lnSpc>
            </a:pPr>
            <a:r>
              <a:rPr kumimoji="1" lang="ja-JP" altLang="en-US" sz="1600" dirty="0">
                <a:latin typeface="Meiryo UI" panose="020B0604030504040204" pitchFamily="50" charset="-128"/>
                <a:ea typeface="Meiryo UI" panose="020B0604030504040204" pitchFamily="50" charset="-128"/>
              </a:rPr>
              <a:t>　　◇バーチャルパビリオンについても、恒久的なデジタルコンテンツとして継続運営をめざす</a:t>
            </a:r>
          </a:p>
        </p:txBody>
      </p:sp>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20</a:t>
            </a:fld>
            <a:endParaRPr kumimoji="1" lang="ja-JP" altLang="en-US"/>
          </a:p>
        </p:txBody>
      </p:sp>
    </p:spTree>
    <p:extLst>
      <p:ext uri="{BB962C8B-B14F-4D97-AF65-F5344CB8AC3E}">
        <p14:creationId xmlns:p14="http://schemas.microsoft.com/office/powerpoint/2010/main" val="425846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全体スケジュール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EB1AB89E-C7C2-422A-87EA-E395C8145E18}"/>
              </a:ext>
            </a:extLst>
          </p:cNvPr>
          <p:cNvSpPr txBox="1"/>
          <p:nvPr/>
        </p:nvSpPr>
        <p:spPr>
          <a:xfrm>
            <a:off x="-5369" y="621991"/>
            <a:ext cx="9819115" cy="428330"/>
          </a:xfrm>
          <a:prstGeom prst="rect">
            <a:avLst/>
          </a:prstGeom>
          <a:noFill/>
        </p:spPr>
        <p:txBody>
          <a:bodyPr wrap="square" lIns="58425" tIns="29214" rIns="58425" bIns="29214"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■大阪パビリオンは</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年３月までに出展基本計画を策定し、</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年４月より実施に向けた設計・製作及び運営計画を進めていく</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■建築は、</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年４月の工事着工、</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月の竣工をめざす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21</a:t>
            </a:fld>
            <a:endParaRPr kumimoji="1" lang="ja-JP" altLang="en-US"/>
          </a:p>
        </p:txBody>
      </p:sp>
      <p:pic>
        <p:nvPicPr>
          <p:cNvPr id="4" name="図 3"/>
          <p:cNvPicPr>
            <a:picLocks noChangeAspect="1"/>
          </p:cNvPicPr>
          <p:nvPr/>
        </p:nvPicPr>
        <p:blipFill>
          <a:blip r:embed="rId2"/>
          <a:stretch>
            <a:fillRect/>
          </a:stretch>
        </p:blipFill>
        <p:spPr>
          <a:xfrm>
            <a:off x="180305" y="1054907"/>
            <a:ext cx="9594213" cy="5397408"/>
          </a:xfrm>
          <a:prstGeom prst="rect">
            <a:avLst/>
          </a:prstGeom>
        </p:spPr>
      </p:pic>
    </p:spTree>
    <p:extLst>
      <p:ext uri="{BB962C8B-B14F-4D97-AF65-F5344CB8AC3E}">
        <p14:creationId xmlns:p14="http://schemas.microsoft.com/office/powerpoint/2010/main" val="4166281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5146" y="3917464"/>
            <a:ext cx="7919272" cy="2940536"/>
          </a:xfrm>
          <a:prstGeom prst="roundRect">
            <a:avLst>
              <a:gd name="adj" fmla="val 6645"/>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44" name="コネクタ: カギ線 4">
            <a:extLst>
              <a:ext uri="{FF2B5EF4-FFF2-40B4-BE49-F238E27FC236}">
                <a16:creationId xmlns:a16="http://schemas.microsoft.com/office/drawing/2014/main" id="{8BB800A3-8241-AB47-85C7-11AFCD5C0863}"/>
              </a:ext>
            </a:extLst>
          </p:cNvPr>
          <p:cNvCxnSpPr>
            <a:cxnSpLocks/>
          </p:cNvCxnSpPr>
          <p:nvPr/>
        </p:nvCxnSpPr>
        <p:spPr>
          <a:xfrm rot="5400000">
            <a:off x="3588197" y="2247696"/>
            <a:ext cx="648000" cy="0"/>
          </a:xfrm>
          <a:prstGeom prst="bentConnector3">
            <a:avLst>
              <a:gd name="adj1" fmla="val 6452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コネクタ: カギ線 100">
            <a:extLst>
              <a:ext uri="{FF2B5EF4-FFF2-40B4-BE49-F238E27FC236}">
                <a16:creationId xmlns:a16="http://schemas.microsoft.com/office/drawing/2014/main" id="{671101C3-5333-A842-A38A-4D4A7506FB92}"/>
              </a:ext>
            </a:extLst>
          </p:cNvPr>
          <p:cNvCxnSpPr>
            <a:cxnSpLocks/>
          </p:cNvCxnSpPr>
          <p:nvPr/>
        </p:nvCxnSpPr>
        <p:spPr>
          <a:xfrm rot="16200000" flipH="1">
            <a:off x="5886591" y="241615"/>
            <a:ext cx="900000" cy="3384000"/>
          </a:xfrm>
          <a:prstGeom prst="bentConnector3">
            <a:avLst>
              <a:gd name="adj1" fmla="val 4674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1570927" y="3949204"/>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コネクタ: カギ線 137">
            <a:extLst>
              <a:ext uri="{FF2B5EF4-FFF2-40B4-BE49-F238E27FC236}">
                <a16:creationId xmlns:a16="http://schemas.microsoft.com/office/drawing/2014/main" id="{312AEDDD-6D70-3A4B-BDA7-7598DC6E867C}"/>
              </a:ext>
            </a:extLst>
          </p:cNvPr>
          <p:cNvCxnSpPr>
            <a:cxnSpLocks/>
          </p:cNvCxnSpPr>
          <p:nvPr/>
        </p:nvCxnSpPr>
        <p:spPr>
          <a:xfrm>
            <a:off x="1852239" y="3627214"/>
            <a:ext cx="7562808" cy="597290"/>
          </a:xfrm>
          <a:prstGeom prst="bentConnector3">
            <a:avLst>
              <a:gd name="adj1" fmla="val 100037"/>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562C6674-AD91-EE46-B25B-1FE8816D95AF}"/>
              </a:ext>
            </a:extLst>
          </p:cNvPr>
          <p:cNvSpPr/>
          <p:nvPr/>
        </p:nvSpPr>
        <p:spPr>
          <a:xfrm>
            <a:off x="116855" y="4252277"/>
            <a:ext cx="1080000" cy="504000"/>
          </a:xfrm>
          <a:prstGeom prst="rect">
            <a:avLst/>
          </a:prstGeom>
          <a:solidFill>
            <a:schemeClr val="accent1">
              <a:lumMod val="75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ja-JP" altLang="en-US" sz="900" b="1" dirty="0">
                <a:latin typeface="Meiryo UI" panose="020B0604030504040204" pitchFamily="50" charset="-128"/>
                <a:ea typeface="Meiryo UI" panose="020B0604030504040204" pitchFamily="50" charset="-128"/>
              </a:rPr>
              <a:t>ヘルスケア</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先端予防ドック</a:t>
            </a:r>
          </a:p>
        </p:txBody>
      </p:sp>
      <p:sp>
        <p:nvSpPr>
          <p:cNvPr id="11" name="正方形/長方形 10">
            <a:extLst>
              <a:ext uri="{FF2B5EF4-FFF2-40B4-BE49-F238E27FC236}">
                <a16:creationId xmlns:a16="http://schemas.microsoft.com/office/drawing/2014/main" id="{618976E1-69FD-2C45-B04F-701D3B30B5E7}"/>
              </a:ext>
            </a:extLst>
          </p:cNvPr>
          <p:cNvSpPr/>
          <p:nvPr/>
        </p:nvSpPr>
        <p:spPr>
          <a:xfrm>
            <a:off x="1277035" y="4251534"/>
            <a:ext cx="1080000" cy="504000"/>
          </a:xfrm>
          <a:prstGeom prst="rect">
            <a:avLst/>
          </a:prstGeom>
          <a:solidFill>
            <a:schemeClr val="accent1">
              <a:lumMod val="75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未来の病院</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先端医療展示</a:t>
            </a:r>
          </a:p>
        </p:txBody>
      </p:sp>
      <p:sp>
        <p:nvSpPr>
          <p:cNvPr id="12" name="正方形/長方形 11">
            <a:extLst>
              <a:ext uri="{FF2B5EF4-FFF2-40B4-BE49-F238E27FC236}">
                <a16:creationId xmlns:a16="http://schemas.microsoft.com/office/drawing/2014/main" id="{438A5410-08BD-0146-AD7A-410758C01841}"/>
              </a:ext>
            </a:extLst>
          </p:cNvPr>
          <p:cNvSpPr/>
          <p:nvPr/>
        </p:nvSpPr>
        <p:spPr>
          <a:xfrm>
            <a:off x="2425717" y="4251534"/>
            <a:ext cx="1080000" cy="504000"/>
          </a:xfrm>
          <a:prstGeom prst="rect">
            <a:avLst/>
          </a:prstGeom>
          <a:solidFill>
            <a:schemeClr val="accent4">
              <a:lumMod val="75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kumimoji="1" lang="ja-JP" altLang="en-US" sz="900" b="1" dirty="0">
                <a:latin typeface="Meiryo UI" panose="020B0604030504040204" pitchFamily="50" charset="-128"/>
                <a:ea typeface="Meiryo UI" panose="020B0604030504040204" pitchFamily="50" charset="-128"/>
              </a:rPr>
              <a:t>食・レストラン</a:t>
            </a:r>
            <a:endParaRPr kumimoji="1" lang="en-US" altLang="ja-JP" sz="900" b="1"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A1FD5F00-E904-684B-9144-B89DFCACE590}"/>
              </a:ext>
            </a:extLst>
          </p:cNvPr>
          <p:cNvSpPr/>
          <p:nvPr/>
        </p:nvSpPr>
        <p:spPr>
          <a:xfrm>
            <a:off x="3578096" y="4252277"/>
            <a:ext cx="1080000" cy="504000"/>
          </a:xfrm>
          <a:prstGeom prst="rect">
            <a:avLst/>
          </a:prstGeom>
          <a:solidFill>
            <a:srgbClr val="CC0099"/>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バーチャル・</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850" b="1" dirty="0">
                <a:latin typeface="Meiryo UI" panose="020B0604030504040204" pitchFamily="50" charset="-128"/>
                <a:ea typeface="Meiryo UI" panose="020B0604030504040204" pitchFamily="50" charset="-128"/>
              </a:rPr>
              <a:t>バーチャル大阪パビリオン</a:t>
            </a:r>
          </a:p>
        </p:txBody>
      </p:sp>
      <p:sp>
        <p:nvSpPr>
          <p:cNvPr id="14" name="正方形/長方形 13">
            <a:extLst>
              <a:ext uri="{FF2B5EF4-FFF2-40B4-BE49-F238E27FC236}">
                <a16:creationId xmlns:a16="http://schemas.microsoft.com/office/drawing/2014/main" id="{CFB43E57-B24C-4E45-A219-C60EFC92EEB2}"/>
              </a:ext>
            </a:extLst>
          </p:cNvPr>
          <p:cNvSpPr/>
          <p:nvPr/>
        </p:nvSpPr>
        <p:spPr>
          <a:xfrm>
            <a:off x="8949748" y="4246949"/>
            <a:ext cx="864000" cy="504000"/>
          </a:xfrm>
          <a:prstGeom prst="rect">
            <a:avLst/>
          </a:prstGeom>
          <a:solidFill>
            <a:srgbClr val="00B050"/>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展示・出展ゾーン</a:t>
            </a:r>
          </a:p>
        </p:txBody>
      </p:sp>
      <p:sp>
        <p:nvSpPr>
          <p:cNvPr id="15" name="正方形/長方形 14">
            <a:extLst>
              <a:ext uri="{FF2B5EF4-FFF2-40B4-BE49-F238E27FC236}">
                <a16:creationId xmlns:a16="http://schemas.microsoft.com/office/drawing/2014/main" id="{BE68A48D-F25C-B64C-94BD-DE2B9ACC0EEB}"/>
              </a:ext>
            </a:extLst>
          </p:cNvPr>
          <p:cNvSpPr/>
          <p:nvPr/>
        </p:nvSpPr>
        <p:spPr>
          <a:xfrm>
            <a:off x="7983270" y="4235691"/>
            <a:ext cx="864000" cy="504000"/>
          </a:xfrm>
          <a:prstGeom prst="rect">
            <a:avLst/>
          </a:prstGeom>
          <a:solidFill>
            <a:srgbClr val="FF0000"/>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イベント・催事</a:t>
            </a:r>
          </a:p>
        </p:txBody>
      </p:sp>
      <p:sp>
        <p:nvSpPr>
          <p:cNvPr id="17" name="正方形/長方形 16">
            <a:extLst>
              <a:ext uri="{FF2B5EF4-FFF2-40B4-BE49-F238E27FC236}">
                <a16:creationId xmlns:a16="http://schemas.microsoft.com/office/drawing/2014/main" id="{53BAE76E-4261-4447-876C-9E1D6D558493}"/>
              </a:ext>
            </a:extLst>
          </p:cNvPr>
          <p:cNvSpPr/>
          <p:nvPr/>
        </p:nvSpPr>
        <p:spPr>
          <a:xfrm>
            <a:off x="116855" y="4847633"/>
            <a:ext cx="1080000" cy="576000"/>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ディレクター</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近畿大学</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山田 秀和 教授</a:t>
            </a:r>
          </a:p>
        </p:txBody>
      </p:sp>
      <p:sp>
        <p:nvSpPr>
          <p:cNvPr id="18" name="正方形/長方形 17">
            <a:extLst>
              <a:ext uri="{FF2B5EF4-FFF2-40B4-BE49-F238E27FC236}">
                <a16:creationId xmlns:a16="http://schemas.microsoft.com/office/drawing/2014/main" id="{46029562-1F19-B94B-9180-231F4301A484}"/>
              </a:ext>
            </a:extLst>
          </p:cNvPr>
          <p:cNvSpPr/>
          <p:nvPr/>
        </p:nvSpPr>
        <p:spPr>
          <a:xfrm>
            <a:off x="1289604" y="4838221"/>
            <a:ext cx="1080000" cy="576000"/>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ディレクター</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大阪大学</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冨田 哲也 准教授</a:t>
            </a:r>
          </a:p>
        </p:txBody>
      </p:sp>
      <p:sp>
        <p:nvSpPr>
          <p:cNvPr id="19" name="正方形/長方形 18">
            <a:extLst>
              <a:ext uri="{FF2B5EF4-FFF2-40B4-BE49-F238E27FC236}">
                <a16:creationId xmlns:a16="http://schemas.microsoft.com/office/drawing/2014/main" id="{70308C0A-796D-6A49-94EF-24AC67BF6D61}"/>
              </a:ext>
            </a:extLst>
          </p:cNvPr>
          <p:cNvSpPr/>
          <p:nvPr/>
        </p:nvSpPr>
        <p:spPr>
          <a:xfrm>
            <a:off x="2427800" y="4849001"/>
            <a:ext cx="1080000" cy="576000"/>
          </a:xfrm>
          <a:prstGeom prst="rect">
            <a:avLst/>
          </a:prstGeom>
          <a:solidFill>
            <a:srgbClr val="FFEACD"/>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ディレクター</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大阪府立大学</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増田 昇 名誉教授</a:t>
            </a:r>
          </a:p>
        </p:txBody>
      </p:sp>
      <p:sp>
        <p:nvSpPr>
          <p:cNvPr id="21" name="正方形/長方形 20">
            <a:extLst>
              <a:ext uri="{FF2B5EF4-FFF2-40B4-BE49-F238E27FC236}">
                <a16:creationId xmlns:a16="http://schemas.microsoft.com/office/drawing/2014/main" id="{D34DB854-7614-3642-9E6A-791D92B8A4A0}"/>
              </a:ext>
            </a:extLst>
          </p:cNvPr>
          <p:cNvSpPr/>
          <p:nvPr/>
        </p:nvSpPr>
        <p:spPr>
          <a:xfrm>
            <a:off x="8949747" y="4850753"/>
            <a:ext cx="864000" cy="1440000"/>
          </a:xfrm>
          <a:prstGeom prst="rect">
            <a:avLst/>
          </a:prstGeom>
          <a:solidFill>
            <a:srgbClr val="EBFFF4"/>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大阪産業局・</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大阪商工会議所を</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中心に</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中小企業や</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スタートアップ企業</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の展示・出展を</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取りまとめ</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D8494E3A-AFEF-FF4D-87FE-F31B1CD45B58}"/>
              </a:ext>
            </a:extLst>
          </p:cNvPr>
          <p:cNvSpPr/>
          <p:nvPr/>
        </p:nvSpPr>
        <p:spPr>
          <a:xfrm>
            <a:off x="114969" y="5902124"/>
            <a:ext cx="1080000" cy="394532"/>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委員会参画企業</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75F2F017-90AB-DA46-98B2-527E145DBFB3}"/>
              </a:ext>
            </a:extLst>
          </p:cNvPr>
          <p:cNvSpPr/>
          <p:nvPr/>
        </p:nvSpPr>
        <p:spPr>
          <a:xfrm>
            <a:off x="1285796" y="5902124"/>
            <a:ext cx="1080000" cy="394532"/>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委員会参画企業</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88D535AD-AF08-DD4D-A175-80A0A01D59B2}"/>
              </a:ext>
            </a:extLst>
          </p:cNvPr>
          <p:cNvSpPr/>
          <p:nvPr/>
        </p:nvSpPr>
        <p:spPr>
          <a:xfrm>
            <a:off x="2425171" y="5902124"/>
            <a:ext cx="1080000" cy="394532"/>
          </a:xfrm>
          <a:prstGeom prst="rect">
            <a:avLst/>
          </a:prstGeom>
          <a:solidFill>
            <a:srgbClr val="FFEACD"/>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委員会参画企業</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5A7F4E04-844B-9245-AEE0-5BDA5C24D25B}"/>
              </a:ext>
            </a:extLst>
          </p:cNvPr>
          <p:cNvSpPr/>
          <p:nvPr/>
        </p:nvSpPr>
        <p:spPr>
          <a:xfrm>
            <a:off x="3594798" y="5906725"/>
            <a:ext cx="1080000" cy="394532"/>
          </a:xfrm>
          <a:prstGeom prst="rect">
            <a:avLst/>
          </a:prstGeom>
          <a:solidFill>
            <a:srgbClr val="FFE7F9"/>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委員会参画企業</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ACC52092-A77A-DE4D-9B4C-D19EAFA65A51}"/>
              </a:ext>
            </a:extLst>
          </p:cNvPr>
          <p:cNvSpPr/>
          <p:nvPr/>
        </p:nvSpPr>
        <p:spPr>
          <a:xfrm>
            <a:off x="114969" y="5483567"/>
            <a:ext cx="1080000" cy="361176"/>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67" name="正方形/長方形 66">
            <a:extLst>
              <a:ext uri="{FF2B5EF4-FFF2-40B4-BE49-F238E27FC236}">
                <a16:creationId xmlns:a16="http://schemas.microsoft.com/office/drawing/2014/main" id="{110F09DC-5EEC-2A44-BC51-5D746B5E0012}"/>
              </a:ext>
            </a:extLst>
          </p:cNvPr>
          <p:cNvSpPr/>
          <p:nvPr/>
        </p:nvSpPr>
        <p:spPr>
          <a:xfrm>
            <a:off x="1285796" y="5483567"/>
            <a:ext cx="1080000" cy="361176"/>
          </a:xfrm>
          <a:prstGeom prst="rect">
            <a:avLst/>
          </a:prstGeom>
          <a:solidFill>
            <a:srgbClr val="E1EAFF"/>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04612026-B413-EC43-A36D-4FD752A013A2}"/>
              </a:ext>
            </a:extLst>
          </p:cNvPr>
          <p:cNvSpPr/>
          <p:nvPr/>
        </p:nvSpPr>
        <p:spPr>
          <a:xfrm>
            <a:off x="2425171" y="5483567"/>
            <a:ext cx="1080000" cy="361176"/>
          </a:xfrm>
          <a:prstGeom prst="rect">
            <a:avLst/>
          </a:prstGeom>
          <a:solidFill>
            <a:srgbClr val="FFEACD"/>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354B919A-2E46-6C47-B6C4-9E8AF00C71D9}"/>
              </a:ext>
            </a:extLst>
          </p:cNvPr>
          <p:cNvSpPr/>
          <p:nvPr/>
        </p:nvSpPr>
        <p:spPr>
          <a:xfrm>
            <a:off x="3594798" y="5489290"/>
            <a:ext cx="1080000" cy="361176"/>
          </a:xfrm>
          <a:prstGeom prst="rect">
            <a:avLst/>
          </a:prstGeom>
          <a:solidFill>
            <a:srgbClr val="FFE7F9"/>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205" name="コネクタ: カギ線 100">
            <a:extLst>
              <a:ext uri="{FF2B5EF4-FFF2-40B4-BE49-F238E27FC236}">
                <a16:creationId xmlns:a16="http://schemas.microsoft.com/office/drawing/2014/main" id="{90D7E872-981B-4D89-B5E4-C47282D5D836}"/>
              </a:ext>
            </a:extLst>
          </p:cNvPr>
          <p:cNvCxnSpPr>
            <a:cxnSpLocks/>
          </p:cNvCxnSpPr>
          <p:nvPr/>
        </p:nvCxnSpPr>
        <p:spPr>
          <a:xfrm rot="10800000" flipV="1">
            <a:off x="1273264" y="1901078"/>
            <a:ext cx="3492000" cy="1692000"/>
          </a:xfrm>
          <a:prstGeom prst="bentConnector3">
            <a:avLst>
              <a:gd name="adj1" fmla="val 10015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7" name="テキスト ボックス 226">
            <a:extLst>
              <a:ext uri="{FF2B5EF4-FFF2-40B4-BE49-F238E27FC236}">
                <a16:creationId xmlns:a16="http://schemas.microsoft.com/office/drawing/2014/main" id="{7021524F-8445-4A7C-8895-C7B38FCA9846}"/>
              </a:ext>
            </a:extLst>
          </p:cNvPr>
          <p:cNvSpPr txBox="1"/>
          <p:nvPr/>
        </p:nvSpPr>
        <p:spPr>
          <a:xfrm>
            <a:off x="3221486" y="3887853"/>
            <a:ext cx="147198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WG</a:t>
            </a:r>
            <a:r>
              <a:rPr kumimoji="1" lang="ja-JP" altLang="en-US" sz="1200" dirty="0">
                <a:latin typeface="Meiryo UI" panose="020B0604030504040204" pitchFamily="50" charset="-128"/>
                <a:ea typeface="Meiryo UI" panose="020B0604030504040204" pitchFamily="50" charset="-128"/>
              </a:rPr>
              <a:t>の運営</a:t>
            </a:r>
          </a:p>
        </p:txBody>
      </p:sp>
      <p:sp>
        <p:nvSpPr>
          <p:cNvPr id="57" name="正方形/長方形 56">
            <a:extLst>
              <a:ext uri="{FF2B5EF4-FFF2-40B4-BE49-F238E27FC236}">
                <a16:creationId xmlns:a16="http://schemas.microsoft.com/office/drawing/2014/main" id="{62FC79F7-FA6B-0D41-88F8-D7BA85F155D4}"/>
              </a:ext>
            </a:extLst>
          </p:cNvPr>
          <p:cNvSpPr/>
          <p:nvPr/>
        </p:nvSpPr>
        <p:spPr>
          <a:xfrm>
            <a:off x="8002154" y="4843363"/>
            <a:ext cx="864000" cy="1440000"/>
          </a:xfrm>
          <a:prstGeom prst="rect">
            <a:avLst/>
          </a:prstGeom>
          <a:solidFill>
            <a:srgbClr val="FFE1E1"/>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受託事業者を</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中心に</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企画立案</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8158813A-ACC3-D444-8D7F-FBED79DF2914}"/>
              </a:ext>
            </a:extLst>
          </p:cNvPr>
          <p:cNvSpPr/>
          <p:nvPr/>
        </p:nvSpPr>
        <p:spPr>
          <a:xfrm>
            <a:off x="4736338" y="4246176"/>
            <a:ext cx="1080000" cy="504000"/>
          </a:xfrm>
          <a:prstGeom prst="rect">
            <a:avLst/>
          </a:prstGeom>
          <a:solidFill>
            <a:schemeClr val="accent5"/>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プラットフォーム</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データ基盤</a:t>
            </a:r>
          </a:p>
        </p:txBody>
      </p:sp>
      <p:sp>
        <p:nvSpPr>
          <p:cNvPr id="59" name="正方形/長方形 58">
            <a:extLst>
              <a:ext uri="{FF2B5EF4-FFF2-40B4-BE49-F238E27FC236}">
                <a16:creationId xmlns:a16="http://schemas.microsoft.com/office/drawing/2014/main" id="{A051F2EB-8C87-8E47-B232-DAAEB5589C03}"/>
              </a:ext>
            </a:extLst>
          </p:cNvPr>
          <p:cNvSpPr/>
          <p:nvPr/>
        </p:nvSpPr>
        <p:spPr>
          <a:xfrm>
            <a:off x="4739956" y="5904169"/>
            <a:ext cx="1080000" cy="394532"/>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CN" altLang="en-US" sz="1000" dirty="0">
                <a:solidFill>
                  <a:schemeClr val="tx1"/>
                </a:solidFill>
                <a:latin typeface="Meiryo UI" panose="020B0604030504040204" pitchFamily="50" charset="-128"/>
                <a:ea typeface="Meiryo UI" panose="020B0604030504040204" pitchFamily="50" charset="-128"/>
              </a:rPr>
              <a:t>委員会参画企業</a:t>
            </a:r>
          </a:p>
        </p:txBody>
      </p:sp>
      <p:sp>
        <p:nvSpPr>
          <p:cNvPr id="60" name="正方形/長方形 59">
            <a:extLst>
              <a:ext uri="{FF2B5EF4-FFF2-40B4-BE49-F238E27FC236}">
                <a16:creationId xmlns:a16="http://schemas.microsoft.com/office/drawing/2014/main" id="{1CE186E4-FB44-9C43-B67C-BEFF07AAE518}"/>
              </a:ext>
            </a:extLst>
          </p:cNvPr>
          <p:cNvSpPr/>
          <p:nvPr/>
        </p:nvSpPr>
        <p:spPr>
          <a:xfrm>
            <a:off x="5886381" y="4244865"/>
            <a:ext cx="1080000" cy="504000"/>
          </a:xfrm>
          <a:prstGeom prst="rect">
            <a:avLst/>
          </a:prstGeom>
          <a:solidFill>
            <a:schemeClr val="accent5"/>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デジタル通貨</a:t>
            </a:r>
          </a:p>
        </p:txBody>
      </p:sp>
      <p:sp>
        <p:nvSpPr>
          <p:cNvPr id="61" name="正方形/長方形 60">
            <a:extLst>
              <a:ext uri="{FF2B5EF4-FFF2-40B4-BE49-F238E27FC236}">
                <a16:creationId xmlns:a16="http://schemas.microsoft.com/office/drawing/2014/main" id="{3DCD38AC-E53D-994C-8887-EEB28E1BF29B}"/>
              </a:ext>
            </a:extLst>
          </p:cNvPr>
          <p:cNvSpPr/>
          <p:nvPr/>
        </p:nvSpPr>
        <p:spPr>
          <a:xfrm>
            <a:off x="5872912" y="5898699"/>
            <a:ext cx="1080000" cy="394532"/>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CN" altLang="en-US" sz="1000" dirty="0">
                <a:solidFill>
                  <a:schemeClr val="tx1"/>
                </a:solidFill>
                <a:latin typeface="Meiryo UI" panose="020B0604030504040204" pitchFamily="50" charset="-128"/>
                <a:ea typeface="Meiryo UI" panose="020B0604030504040204" pitchFamily="50" charset="-128"/>
              </a:rPr>
              <a:t>委員会参画企業</a:t>
            </a:r>
          </a:p>
        </p:txBody>
      </p:sp>
      <p:sp>
        <p:nvSpPr>
          <p:cNvPr id="62" name="正方形/長方形 61">
            <a:extLst>
              <a:ext uri="{FF2B5EF4-FFF2-40B4-BE49-F238E27FC236}">
                <a16:creationId xmlns:a16="http://schemas.microsoft.com/office/drawing/2014/main" id="{13DF520A-41EB-0C45-9AC6-A0FB4F8BAED0}"/>
              </a:ext>
            </a:extLst>
          </p:cNvPr>
          <p:cNvSpPr/>
          <p:nvPr/>
        </p:nvSpPr>
        <p:spPr>
          <a:xfrm>
            <a:off x="4736337" y="4851417"/>
            <a:ext cx="1080000" cy="576000"/>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err="1">
                <a:solidFill>
                  <a:schemeClr val="tx1"/>
                </a:solidFill>
                <a:latin typeface="Meiryo UI" panose="020B0604030504040204" pitchFamily="50" charset="-128"/>
                <a:ea typeface="Meiryo UI" panose="020B0604030504040204" pitchFamily="50" charset="-128"/>
              </a:rPr>
              <a:t>ー</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6BAE88B7-7BAA-9A4C-9FF8-7601E3250376}"/>
              </a:ext>
            </a:extLst>
          </p:cNvPr>
          <p:cNvSpPr/>
          <p:nvPr/>
        </p:nvSpPr>
        <p:spPr>
          <a:xfrm>
            <a:off x="4736338" y="5472734"/>
            <a:ext cx="1080000" cy="361176"/>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714162A8-4076-7B43-9476-8A794055BFAD}"/>
              </a:ext>
            </a:extLst>
          </p:cNvPr>
          <p:cNvSpPr/>
          <p:nvPr/>
        </p:nvSpPr>
        <p:spPr>
          <a:xfrm>
            <a:off x="5882172" y="4845947"/>
            <a:ext cx="1080000" cy="576000"/>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err="1">
                <a:solidFill>
                  <a:schemeClr val="tx1"/>
                </a:solidFill>
                <a:latin typeface="Meiryo UI" panose="020B0604030504040204" pitchFamily="50" charset="-128"/>
                <a:ea typeface="Meiryo UI" panose="020B0604030504040204" pitchFamily="50" charset="-128"/>
              </a:rPr>
              <a:t>ー</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71" name="正方形/長方形 70">
            <a:extLst>
              <a:ext uri="{FF2B5EF4-FFF2-40B4-BE49-F238E27FC236}">
                <a16:creationId xmlns:a16="http://schemas.microsoft.com/office/drawing/2014/main" id="{A235B1FA-70F9-FB49-9A6D-5AF2ABC10A0B}"/>
              </a:ext>
            </a:extLst>
          </p:cNvPr>
          <p:cNvSpPr/>
          <p:nvPr/>
        </p:nvSpPr>
        <p:spPr>
          <a:xfrm>
            <a:off x="5882173" y="5454385"/>
            <a:ext cx="1080000" cy="361176"/>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アドバイザー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BEAF1E0B-52CD-1F48-846C-81503BB02E0F}"/>
              </a:ext>
            </a:extLst>
          </p:cNvPr>
          <p:cNvSpPr/>
          <p:nvPr/>
        </p:nvSpPr>
        <p:spPr>
          <a:xfrm>
            <a:off x="328460" y="912917"/>
            <a:ext cx="9249080" cy="838435"/>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2025</a:t>
            </a:r>
            <a:r>
              <a:rPr kumimoji="1" lang="ja-JP" altLang="en-US" sz="1400" dirty="0">
                <a:solidFill>
                  <a:schemeClr val="tx1"/>
                </a:solidFill>
                <a:latin typeface="Meiryo UI" panose="020B0604030504040204" pitchFamily="50" charset="-128"/>
                <a:ea typeface="Meiryo UI" panose="020B0604030504040204" pitchFamily="50" charset="-128"/>
              </a:rPr>
              <a:t>年日本国際博覧会大阪パビリオン推進委員会</a:t>
            </a:r>
            <a:r>
              <a:rPr kumimoji="1" lang="zh-TW" altLang="en-US" sz="1400" dirty="0">
                <a:solidFill>
                  <a:schemeClr val="tx1"/>
                </a:solidFill>
                <a:latin typeface="Meiryo UI" panose="020B0604030504040204" pitchFamily="50" charset="-128"/>
                <a:ea typeface="Meiryo UI" panose="020B0604030504040204" pitchFamily="50" charset="-128"/>
              </a:rPr>
              <a:t>（</a:t>
            </a:r>
            <a:r>
              <a:rPr kumimoji="1" lang="en-US" altLang="zh-TW" sz="1400" dirty="0">
                <a:solidFill>
                  <a:schemeClr val="tx1"/>
                </a:solidFill>
                <a:latin typeface="Meiryo UI" panose="020B0604030504040204" pitchFamily="50" charset="-128"/>
                <a:ea typeface="Meiryo UI" panose="020B0604030504040204" pitchFamily="50" charset="-128"/>
              </a:rPr>
              <a:t>2021.2.16</a:t>
            </a:r>
            <a:r>
              <a:rPr kumimoji="1" lang="zh-TW" altLang="en-US" sz="1400" dirty="0">
                <a:solidFill>
                  <a:schemeClr val="tx1"/>
                </a:solidFill>
                <a:latin typeface="Meiryo UI" panose="020B0604030504040204" pitchFamily="50" charset="-128"/>
                <a:ea typeface="Meiryo UI" panose="020B0604030504040204" pitchFamily="50" charset="-128"/>
              </a:rPr>
              <a:t>～）</a:t>
            </a:r>
            <a:endParaRPr kumimoji="1" lang="zh-TW" altLang="en-US" sz="12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zh-TW"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zh-TW" altLang="en-US" sz="1100" dirty="0">
                <a:solidFill>
                  <a:schemeClr val="tx1"/>
                </a:solidFill>
                <a:latin typeface="Meiryo UI" panose="020B0604030504040204" pitchFamily="50" charset="-128"/>
                <a:ea typeface="Meiryo UI" panose="020B0604030504040204" pitchFamily="50" charset="-128"/>
              </a:rPr>
              <a:t>◇会長　</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zh-TW" altLang="en-US" sz="1100" dirty="0">
                <a:solidFill>
                  <a:schemeClr val="tx1"/>
                </a:solidFill>
                <a:latin typeface="Meiryo UI" panose="020B0604030504040204" pitchFamily="50" charset="-128"/>
                <a:ea typeface="Meiryo UI" panose="020B0604030504040204" pitchFamily="50" charset="-128"/>
              </a:rPr>
              <a:t>大阪府知事</a:t>
            </a:r>
          </a:p>
          <a:p>
            <a:r>
              <a:rPr kumimoji="1" lang="zh-TW"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zh-TW" altLang="en-US" sz="1100" dirty="0">
                <a:solidFill>
                  <a:schemeClr val="tx1"/>
                </a:solidFill>
                <a:latin typeface="Meiryo UI" panose="020B0604030504040204" pitchFamily="50" charset="-128"/>
                <a:ea typeface="Meiryo UI" panose="020B0604030504040204" pitchFamily="50" charset="-128"/>
              </a:rPr>
              <a:t>◇会長代行　大阪市長</a:t>
            </a:r>
          </a:p>
          <a:p>
            <a:r>
              <a:rPr kumimoji="1" lang="zh-TW"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zh-TW" altLang="en-US" sz="1100" dirty="0">
                <a:solidFill>
                  <a:schemeClr val="tx1"/>
                </a:solidFill>
                <a:latin typeface="Meiryo UI" panose="020B0604030504040204" pitchFamily="50" charset="-128"/>
                <a:ea typeface="Meiryo UI" panose="020B0604030504040204" pitchFamily="50" charset="-128"/>
              </a:rPr>
              <a:t>◇顧問　</a:t>
            </a:r>
            <a:r>
              <a:rPr kumimoji="1" lang="ja-JP" altLang="en-US" sz="1100" dirty="0">
                <a:solidFill>
                  <a:schemeClr val="tx1"/>
                </a:solidFill>
                <a:latin typeface="Meiryo UI" panose="020B0604030504040204" pitchFamily="50" charset="-128"/>
                <a:ea typeface="Meiryo UI" panose="020B0604030504040204" pitchFamily="50" charset="-128"/>
              </a:rPr>
              <a:t>　　　関西経済連合会</a:t>
            </a:r>
            <a:r>
              <a:rPr kumimoji="1" lang="zh-TW" altLang="en-US" sz="1100" dirty="0">
                <a:solidFill>
                  <a:schemeClr val="tx1"/>
                </a:solidFill>
                <a:latin typeface="Meiryo UI" panose="020B0604030504040204" pitchFamily="50" charset="-128"/>
                <a:ea typeface="Meiryo UI" panose="020B0604030504040204" pitchFamily="50" charset="-128"/>
              </a:rPr>
              <a:t>会長　</a:t>
            </a:r>
            <a:r>
              <a:rPr kumimoji="1" lang="ja-JP" altLang="en-US" sz="1100" dirty="0">
                <a:solidFill>
                  <a:schemeClr val="tx1"/>
                </a:solidFill>
                <a:latin typeface="Meiryo UI" panose="020B0604030504040204" pitchFamily="50" charset="-128"/>
                <a:ea typeface="Meiryo UI" panose="020B0604030504040204" pitchFamily="50" charset="-128"/>
              </a:rPr>
              <a:t>大阪商工会議所</a:t>
            </a:r>
            <a:r>
              <a:rPr kumimoji="1" lang="zh-TW" altLang="en-US" sz="1100" dirty="0">
                <a:solidFill>
                  <a:schemeClr val="tx1"/>
                </a:solidFill>
                <a:latin typeface="Meiryo UI" panose="020B0604030504040204" pitchFamily="50" charset="-128"/>
                <a:ea typeface="Meiryo UI" panose="020B0604030504040204" pitchFamily="50" charset="-128"/>
              </a:rPr>
              <a:t>会頭　関西経済同友会代表幹事</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48" name="正方形/長方形 147">
            <a:extLst>
              <a:ext uri="{FF2B5EF4-FFF2-40B4-BE49-F238E27FC236}">
                <a16:creationId xmlns:a16="http://schemas.microsoft.com/office/drawing/2014/main" id="{75B8C214-BBFC-6548-B7E4-CDADEF50C0AA}"/>
              </a:ext>
            </a:extLst>
          </p:cNvPr>
          <p:cNvSpPr/>
          <p:nvPr/>
        </p:nvSpPr>
        <p:spPr>
          <a:xfrm>
            <a:off x="3578096" y="4849001"/>
            <a:ext cx="1080000" cy="576000"/>
          </a:xfrm>
          <a:prstGeom prst="rect">
            <a:avLst/>
          </a:prstGeom>
          <a:solidFill>
            <a:srgbClr val="FFE7F9"/>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ディレクター</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大阪大学</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zh-TW" altLang="en-US" sz="1000" dirty="0">
                <a:solidFill>
                  <a:schemeClr val="tx1"/>
                </a:solidFill>
                <a:latin typeface="Meiryo UI" panose="020B0604030504040204" pitchFamily="50" charset="-128"/>
                <a:ea typeface="Meiryo UI" panose="020B0604030504040204" pitchFamily="50" charset="-128"/>
              </a:rPr>
              <a:t>佐久間 洋司 氏</a:t>
            </a:r>
          </a:p>
        </p:txBody>
      </p:sp>
      <p:cxnSp>
        <p:nvCxnSpPr>
          <p:cNvPr id="152"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2679097" y="3934291"/>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3"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3853550" y="3931383"/>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5"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7188223" y="3915927"/>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6"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6113068" y="3931384"/>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7"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4960628" y="3928367"/>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正方形/長方形 72">
            <a:extLst>
              <a:ext uri="{FF2B5EF4-FFF2-40B4-BE49-F238E27FC236}">
                <a16:creationId xmlns:a16="http://schemas.microsoft.com/office/drawing/2014/main" id="{C3062E57-6EF9-5242-B357-7BA280060949}"/>
              </a:ext>
            </a:extLst>
          </p:cNvPr>
          <p:cNvSpPr/>
          <p:nvPr/>
        </p:nvSpPr>
        <p:spPr>
          <a:xfrm>
            <a:off x="114969" y="6488737"/>
            <a:ext cx="9667934" cy="224721"/>
          </a:xfrm>
          <a:prstGeom prst="rect">
            <a:avLst/>
          </a:prstGeom>
          <a:solidFill>
            <a:schemeClr val="bg1">
              <a:lumMod val="65000"/>
            </a:schemeClr>
          </a:solidFill>
          <a:ln w="63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dirty="0">
                <a:latin typeface="Meiryo UI" panose="020B0604030504040204" pitchFamily="50" charset="-128"/>
                <a:ea typeface="Meiryo UI" panose="020B0604030504040204" pitchFamily="50" charset="-128"/>
              </a:rPr>
              <a:t>事務局：</a:t>
            </a:r>
            <a:r>
              <a:rPr kumimoji="1" lang="en-US" altLang="ja-JP" sz="1000" dirty="0">
                <a:latin typeface="Meiryo UI" panose="020B0604030504040204" pitchFamily="50" charset="-128"/>
                <a:ea typeface="Meiryo UI" panose="020B0604030504040204" pitchFamily="50" charset="-128"/>
              </a:rPr>
              <a:t>2025</a:t>
            </a:r>
            <a:r>
              <a:rPr kumimoji="1" lang="ja-JP" altLang="en-US" sz="1000" dirty="0">
                <a:latin typeface="Meiryo UI" panose="020B0604030504040204" pitchFamily="50" charset="-128"/>
                <a:ea typeface="Meiryo UI" panose="020B0604030504040204" pitchFamily="50" charset="-128"/>
              </a:rPr>
              <a:t>年日本国際博覧会大阪パビリオン推進委員会事務局（大阪府・大阪市）</a:t>
            </a:r>
            <a:endParaRPr kumimoji="1" lang="en-US" altLang="ja-JP" sz="1000" dirty="0">
              <a:latin typeface="Meiryo UI" panose="020B0604030504040204" pitchFamily="50" charset="-128"/>
              <a:ea typeface="Meiryo UI" panose="020B0604030504040204" pitchFamily="50" charset="-128"/>
            </a:endParaRPr>
          </a:p>
        </p:txBody>
      </p:sp>
      <p:cxnSp>
        <p:nvCxnSpPr>
          <p:cNvPr id="74" name="コネクタ: カギ線 15">
            <a:extLst>
              <a:ext uri="{FF2B5EF4-FFF2-40B4-BE49-F238E27FC236}">
                <a16:creationId xmlns:a16="http://schemas.microsoft.com/office/drawing/2014/main" id="{9DEE5F0B-40BE-614C-9E3C-6430839F8071}"/>
              </a:ext>
            </a:extLst>
          </p:cNvPr>
          <p:cNvCxnSpPr>
            <a:cxnSpLocks/>
          </p:cNvCxnSpPr>
          <p:nvPr/>
        </p:nvCxnSpPr>
        <p:spPr>
          <a:xfrm rot="5400000">
            <a:off x="1645361" y="2003730"/>
            <a:ext cx="1260000" cy="3240000"/>
          </a:xfrm>
          <a:prstGeom prst="bentConnector3">
            <a:avLst>
              <a:gd name="adj1" fmla="val 50000"/>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8B9ECB37-80C3-48E6-96D5-EAD03267EEE9}"/>
              </a:ext>
            </a:extLst>
          </p:cNvPr>
          <p:cNvSpPr txBox="1"/>
          <p:nvPr/>
        </p:nvSpPr>
        <p:spPr>
          <a:xfrm>
            <a:off x="4819932" y="6289236"/>
            <a:ext cx="4069226"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エキスパートを置いて、</a:t>
            </a:r>
            <a:r>
              <a:rPr kumimoji="1" lang="en-US" altLang="ja-JP" sz="900" dirty="0">
                <a:latin typeface="Meiryo UI" panose="020B0604030504040204" pitchFamily="50" charset="-128"/>
                <a:ea typeface="Meiryo UI" panose="020B0604030504040204" pitchFamily="50" charset="-128"/>
              </a:rPr>
              <a:t>SDGs</a:t>
            </a:r>
            <a:r>
              <a:rPr kumimoji="1" lang="ja-JP" altLang="en-US" sz="900" dirty="0">
                <a:latin typeface="Meiryo UI" panose="020B0604030504040204" pitchFamily="50" charset="-128"/>
                <a:ea typeface="Meiryo UI" panose="020B0604030504040204" pitchFamily="50" charset="-128"/>
              </a:rPr>
              <a:t>・建築の観点から専門的なアドバイスをいただく。</a:t>
            </a:r>
          </a:p>
        </p:txBody>
      </p:sp>
      <p:cxnSp>
        <p:nvCxnSpPr>
          <p:cNvPr id="64" name="コネクタ: カギ線 4">
            <a:extLst>
              <a:ext uri="{FF2B5EF4-FFF2-40B4-BE49-F238E27FC236}">
                <a16:creationId xmlns:a16="http://schemas.microsoft.com/office/drawing/2014/main" id="{8BB800A3-8241-AB47-85C7-11AFCD5C0863}"/>
              </a:ext>
            </a:extLst>
          </p:cNvPr>
          <p:cNvCxnSpPr>
            <a:cxnSpLocks/>
          </p:cNvCxnSpPr>
          <p:nvPr/>
        </p:nvCxnSpPr>
        <p:spPr>
          <a:xfrm rot="5400000">
            <a:off x="7823096" y="3407440"/>
            <a:ext cx="432000" cy="1"/>
          </a:xfrm>
          <a:prstGeom prst="bentConnector3">
            <a:avLst>
              <a:gd name="adj1" fmla="val 52767"/>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E4437E87-C951-844F-BAB9-F0F9B61AF85E}"/>
              </a:ext>
            </a:extLst>
          </p:cNvPr>
          <p:cNvSpPr/>
          <p:nvPr/>
        </p:nvSpPr>
        <p:spPr>
          <a:xfrm>
            <a:off x="5542250" y="2395628"/>
            <a:ext cx="4351055" cy="846984"/>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スーパーバイザー</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850" dirty="0">
                <a:solidFill>
                  <a:schemeClr val="tx1"/>
                </a:solidFill>
                <a:latin typeface="Meiryo UI" panose="020B0604030504040204" pitchFamily="50" charset="-128"/>
                <a:ea typeface="Meiryo UI" panose="020B0604030504040204" pitchFamily="50" charset="-128"/>
              </a:rPr>
              <a:t>◇公立大学法人大阪　西澤 良記 理事長　　　　　◇大阪府立病院機構　遠山 正彌 理事長</a:t>
            </a:r>
            <a:endParaRPr kumimoji="1" lang="en-US" altLang="ja-JP" sz="850" dirty="0">
              <a:solidFill>
                <a:schemeClr val="tx1"/>
              </a:solidFill>
              <a:latin typeface="Meiryo UI" panose="020B0604030504040204" pitchFamily="50" charset="-128"/>
              <a:ea typeface="Meiryo UI" panose="020B0604030504040204" pitchFamily="50" charset="-128"/>
            </a:endParaRPr>
          </a:p>
          <a:p>
            <a:r>
              <a:rPr kumimoji="1" lang="ja-JP" altLang="en-US" sz="850" dirty="0">
                <a:solidFill>
                  <a:schemeClr val="tx1"/>
                </a:solidFill>
                <a:latin typeface="Meiryo UI" panose="020B0604030504040204" pitchFamily="50" charset="-128"/>
                <a:ea typeface="Meiryo UI" panose="020B0604030504040204" pitchFamily="50" charset="-128"/>
              </a:rPr>
              <a:t>◇大阪府立大学 橋爪 紳也 教授　　  　　　　　　　◇</a:t>
            </a:r>
            <a:r>
              <a:rPr kumimoji="1" lang="en-US" altLang="ja-JP" sz="850" dirty="0">
                <a:solidFill>
                  <a:schemeClr val="tx1"/>
                </a:solidFill>
                <a:latin typeface="Meiryo UI" panose="020B0604030504040204" pitchFamily="50" charset="-128"/>
                <a:ea typeface="Meiryo UI" panose="020B0604030504040204" pitchFamily="50" charset="-128"/>
              </a:rPr>
              <a:t>(</a:t>
            </a:r>
            <a:r>
              <a:rPr kumimoji="1" lang="ja-JP" altLang="en-US" sz="850" dirty="0">
                <a:solidFill>
                  <a:schemeClr val="tx1"/>
                </a:solidFill>
                <a:latin typeface="Meiryo UI" panose="020B0604030504040204" pitchFamily="50" charset="-128"/>
                <a:ea typeface="Meiryo UI" panose="020B0604030504040204" pitchFamily="50" charset="-128"/>
              </a:rPr>
              <a:t>株</a:t>
            </a:r>
            <a:r>
              <a:rPr kumimoji="1" lang="en-US" altLang="ja-JP" sz="850" dirty="0">
                <a:solidFill>
                  <a:schemeClr val="tx1"/>
                </a:solidFill>
                <a:latin typeface="Meiryo UI" panose="020B0604030504040204" pitchFamily="50" charset="-128"/>
                <a:ea typeface="Meiryo UI" panose="020B0604030504040204" pitchFamily="50" charset="-128"/>
              </a:rPr>
              <a:t>)</a:t>
            </a:r>
            <a:r>
              <a:rPr kumimoji="1" lang="ja-JP" altLang="en-US" sz="850" dirty="0">
                <a:solidFill>
                  <a:schemeClr val="tx1"/>
                </a:solidFill>
                <a:latin typeface="Meiryo UI" panose="020B0604030504040204" pitchFamily="50" charset="-128"/>
                <a:ea typeface="Meiryo UI" panose="020B0604030504040204" pitchFamily="50" charset="-128"/>
              </a:rPr>
              <a:t>日本総合研究所 東 博暢 氏　　 </a:t>
            </a:r>
            <a:endParaRPr kumimoji="1" lang="en-US" altLang="ja-JP" sz="850" dirty="0">
              <a:solidFill>
                <a:schemeClr val="tx1"/>
              </a:solidFill>
              <a:latin typeface="Meiryo UI" panose="020B0604030504040204" pitchFamily="50" charset="-128"/>
              <a:ea typeface="Meiryo UI" panose="020B0604030504040204" pitchFamily="50" charset="-128"/>
            </a:endParaRPr>
          </a:p>
          <a:p>
            <a:r>
              <a:rPr kumimoji="1" lang="ja-JP" altLang="en-US" sz="850" dirty="0">
                <a:solidFill>
                  <a:schemeClr val="tx1"/>
                </a:solidFill>
                <a:latin typeface="Meiryo UI" panose="020B0604030504040204" pitchFamily="50" charset="-128"/>
                <a:ea typeface="Meiryo UI" panose="020B0604030504040204" pitchFamily="50" charset="-128"/>
              </a:rPr>
              <a:t>◇つんく♂氏　　                                          ◇</a:t>
            </a:r>
            <a:r>
              <a:rPr kumimoji="1" lang="en-US" altLang="ja-JP" sz="850" dirty="0">
                <a:solidFill>
                  <a:schemeClr val="tx1"/>
                </a:solidFill>
                <a:latin typeface="Meiryo UI" panose="020B0604030504040204" pitchFamily="50" charset="-128"/>
                <a:ea typeface="Meiryo UI" panose="020B0604030504040204" pitchFamily="50" charset="-128"/>
              </a:rPr>
              <a:t>(</a:t>
            </a:r>
            <a:r>
              <a:rPr kumimoji="1" lang="ja-JP" altLang="en-US" sz="850" dirty="0">
                <a:solidFill>
                  <a:schemeClr val="tx1"/>
                </a:solidFill>
                <a:latin typeface="Meiryo UI" panose="020B0604030504040204" pitchFamily="50" charset="-128"/>
                <a:ea typeface="Meiryo UI" panose="020B0604030504040204" pitchFamily="50" charset="-128"/>
              </a:rPr>
              <a:t>公財</a:t>
            </a:r>
            <a:r>
              <a:rPr kumimoji="1" lang="en-US" altLang="ja-JP" sz="850" dirty="0">
                <a:solidFill>
                  <a:schemeClr val="tx1"/>
                </a:solidFill>
                <a:latin typeface="Meiryo UI" panose="020B0604030504040204" pitchFamily="50" charset="-128"/>
                <a:ea typeface="Meiryo UI" panose="020B0604030504040204" pitchFamily="50" charset="-128"/>
              </a:rPr>
              <a:t>)</a:t>
            </a:r>
            <a:r>
              <a:rPr kumimoji="1" lang="ja-JP" altLang="en-US" sz="850" dirty="0">
                <a:solidFill>
                  <a:schemeClr val="tx1"/>
                </a:solidFill>
                <a:latin typeface="Meiryo UI" panose="020B0604030504040204" pitchFamily="50" charset="-128"/>
                <a:ea typeface="Meiryo UI" panose="020B0604030504040204" pitchFamily="50" charset="-128"/>
              </a:rPr>
              <a:t>大阪産業局 藤田 正樹 理事　　</a:t>
            </a:r>
            <a:endParaRPr kumimoji="1" lang="en-US" altLang="ja-JP" sz="850" dirty="0">
              <a:solidFill>
                <a:schemeClr val="tx1"/>
              </a:solidFill>
              <a:latin typeface="Meiryo UI" panose="020B0604030504040204" pitchFamily="50" charset="-128"/>
              <a:ea typeface="Meiryo UI" panose="020B0604030504040204" pitchFamily="50" charset="-128"/>
            </a:endParaRPr>
          </a:p>
          <a:p>
            <a:r>
              <a:rPr kumimoji="1" lang="ja-JP" altLang="en-US" sz="850" dirty="0">
                <a:solidFill>
                  <a:schemeClr val="tx1"/>
                </a:solidFill>
                <a:latin typeface="Meiryo UI" panose="020B0604030504040204" pitchFamily="50" charset="-128"/>
                <a:ea typeface="Meiryo UI" panose="020B0604030504040204" pitchFamily="50" charset="-128"/>
              </a:rPr>
              <a:t>◇国立循環器病研究センター　大津 欣也 理事長 ◇</a:t>
            </a:r>
            <a:r>
              <a:rPr kumimoji="1" lang="en-US" altLang="ja-JP" sz="850" dirty="0">
                <a:solidFill>
                  <a:schemeClr val="tx1"/>
                </a:solidFill>
                <a:latin typeface="Meiryo UI" panose="020B0604030504040204" pitchFamily="50" charset="-128"/>
                <a:ea typeface="Meiryo UI" panose="020B0604030504040204" pitchFamily="50" charset="-128"/>
              </a:rPr>
              <a:t>(</a:t>
            </a:r>
            <a:r>
              <a:rPr kumimoji="1" lang="ja-JP" altLang="en-US" sz="850" dirty="0">
                <a:solidFill>
                  <a:schemeClr val="tx1"/>
                </a:solidFill>
                <a:latin typeface="Meiryo UI" panose="020B0604030504040204" pitchFamily="50" charset="-128"/>
                <a:ea typeface="Meiryo UI" panose="020B0604030504040204" pitchFamily="50" charset="-128"/>
              </a:rPr>
              <a:t>公財</a:t>
            </a:r>
            <a:r>
              <a:rPr kumimoji="1" lang="en-US" altLang="ja-JP" sz="850" dirty="0">
                <a:solidFill>
                  <a:schemeClr val="tx1"/>
                </a:solidFill>
                <a:latin typeface="Meiryo UI" panose="020B0604030504040204" pitchFamily="50" charset="-128"/>
                <a:ea typeface="Meiryo UI" panose="020B0604030504040204" pitchFamily="50" charset="-128"/>
              </a:rPr>
              <a:t>)</a:t>
            </a:r>
            <a:r>
              <a:rPr kumimoji="1" lang="ja-JP" altLang="en-US" sz="850" dirty="0">
                <a:solidFill>
                  <a:schemeClr val="tx1"/>
                </a:solidFill>
                <a:latin typeface="Meiryo UI" panose="020B0604030504040204" pitchFamily="50" charset="-128"/>
                <a:ea typeface="Meiryo UI" panose="020B0604030504040204" pitchFamily="50" charset="-128"/>
              </a:rPr>
              <a:t>大阪観光局　溝畑 宏　理事長</a:t>
            </a:r>
            <a:endParaRPr kumimoji="1" lang="en-US" altLang="ja-JP" sz="850" dirty="0">
              <a:solidFill>
                <a:schemeClr val="tx1"/>
              </a:solidFill>
              <a:latin typeface="Meiryo UI" panose="020B0604030504040204" pitchFamily="50" charset="-128"/>
              <a:ea typeface="Meiryo UI" panose="020B0604030504040204" pitchFamily="50" charset="-128"/>
            </a:endParaRPr>
          </a:p>
        </p:txBody>
      </p:sp>
      <p:sp>
        <p:nvSpPr>
          <p:cNvPr id="75" name="正方形/長方形 74">
            <a:extLst>
              <a:ext uri="{FF2B5EF4-FFF2-40B4-BE49-F238E27FC236}">
                <a16:creationId xmlns:a16="http://schemas.microsoft.com/office/drawing/2014/main" id="{BE68A48D-F25C-B64C-94BD-DE2B9ACC0EEB}"/>
              </a:ext>
            </a:extLst>
          </p:cNvPr>
          <p:cNvSpPr/>
          <p:nvPr/>
        </p:nvSpPr>
        <p:spPr>
          <a:xfrm>
            <a:off x="7040400" y="4244865"/>
            <a:ext cx="864000" cy="504000"/>
          </a:xfrm>
          <a:prstGeom prst="rect">
            <a:avLst/>
          </a:prstGeom>
          <a:solidFill>
            <a:srgbClr val="FFC000"/>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latin typeface="Meiryo UI" panose="020B0604030504040204" pitchFamily="50" charset="-128"/>
                <a:ea typeface="Meiryo UI" panose="020B0604030504040204" pitchFamily="50" charset="-128"/>
              </a:rPr>
              <a:t>建　築</a:t>
            </a:r>
          </a:p>
        </p:txBody>
      </p:sp>
      <p:sp>
        <p:nvSpPr>
          <p:cNvPr id="76" name="正方形/長方形 75">
            <a:extLst>
              <a:ext uri="{FF2B5EF4-FFF2-40B4-BE49-F238E27FC236}">
                <a16:creationId xmlns:a16="http://schemas.microsoft.com/office/drawing/2014/main" id="{62FC79F7-FA6B-0D41-88F8-D7BA85F155D4}"/>
              </a:ext>
            </a:extLst>
          </p:cNvPr>
          <p:cNvSpPr/>
          <p:nvPr/>
        </p:nvSpPr>
        <p:spPr>
          <a:xfrm>
            <a:off x="7041129" y="4838053"/>
            <a:ext cx="864000" cy="1440000"/>
          </a:xfrm>
          <a:prstGeom prst="rect">
            <a:avLst/>
          </a:prstGeom>
          <a:solidFill>
            <a:schemeClr val="accent4">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受託事業者を</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中心に</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企画立案</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cxnSp>
        <p:nvCxnSpPr>
          <p:cNvPr id="80" name="コネクタ: カギ線 124">
            <a:extLst>
              <a:ext uri="{FF2B5EF4-FFF2-40B4-BE49-F238E27FC236}">
                <a16:creationId xmlns:a16="http://schemas.microsoft.com/office/drawing/2014/main" id="{BB3F9595-D0B2-E04C-BCC5-8A25E9BE604D}"/>
              </a:ext>
            </a:extLst>
          </p:cNvPr>
          <p:cNvCxnSpPr>
            <a:cxnSpLocks/>
          </p:cNvCxnSpPr>
          <p:nvPr/>
        </p:nvCxnSpPr>
        <p:spPr>
          <a:xfrm rot="16200000" flipH="1">
            <a:off x="8171466" y="3909739"/>
            <a:ext cx="576000" cy="0"/>
          </a:xfrm>
          <a:prstGeom prst="bentConnector3">
            <a:avLst>
              <a:gd name="adj1" fmla="val 3072"/>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正方形/長方形 80"/>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rgbClr val="FFFFFF"/>
                </a:solidFill>
                <a:latin typeface="Meiryo UI" panose="020B0604030504040204" pitchFamily="50" charset="-128"/>
                <a:ea typeface="Meiryo UI" panose="020B0604030504040204" pitchFamily="50" charset="-128"/>
              </a:rPr>
              <a:t> </a:t>
            </a:r>
            <a:r>
              <a:rPr lang="en-US" altLang="ja-JP" b="1" dirty="0">
                <a:solidFill>
                  <a:srgbClr val="FFFFFF"/>
                </a:solidFill>
                <a:latin typeface="Meiryo UI" panose="020B0604030504040204" pitchFamily="50" charset="-128"/>
                <a:ea typeface="Meiryo UI" panose="020B0604030504040204" pitchFamily="50" charset="-128"/>
              </a:rPr>
              <a:t>12</a:t>
            </a:r>
            <a:r>
              <a:rPr lang="ja-JP" altLang="en-US" b="1" dirty="0">
                <a:solidFill>
                  <a:srgbClr val="FFFFFF"/>
                </a:solidFill>
                <a:latin typeface="Meiryo UI" panose="020B0604030504040204" pitchFamily="50" charset="-128"/>
                <a:ea typeface="Meiryo UI" panose="020B0604030504040204" pitchFamily="50" charset="-128"/>
              </a:rPr>
              <a:t>－１</a:t>
            </a:r>
            <a:r>
              <a:rPr lang="en-US" altLang="ja-JP" b="1" dirty="0">
                <a:solidFill>
                  <a:srgbClr val="FFFFFF"/>
                </a:solidFill>
                <a:latin typeface="Meiryo UI" panose="020B0604030504040204" pitchFamily="50" charset="-128"/>
                <a:ea typeface="Meiryo UI" panose="020B0604030504040204" pitchFamily="50" charset="-128"/>
              </a:rPr>
              <a:t>.2021</a:t>
            </a:r>
            <a:r>
              <a:rPr lang="ja-JP" altLang="en-US" b="1" dirty="0">
                <a:solidFill>
                  <a:srgbClr val="FFFFFF"/>
                </a:solidFill>
                <a:latin typeface="Meiryo UI" panose="020B0604030504040204" pitchFamily="50" charset="-128"/>
                <a:ea typeface="Meiryo UI" panose="020B0604030504040204" pitchFamily="50" charset="-128"/>
              </a:rPr>
              <a:t>年度の推進体制（大阪パビリオン出展基本計画）</a:t>
            </a:r>
          </a:p>
        </p:txBody>
      </p:sp>
      <p:cxnSp>
        <p:nvCxnSpPr>
          <p:cNvPr id="77" name="コネクタ: カギ線 4">
            <a:extLst>
              <a:ext uri="{FF2B5EF4-FFF2-40B4-BE49-F238E27FC236}">
                <a16:creationId xmlns:a16="http://schemas.microsoft.com/office/drawing/2014/main" id="{8BB800A3-8241-AB47-85C7-11AFCD5C0863}"/>
              </a:ext>
            </a:extLst>
          </p:cNvPr>
          <p:cNvCxnSpPr>
            <a:cxnSpLocks/>
          </p:cNvCxnSpPr>
          <p:nvPr/>
        </p:nvCxnSpPr>
        <p:spPr>
          <a:xfrm>
            <a:off x="4718650" y="2874826"/>
            <a:ext cx="792000" cy="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CEFDE5F-1A9D-3A43-8AEC-420E57165F0C}"/>
              </a:ext>
            </a:extLst>
          </p:cNvPr>
          <p:cNvSpPr/>
          <p:nvPr/>
        </p:nvSpPr>
        <p:spPr>
          <a:xfrm>
            <a:off x="2896463" y="2589642"/>
            <a:ext cx="1872000" cy="469155"/>
          </a:xfrm>
          <a:prstGeom prst="rect">
            <a:avLst/>
          </a:prstGeom>
          <a:solidFill>
            <a:schemeClr val="accent5">
              <a:lumMod val="20000"/>
              <a:lumOff val="8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総合プロデューサー</a:t>
            </a:r>
          </a:p>
          <a:p>
            <a:pPr algn="ctr"/>
            <a:r>
              <a:rPr kumimoji="1" lang="ja-JP" altLang="en-US" sz="1000" dirty="0">
                <a:solidFill>
                  <a:schemeClr val="tx1"/>
                </a:solidFill>
                <a:latin typeface="Meiryo UI" panose="020B0604030504040204" pitchFamily="50" charset="-128"/>
                <a:ea typeface="Meiryo UI" panose="020B0604030504040204" pitchFamily="50" charset="-128"/>
              </a:rPr>
              <a:t>大阪大学　森下 竜一 教授 </a:t>
            </a:r>
            <a:endParaRPr kumimoji="1" lang="en-US" altLang="ja-JP" sz="1000" dirty="0">
              <a:solidFill>
                <a:schemeClr val="tx1"/>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EB1AB89E-C7C2-422A-87EA-E395C8145E18}"/>
              </a:ext>
            </a:extLst>
          </p:cNvPr>
          <p:cNvSpPr txBox="1"/>
          <p:nvPr/>
        </p:nvSpPr>
        <p:spPr>
          <a:xfrm>
            <a:off x="-5369" y="621991"/>
            <a:ext cx="9819115" cy="243665"/>
          </a:xfrm>
          <a:prstGeom prst="rect">
            <a:avLst/>
          </a:prstGeom>
          <a:noFill/>
        </p:spPr>
        <p:txBody>
          <a:bodyPr wrap="square" lIns="58425" tIns="29214" rIns="58425" bIns="29214"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■大阪パビリオンは推進委員会を組織し、展示等の検討する各ワーキングを設置。</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年度以降の推進体制は、状況に応じて検討。</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939B3220-1779-44EA-8831-6F61BDC7602A}" type="slidenum">
              <a:rPr kumimoji="1" lang="ja-JP" altLang="en-US" smtClean="0"/>
              <a:t>22</a:t>
            </a:fld>
            <a:endParaRPr kumimoji="1" lang="ja-JP" altLang="en-US"/>
          </a:p>
        </p:txBody>
      </p:sp>
    </p:spTree>
    <p:extLst>
      <p:ext uri="{BB962C8B-B14F-4D97-AF65-F5344CB8AC3E}">
        <p14:creationId xmlns:p14="http://schemas.microsoft.com/office/powerpoint/2010/main" val="3668352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FFFF"/>
                </a:solidFill>
                <a:latin typeface="Meiryo UI" panose="020B0604030504040204" pitchFamily="50" charset="-128"/>
                <a:ea typeface="Meiryo UI" panose="020B0604030504040204" pitchFamily="50" charset="-128"/>
              </a:rPr>
              <a:t>12</a:t>
            </a:r>
            <a:r>
              <a:rPr lang="ja-JP" altLang="en-US" b="1" dirty="0">
                <a:solidFill>
                  <a:srgbClr val="FFFFFF"/>
                </a:solidFill>
                <a:latin typeface="Meiryo UI" panose="020B0604030504040204" pitchFamily="50" charset="-128"/>
                <a:ea typeface="Meiryo UI" panose="020B0604030504040204" pitchFamily="50" charset="-128"/>
              </a:rPr>
              <a:t>－２</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年以降の推進体制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21983" y="1464294"/>
            <a:ext cx="9217024" cy="4890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Meiryo UI" panose="020B0604030504040204" pitchFamily="50" charset="-128"/>
              <a:ea typeface="Meiryo UI" panose="020B0604030504040204" pitchFamily="50" charset="-128"/>
            </a:endParaRPr>
          </a:p>
        </p:txBody>
      </p:sp>
      <p:sp>
        <p:nvSpPr>
          <p:cNvPr id="7" name="角丸四角形 6"/>
          <p:cNvSpPr/>
          <p:nvPr/>
        </p:nvSpPr>
        <p:spPr>
          <a:xfrm>
            <a:off x="541805" y="1946686"/>
            <a:ext cx="1896403" cy="1501888"/>
          </a:xfrm>
          <a:prstGeom prst="roundRect">
            <a:avLst>
              <a:gd name="adj" fmla="val 849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8" name="角丸四角形 7"/>
          <p:cNvSpPr/>
          <p:nvPr/>
        </p:nvSpPr>
        <p:spPr>
          <a:xfrm>
            <a:off x="3446983" y="4509770"/>
            <a:ext cx="4106343" cy="1710966"/>
          </a:xfrm>
          <a:prstGeom prst="roundRect">
            <a:avLst>
              <a:gd name="adj" fmla="val 1285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9" name="角丸四角形 8"/>
          <p:cNvSpPr/>
          <p:nvPr/>
        </p:nvSpPr>
        <p:spPr>
          <a:xfrm>
            <a:off x="3450285" y="1636941"/>
            <a:ext cx="5976000" cy="2722556"/>
          </a:xfrm>
          <a:prstGeom prst="roundRect">
            <a:avLst>
              <a:gd name="adj" fmla="val 849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385689" y="1773466"/>
            <a:ext cx="3888112" cy="1107996"/>
          </a:xfrm>
          <a:prstGeom prst="rect">
            <a:avLst/>
          </a:prstGeom>
          <a:solidFill>
            <a:schemeClr val="bg1"/>
          </a:solidFill>
          <a:ln>
            <a:solidFill>
              <a:schemeClr val="tx1"/>
            </a:solidFill>
          </a:ln>
        </p:spPr>
        <p:txBody>
          <a:bodyPr wrap="square"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rPr>
              <a:t>推進委員</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endParaRPr lang="en-US" altLang="ja-JP" sz="1100" dirty="0">
              <a:solidFill>
                <a:prstClr val="black"/>
              </a:solidFill>
              <a:latin typeface="Meiryo UI" panose="020B0604030504040204" pitchFamily="50" charset="-128"/>
              <a:ea typeface="Meiryo UI" panose="020B0604030504040204" pitchFamily="50" charset="-128"/>
            </a:endParaRPr>
          </a:p>
          <a:p>
            <a:pPr>
              <a:defRPr/>
            </a:pPr>
            <a:endParaRPr lang="en-US" altLang="ja-JP" sz="1100" dirty="0">
              <a:solidFill>
                <a:prstClr val="black"/>
              </a:solidFill>
              <a:latin typeface="Meiryo UI" panose="020B0604030504040204" pitchFamily="50" charset="-128"/>
              <a:ea typeface="Meiryo UI" panose="020B0604030504040204" pitchFamily="50" charset="-128"/>
            </a:endParaRPr>
          </a:p>
          <a:p>
            <a:pPr>
              <a:defRPr/>
            </a:pPr>
            <a:endParaRPr lang="en-US" altLang="ja-JP" sz="1100" dirty="0">
              <a:solidFill>
                <a:prstClr val="black"/>
              </a:solidFill>
              <a:latin typeface="Meiryo UI" panose="020B0604030504040204" pitchFamily="50" charset="-128"/>
              <a:ea typeface="Meiryo UI" panose="020B0604030504040204" pitchFamily="50" charset="-128"/>
            </a:endParaRPr>
          </a:p>
          <a:p>
            <a:pPr>
              <a:defRPr/>
            </a:pPr>
            <a:endParaRPr lang="en-US" altLang="ja-JP" sz="1100" dirty="0">
              <a:solidFill>
                <a:prstClr val="black"/>
              </a:solidFill>
              <a:latin typeface="Meiryo UI" panose="020B0604030504040204" pitchFamily="50" charset="-128"/>
              <a:ea typeface="Meiryo UI" panose="020B0604030504040204" pitchFamily="50" charset="-128"/>
            </a:endParaRPr>
          </a:p>
          <a:p>
            <a:pPr>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12" name="角丸四角形 11"/>
          <p:cNvSpPr/>
          <p:nvPr/>
        </p:nvSpPr>
        <p:spPr>
          <a:xfrm>
            <a:off x="604150" y="2482942"/>
            <a:ext cx="1728192" cy="720080"/>
          </a:xfrm>
          <a:prstGeom prst="roundRect">
            <a:avLst/>
          </a:prstGeom>
          <a:gradFill>
            <a:gsLst>
              <a:gs pos="1000">
                <a:srgbClr val="0070C0"/>
              </a:gs>
              <a:gs pos="73000">
                <a:schemeClr val="accent1">
                  <a:lumMod val="75000"/>
                </a:schemeClr>
              </a:gs>
              <a:gs pos="100000">
                <a:schemeClr val="accent1">
                  <a:lumMod val="60000"/>
                  <a:lumOff val="40000"/>
                </a:schemeClr>
              </a:gs>
            </a:gsLst>
          </a:gradFill>
          <a:ln>
            <a:solidFill>
              <a:schemeClr val="accent1">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ja-JP" altLang="en-US" sz="1400" dirty="0">
                <a:solidFill>
                  <a:prstClr val="white"/>
                </a:solidFill>
                <a:latin typeface="Meiryo UI" panose="020B0604030504040204" pitchFamily="50" charset="-128"/>
                <a:ea typeface="Meiryo UI" panose="020B0604030504040204" pitchFamily="50" charset="-128"/>
              </a:rPr>
              <a:t>大阪パビリオン</a:t>
            </a:r>
            <a:endParaRPr lang="en-US" altLang="ja-JP" sz="1400" dirty="0">
              <a:solidFill>
                <a:prstClr val="white"/>
              </a:solidFill>
              <a:latin typeface="Meiryo UI" panose="020B0604030504040204" pitchFamily="50" charset="-128"/>
              <a:ea typeface="Meiryo UI" panose="020B0604030504040204" pitchFamily="50" charset="-128"/>
            </a:endParaRPr>
          </a:p>
          <a:p>
            <a:pPr algn="ctr">
              <a:defRPr/>
            </a:pPr>
            <a:r>
              <a:rPr lang="ja-JP" altLang="en-US" sz="1400" dirty="0">
                <a:solidFill>
                  <a:prstClr val="white"/>
                </a:solidFill>
                <a:latin typeface="Meiryo UI" panose="020B0604030504040204" pitchFamily="50" charset="-128"/>
                <a:ea typeface="Meiryo UI" panose="020B0604030504040204" pitchFamily="50" charset="-128"/>
              </a:rPr>
              <a:t>推進委員会</a:t>
            </a:r>
          </a:p>
        </p:txBody>
      </p:sp>
      <p:sp>
        <p:nvSpPr>
          <p:cNvPr id="13" name="右矢印 12"/>
          <p:cNvSpPr/>
          <p:nvPr/>
        </p:nvSpPr>
        <p:spPr>
          <a:xfrm>
            <a:off x="2440601" y="2513504"/>
            <a:ext cx="996958"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b="1" dirty="0">
                <a:solidFill>
                  <a:prstClr val="white"/>
                </a:solidFill>
                <a:latin typeface="Meiryo UI" panose="020B0604030504040204" pitchFamily="50" charset="-128"/>
                <a:ea typeface="Meiryo UI" panose="020B0604030504040204" pitchFamily="50" charset="-128"/>
              </a:rPr>
              <a:t>存続</a:t>
            </a:r>
          </a:p>
        </p:txBody>
      </p:sp>
      <p:sp>
        <p:nvSpPr>
          <p:cNvPr id="15" name="角丸四角形 14"/>
          <p:cNvSpPr/>
          <p:nvPr/>
        </p:nvSpPr>
        <p:spPr>
          <a:xfrm>
            <a:off x="3628518" y="5021642"/>
            <a:ext cx="1728192" cy="1055787"/>
          </a:xfrm>
          <a:prstGeom prst="roundRect">
            <a:avLst/>
          </a:prstGeom>
          <a:gradFill>
            <a:gsLst>
              <a:gs pos="0">
                <a:schemeClr val="accent2">
                  <a:lumMod val="50000"/>
                </a:schemeClr>
              </a:gs>
              <a:gs pos="50000">
                <a:schemeClr val="accent2">
                  <a:lumMod val="75000"/>
                </a:schemeClr>
              </a:gs>
              <a:gs pos="100000">
                <a:schemeClr val="accent2">
                  <a:lumMod val="60000"/>
                  <a:lumOff val="40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ja-JP" altLang="en-US" sz="1400" dirty="0">
                <a:solidFill>
                  <a:prstClr val="white"/>
                </a:solidFill>
                <a:latin typeface="Meiryo UI" panose="020B0604030504040204" pitchFamily="50" charset="-128"/>
                <a:ea typeface="Meiryo UI" panose="020B0604030504040204" pitchFamily="50" charset="-128"/>
              </a:rPr>
              <a:t>（一般社団法人）</a:t>
            </a:r>
            <a:endParaRPr lang="en-US" altLang="ja-JP" sz="1400" dirty="0">
              <a:solidFill>
                <a:prstClr val="white"/>
              </a:solidFill>
              <a:latin typeface="Meiryo UI" panose="020B0604030504040204" pitchFamily="50" charset="-128"/>
              <a:ea typeface="Meiryo UI" panose="020B0604030504040204" pitchFamily="50" charset="-128"/>
            </a:endParaRPr>
          </a:p>
          <a:p>
            <a:pPr algn="ctr">
              <a:defRPr/>
            </a:pPr>
            <a:r>
              <a:rPr lang="ja-JP" altLang="en-US" sz="1400" dirty="0">
                <a:solidFill>
                  <a:prstClr val="white"/>
                </a:solidFill>
                <a:latin typeface="Meiryo UI" panose="020B0604030504040204" pitchFamily="50" charset="-128"/>
                <a:ea typeface="Meiryo UI" panose="020B0604030504040204" pitchFamily="50" charset="-128"/>
              </a:rPr>
              <a:t>大阪パビリオン</a:t>
            </a:r>
            <a:endParaRPr lang="en-US" altLang="ja-JP" sz="1400" dirty="0">
              <a:solidFill>
                <a:prstClr val="white"/>
              </a:solidFill>
              <a:latin typeface="Meiryo UI" panose="020B0604030504040204" pitchFamily="50" charset="-128"/>
              <a:ea typeface="Meiryo UI" panose="020B0604030504040204" pitchFamily="50" charset="-128"/>
            </a:endParaRPr>
          </a:p>
          <a:p>
            <a:pPr algn="ctr">
              <a:defRPr/>
            </a:pPr>
            <a:r>
              <a:rPr lang="ja-JP" altLang="en-US" sz="1400" dirty="0">
                <a:solidFill>
                  <a:prstClr val="white"/>
                </a:solidFill>
                <a:latin typeface="Meiryo UI" panose="020B0604030504040204" pitchFamily="50" charset="-128"/>
                <a:ea typeface="Meiryo UI" panose="020B0604030504040204" pitchFamily="50" charset="-128"/>
              </a:rPr>
              <a:t>実行法人</a:t>
            </a:r>
          </a:p>
        </p:txBody>
      </p:sp>
      <p:sp>
        <p:nvSpPr>
          <p:cNvPr id="16" name="矢印: 上下 2">
            <a:extLst>
              <a:ext uri="{FF2B5EF4-FFF2-40B4-BE49-F238E27FC236}">
                <a16:creationId xmlns:a16="http://schemas.microsoft.com/office/drawing/2014/main" id="{A3D2EC6C-B66F-4EDB-BE04-B5ADB21AC939}"/>
              </a:ext>
            </a:extLst>
          </p:cNvPr>
          <p:cNvSpPr/>
          <p:nvPr/>
        </p:nvSpPr>
        <p:spPr>
          <a:xfrm>
            <a:off x="3946464" y="3313936"/>
            <a:ext cx="1075021" cy="120640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6540" y="1999263"/>
            <a:ext cx="2011058" cy="461665"/>
          </a:xfrm>
          <a:prstGeom prst="rect">
            <a:avLst/>
          </a:prstGeom>
          <a:noFill/>
        </p:spPr>
        <p:txBody>
          <a:bodyPr wrap="square" rtlCol="0">
            <a:spAutoFit/>
          </a:bodyPr>
          <a:lstStyle/>
          <a:p>
            <a:pPr algn="ctr">
              <a:defRPr/>
            </a:pPr>
            <a:r>
              <a:rPr lang="ja-JP" altLang="en-US" sz="1200" dirty="0">
                <a:solidFill>
                  <a:prstClr val="black"/>
                </a:solidFill>
                <a:latin typeface="Meiryo UI" panose="020B0604030504040204" pitchFamily="50" charset="-128"/>
                <a:ea typeface="Meiryo UI" panose="020B0604030504040204" pitchFamily="50" charset="-128"/>
              </a:rPr>
              <a:t>企画組織</a:t>
            </a:r>
            <a:endParaRPr lang="en-US" altLang="ja-JP" sz="1200" dirty="0">
              <a:solidFill>
                <a:prstClr val="black"/>
              </a:solidFill>
              <a:latin typeface="Meiryo UI" panose="020B0604030504040204" pitchFamily="50" charset="-128"/>
              <a:ea typeface="Meiryo UI" panose="020B0604030504040204" pitchFamily="50" charset="-128"/>
            </a:endParaRPr>
          </a:p>
          <a:p>
            <a:pPr algn="ctr">
              <a:defRPr/>
            </a:pPr>
            <a:r>
              <a:rPr lang="ja-JP" altLang="en-US" sz="1200" dirty="0">
                <a:solidFill>
                  <a:prstClr val="black"/>
                </a:solidFill>
                <a:latin typeface="Meiryo UI" panose="020B0604030504040204" pitchFamily="50" charset="-128"/>
                <a:ea typeface="Meiryo UI" panose="020B0604030504040204" pitchFamily="50" charset="-128"/>
              </a:rPr>
              <a:t>（基本計画策定）</a:t>
            </a:r>
          </a:p>
        </p:txBody>
      </p:sp>
      <p:sp>
        <p:nvSpPr>
          <p:cNvPr id="18" name="テキスト ボックス 17"/>
          <p:cNvSpPr txBox="1"/>
          <p:nvPr/>
        </p:nvSpPr>
        <p:spPr>
          <a:xfrm>
            <a:off x="3518327" y="2010741"/>
            <a:ext cx="1843549" cy="461665"/>
          </a:xfrm>
          <a:prstGeom prst="rect">
            <a:avLst/>
          </a:prstGeom>
          <a:noFill/>
        </p:spPr>
        <p:txBody>
          <a:bodyPr wrap="square" rtlCol="0">
            <a:spAutoFit/>
          </a:bodyPr>
          <a:lstStyle/>
          <a:p>
            <a:pPr algn="ctr">
              <a:defRPr/>
            </a:pPr>
            <a:r>
              <a:rPr lang="ja-JP" altLang="en-US" sz="1200" dirty="0">
                <a:solidFill>
                  <a:prstClr val="black"/>
                </a:solidFill>
                <a:latin typeface="Meiryo UI" panose="020B0604030504040204" pitchFamily="50" charset="-128"/>
                <a:ea typeface="Meiryo UI" panose="020B0604030504040204" pitchFamily="50" charset="-128"/>
              </a:rPr>
              <a:t>企画組織</a:t>
            </a:r>
            <a:endParaRPr lang="en-US" altLang="ja-JP" sz="1200" dirty="0">
              <a:solidFill>
                <a:prstClr val="black"/>
              </a:solidFill>
              <a:latin typeface="Meiryo UI" panose="020B0604030504040204" pitchFamily="50" charset="-128"/>
              <a:ea typeface="Meiryo UI" panose="020B0604030504040204" pitchFamily="50" charset="-128"/>
            </a:endParaRPr>
          </a:p>
          <a:p>
            <a:pPr algn="ctr">
              <a:defRPr/>
            </a:pPr>
            <a:r>
              <a:rPr lang="ja-JP" altLang="en-US" sz="1200" dirty="0">
                <a:solidFill>
                  <a:prstClr val="black"/>
                </a:solidFill>
                <a:latin typeface="Meiryo UI" panose="020B0604030504040204" pitchFamily="50" charset="-128"/>
                <a:ea typeface="Meiryo UI" panose="020B0604030504040204" pitchFamily="50" charset="-128"/>
              </a:rPr>
              <a:t>（基本計画進捗管理）</a:t>
            </a:r>
          </a:p>
        </p:txBody>
      </p:sp>
      <p:sp>
        <p:nvSpPr>
          <p:cNvPr id="19" name="テキスト ボックス 18"/>
          <p:cNvSpPr txBox="1"/>
          <p:nvPr/>
        </p:nvSpPr>
        <p:spPr>
          <a:xfrm>
            <a:off x="6074555" y="1894346"/>
            <a:ext cx="3048234" cy="600164"/>
          </a:xfrm>
          <a:prstGeom prst="rect">
            <a:avLst/>
          </a:prstGeom>
          <a:noFill/>
          <a:ln>
            <a:solidFill>
              <a:schemeClr val="tx1"/>
            </a:solidFill>
          </a:ln>
        </p:spPr>
        <p:txBody>
          <a:bodyPr wrap="square"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rPr>
              <a:t>・会長：大阪府知事、会長代行：大阪市長</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・顧問：経済三団体代表</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r>
              <a:rPr lang="ja-JP" altLang="en-US" sz="1100" dirty="0">
                <a:solidFill>
                  <a:prstClr val="black"/>
                </a:solidFill>
                <a:latin typeface="Meiryo UI" panose="020B0604030504040204" pitchFamily="50" charset="-128"/>
                <a:ea typeface="Meiryo UI" panose="020B0604030504040204" pitchFamily="50" charset="-128"/>
              </a:rPr>
              <a:t>・監事（公認会計士、弁護士）</a:t>
            </a:r>
          </a:p>
        </p:txBody>
      </p:sp>
      <p:sp>
        <p:nvSpPr>
          <p:cNvPr id="20" name="テキスト ボックス 19"/>
          <p:cNvSpPr txBox="1"/>
          <p:nvPr/>
        </p:nvSpPr>
        <p:spPr>
          <a:xfrm>
            <a:off x="5385690" y="3971667"/>
            <a:ext cx="1383267" cy="261610"/>
          </a:xfrm>
          <a:prstGeom prst="rect">
            <a:avLst/>
          </a:prstGeom>
          <a:solidFill>
            <a:schemeClr val="bg1"/>
          </a:solidFill>
          <a:ln>
            <a:solidFill>
              <a:schemeClr val="tx1"/>
            </a:solidFill>
          </a:ln>
        </p:spPr>
        <p:txBody>
          <a:bodyPr wrap="square"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rPr>
              <a:t>推進委員会事務局</a:t>
            </a:r>
          </a:p>
        </p:txBody>
      </p:sp>
      <p:sp>
        <p:nvSpPr>
          <p:cNvPr id="21" name="テキスト ボックス 20"/>
          <p:cNvSpPr txBox="1"/>
          <p:nvPr/>
        </p:nvSpPr>
        <p:spPr>
          <a:xfrm>
            <a:off x="6074555" y="2532607"/>
            <a:ext cx="1836260" cy="261610"/>
          </a:xfrm>
          <a:prstGeom prst="rect">
            <a:avLst/>
          </a:prstGeom>
          <a:noFill/>
          <a:ln>
            <a:solidFill>
              <a:schemeClr val="tx1"/>
            </a:solidFill>
          </a:ln>
        </p:spPr>
        <p:txBody>
          <a:bodyPr wrap="square"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rPr>
              <a:t>協賛企業・団体、協力機関</a:t>
            </a:r>
          </a:p>
        </p:txBody>
      </p:sp>
      <p:sp>
        <p:nvSpPr>
          <p:cNvPr id="23" name="テキスト ボックス 22"/>
          <p:cNvSpPr txBox="1"/>
          <p:nvPr/>
        </p:nvSpPr>
        <p:spPr>
          <a:xfrm>
            <a:off x="3523493" y="4582940"/>
            <a:ext cx="2011058" cy="461665"/>
          </a:xfrm>
          <a:prstGeom prst="rect">
            <a:avLst/>
          </a:prstGeom>
          <a:noFill/>
        </p:spPr>
        <p:txBody>
          <a:bodyPr wrap="square" rtlCol="0">
            <a:spAutoFit/>
          </a:bodyPr>
          <a:lstStyle/>
          <a:p>
            <a:pPr algn="ctr">
              <a:defRPr/>
            </a:pPr>
            <a:r>
              <a:rPr lang="ja-JP" altLang="en-US" sz="1200" dirty="0">
                <a:solidFill>
                  <a:prstClr val="black"/>
                </a:solidFill>
                <a:latin typeface="Meiryo UI" panose="020B0604030504040204" pitchFamily="50" charset="-128"/>
                <a:ea typeface="Meiryo UI" panose="020B0604030504040204" pitchFamily="50" charset="-128"/>
              </a:rPr>
              <a:t>実行組織</a:t>
            </a:r>
            <a:endParaRPr lang="en-US" altLang="ja-JP" sz="1200" dirty="0">
              <a:solidFill>
                <a:prstClr val="black"/>
              </a:solidFill>
              <a:latin typeface="Meiryo UI" panose="020B0604030504040204" pitchFamily="50" charset="-128"/>
              <a:ea typeface="Meiryo UI" panose="020B0604030504040204" pitchFamily="50" charset="-128"/>
            </a:endParaRPr>
          </a:p>
          <a:p>
            <a:pPr algn="ctr">
              <a:defRPr/>
            </a:pPr>
            <a:r>
              <a:rPr lang="ja-JP" altLang="en-US" sz="1200" dirty="0">
                <a:solidFill>
                  <a:prstClr val="black"/>
                </a:solidFill>
                <a:latin typeface="Meiryo UI" panose="020B0604030504040204" pitchFamily="50" charset="-128"/>
                <a:ea typeface="Meiryo UI" panose="020B0604030504040204" pitchFamily="50" charset="-128"/>
              </a:rPr>
              <a:t>（資金管理、運営、建築）</a:t>
            </a:r>
          </a:p>
        </p:txBody>
      </p:sp>
      <p:sp>
        <p:nvSpPr>
          <p:cNvPr id="24" name="角丸四角形 23"/>
          <p:cNvSpPr/>
          <p:nvPr/>
        </p:nvSpPr>
        <p:spPr>
          <a:xfrm>
            <a:off x="2438208" y="5211747"/>
            <a:ext cx="974866" cy="563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b="1" dirty="0">
                <a:solidFill>
                  <a:prstClr val="white"/>
                </a:solidFill>
                <a:latin typeface="Meiryo UI" panose="020B0604030504040204" pitchFamily="50" charset="-128"/>
                <a:ea typeface="Meiryo UI" panose="020B0604030504040204" pitchFamily="50" charset="-128"/>
              </a:rPr>
              <a:t>新設</a:t>
            </a:r>
          </a:p>
        </p:txBody>
      </p:sp>
      <p:sp>
        <p:nvSpPr>
          <p:cNvPr id="25" name="テキスト ボックス 24"/>
          <p:cNvSpPr txBox="1"/>
          <p:nvPr/>
        </p:nvSpPr>
        <p:spPr>
          <a:xfrm>
            <a:off x="5385690" y="3127597"/>
            <a:ext cx="3886040" cy="769441"/>
          </a:xfrm>
          <a:prstGeom prst="rect">
            <a:avLst/>
          </a:prstGeom>
          <a:solidFill>
            <a:schemeClr val="bg1"/>
          </a:solidFill>
          <a:ln>
            <a:solidFill>
              <a:schemeClr val="tx1"/>
            </a:solidFill>
          </a:ln>
        </p:spPr>
        <p:txBody>
          <a:bodyPr wrap="square"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rPr>
              <a:t>推進体制</a:t>
            </a:r>
            <a:endParaRPr lang="en-US" altLang="ja-JP" sz="1100" dirty="0">
              <a:solidFill>
                <a:prstClr val="black"/>
              </a:solidFill>
              <a:latin typeface="Meiryo UI" panose="020B0604030504040204" pitchFamily="50" charset="-128"/>
              <a:ea typeface="Meiryo UI" panose="020B0604030504040204" pitchFamily="50" charset="-128"/>
            </a:endParaRPr>
          </a:p>
          <a:p>
            <a:pPr>
              <a:defRPr/>
            </a:pPr>
            <a:endParaRPr lang="en-US" altLang="ja-JP" sz="1100" dirty="0">
              <a:solidFill>
                <a:prstClr val="black"/>
              </a:solidFill>
              <a:latin typeface="Meiryo UI" panose="020B0604030504040204" pitchFamily="50" charset="-128"/>
              <a:ea typeface="Meiryo UI" panose="020B0604030504040204" pitchFamily="50" charset="-128"/>
            </a:endParaRPr>
          </a:p>
          <a:p>
            <a:pPr>
              <a:defRPr/>
            </a:pPr>
            <a:endParaRPr lang="en-US" altLang="ja-JP" sz="1100" dirty="0">
              <a:solidFill>
                <a:prstClr val="black"/>
              </a:solidFill>
              <a:latin typeface="Meiryo UI" panose="020B0604030504040204" pitchFamily="50" charset="-128"/>
              <a:ea typeface="Meiryo UI" panose="020B0604030504040204" pitchFamily="50" charset="-128"/>
            </a:endParaRPr>
          </a:p>
          <a:p>
            <a:pPr>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091623" y="3213625"/>
            <a:ext cx="1264850" cy="261610"/>
          </a:xfrm>
          <a:prstGeom prst="rect">
            <a:avLst/>
          </a:prstGeom>
          <a:noFill/>
          <a:ln>
            <a:solidFill>
              <a:schemeClr val="tx1"/>
            </a:solidFill>
          </a:ln>
        </p:spPr>
        <p:txBody>
          <a:bodyPr wrap="square"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rPr>
              <a:t>総合プロデューサー</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440537" y="3213504"/>
            <a:ext cx="1682252" cy="261610"/>
          </a:xfrm>
          <a:prstGeom prst="rect">
            <a:avLst/>
          </a:prstGeom>
          <a:noFill/>
          <a:ln>
            <a:solidFill>
              <a:schemeClr val="tx1"/>
            </a:solidFill>
          </a:ln>
        </p:spPr>
        <p:txBody>
          <a:bodyPr wrap="square" rtlCol="0">
            <a:spAutoFit/>
          </a:bodyPr>
          <a:lstStyle/>
          <a:p>
            <a:pPr>
              <a:defRPr/>
            </a:pPr>
            <a:r>
              <a:rPr lang="ja-JP" altLang="en-US" sz="1100" dirty="0">
                <a:solidFill>
                  <a:prstClr val="black"/>
                </a:solidFill>
                <a:latin typeface="Meiryo UI" panose="020B0604030504040204" pitchFamily="50" charset="-128"/>
                <a:ea typeface="Meiryo UI" panose="020B0604030504040204" pitchFamily="50" charset="-128"/>
              </a:rPr>
              <a:t>ｽｰﾊﾟﾊﾞｲｻﾞｰ、ｴｷｽﾊﾟｰﾄ</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091623" y="3543060"/>
            <a:ext cx="3031166" cy="261610"/>
          </a:xfrm>
          <a:prstGeom prst="rect">
            <a:avLst/>
          </a:prstGeom>
          <a:noFill/>
          <a:ln>
            <a:solidFill>
              <a:schemeClr val="tx1"/>
            </a:solidFill>
          </a:ln>
        </p:spPr>
        <p:txBody>
          <a:bodyPr wrap="square" rtlCol="0">
            <a:spAutoFit/>
          </a:bodyPr>
          <a:lstStyle/>
          <a:p>
            <a:pPr algn="ctr">
              <a:defRPr/>
            </a:pPr>
            <a:r>
              <a:rPr lang="en-US" altLang="ja-JP" sz="1100" dirty="0">
                <a:solidFill>
                  <a:prstClr val="black"/>
                </a:solidFill>
                <a:latin typeface="Meiryo UI" panose="020B0604030504040204" pitchFamily="50" charset="-128"/>
                <a:ea typeface="Meiryo UI" panose="020B0604030504040204" pitchFamily="50" charset="-128"/>
              </a:rPr>
              <a:t>WG</a:t>
            </a:r>
            <a:r>
              <a:rPr lang="ja-JP" altLang="en-US" sz="1100" dirty="0">
                <a:solidFill>
                  <a:prstClr val="black"/>
                </a:solidFill>
                <a:latin typeface="Meiryo UI" panose="020B0604030504040204" pitchFamily="50" charset="-128"/>
                <a:ea typeface="Meiryo UI" panose="020B0604030504040204" pitchFamily="50" charset="-128"/>
              </a:rPr>
              <a:t>（ディレクター、アドバイザー）</a:t>
            </a:r>
          </a:p>
        </p:txBody>
      </p:sp>
      <p:sp>
        <p:nvSpPr>
          <p:cNvPr id="29" name="テキスト ボックス 28"/>
          <p:cNvSpPr txBox="1"/>
          <p:nvPr/>
        </p:nvSpPr>
        <p:spPr>
          <a:xfrm>
            <a:off x="4168353" y="3362951"/>
            <a:ext cx="615553" cy="950129"/>
          </a:xfrm>
          <a:prstGeom prst="rect">
            <a:avLst/>
          </a:prstGeom>
          <a:noFill/>
        </p:spPr>
        <p:txBody>
          <a:bodyPr vert="eaVert" wrap="square" rtlCol="0">
            <a:spAutoFit/>
          </a:bodyPr>
          <a:lstStyle/>
          <a:p>
            <a:pPr algn="ctr">
              <a:defRPr/>
            </a:pPr>
            <a:r>
              <a:rPr lang="ja-JP" altLang="en-US" sz="1400" dirty="0">
                <a:solidFill>
                  <a:schemeClr val="bg1"/>
                </a:solidFill>
                <a:latin typeface="Meiryo UI" panose="020B0604030504040204" pitchFamily="50" charset="-128"/>
                <a:ea typeface="Meiryo UI" panose="020B0604030504040204" pitchFamily="50" charset="-128"/>
              </a:rPr>
              <a:t>検討内容</a:t>
            </a:r>
            <a:endParaRPr lang="en-US" altLang="ja-JP" sz="1400" dirty="0">
              <a:solidFill>
                <a:schemeClr val="bg1"/>
              </a:solidFill>
              <a:latin typeface="Meiryo UI" panose="020B0604030504040204" pitchFamily="50" charset="-128"/>
              <a:ea typeface="Meiryo UI" panose="020B0604030504040204" pitchFamily="50" charset="-128"/>
            </a:endParaRPr>
          </a:p>
          <a:p>
            <a:pPr algn="ctr">
              <a:defRPr/>
            </a:pPr>
            <a:r>
              <a:rPr lang="ja-JP" altLang="en-US" sz="1400" dirty="0">
                <a:solidFill>
                  <a:schemeClr val="bg1"/>
                </a:solidFill>
                <a:latin typeface="Meiryo UI" panose="020B0604030504040204" pitchFamily="50" charset="-128"/>
                <a:ea typeface="Meiryo UI" panose="020B0604030504040204" pitchFamily="50" charset="-128"/>
              </a:rPr>
              <a:t>進捗管理</a:t>
            </a:r>
          </a:p>
        </p:txBody>
      </p:sp>
      <p:sp>
        <p:nvSpPr>
          <p:cNvPr id="30" name="テキスト ボックス 29"/>
          <p:cNvSpPr txBox="1"/>
          <p:nvPr/>
        </p:nvSpPr>
        <p:spPr>
          <a:xfrm>
            <a:off x="5472400" y="5021643"/>
            <a:ext cx="1884073" cy="961522"/>
          </a:xfrm>
          <a:prstGeom prst="rect">
            <a:avLst/>
          </a:prstGeom>
          <a:solidFill>
            <a:sysClr val="window" lastClr="FFFFFF"/>
          </a:solidFill>
          <a:ln>
            <a:solidFill>
              <a:sysClr val="windowText" lastClr="000000"/>
            </a:solidFill>
          </a:ln>
        </p:spPr>
        <p:txBody>
          <a:bodyPr wrap="square" rtlCol="0">
            <a:noAutofit/>
          </a:bodyPr>
          <a:lstStyle/>
          <a:p>
            <a:pPr defTabSz="493566">
              <a:defRPr/>
            </a:pPr>
            <a:endParaRPr kumimoji="0" lang="en-US" altLang="ja-JP" sz="1200" kern="0" dirty="0">
              <a:solidFill>
                <a:prstClr val="black"/>
              </a:solidFill>
              <a:latin typeface="Meiryo UI" panose="020B0604030504040204" pitchFamily="50" charset="-128"/>
              <a:ea typeface="Meiryo UI" panose="020B0604030504040204" pitchFamily="50" charset="-128"/>
            </a:endParaRPr>
          </a:p>
          <a:p>
            <a:pPr defTabSz="493566">
              <a:defRPr/>
            </a:pPr>
            <a:endParaRPr kumimoji="0" lang="en-US" altLang="ja-JP" sz="1200" kern="0" dirty="0">
              <a:solidFill>
                <a:prstClr val="black"/>
              </a:solidFill>
              <a:latin typeface="Meiryo UI" panose="020B0604030504040204" pitchFamily="50" charset="-128"/>
              <a:ea typeface="Meiryo UI" panose="020B0604030504040204" pitchFamily="50" charset="-128"/>
            </a:endParaRPr>
          </a:p>
          <a:p>
            <a:pPr defTabSz="493566">
              <a:defRPr/>
            </a:pPr>
            <a:endParaRPr kumimoji="0" lang="en-US" altLang="ja-JP" sz="1200" kern="0" dirty="0">
              <a:solidFill>
                <a:prstClr val="black"/>
              </a:solidFill>
              <a:latin typeface="Meiryo UI" panose="020B0604030504040204" pitchFamily="50" charset="-128"/>
              <a:ea typeface="Meiryo UI" panose="020B0604030504040204" pitchFamily="50" charset="-128"/>
            </a:endParaRPr>
          </a:p>
          <a:p>
            <a:pPr defTabSz="493566">
              <a:defRPr/>
            </a:pPr>
            <a:endParaRPr kumimoji="0" lang="en-US" altLang="ja-JP" sz="1200" kern="0" dirty="0">
              <a:solidFill>
                <a:prstClr val="black"/>
              </a:solidFill>
              <a:latin typeface="Meiryo UI" panose="020B0604030504040204" pitchFamily="50" charset="-128"/>
              <a:ea typeface="Meiryo UI" panose="020B0604030504040204" pitchFamily="50" charset="-128"/>
            </a:endParaRPr>
          </a:p>
          <a:p>
            <a:pPr defTabSz="493566">
              <a:defRPr/>
            </a:pPr>
            <a:endParaRPr kumimoji="0" lang="en-US" altLang="ja-JP" sz="1200" kern="0" dirty="0">
              <a:solidFill>
                <a:prstClr val="black"/>
              </a:solidFill>
              <a:latin typeface="Meiryo UI" panose="020B0604030504040204" pitchFamily="50" charset="-128"/>
              <a:ea typeface="Meiryo UI" panose="020B0604030504040204" pitchFamily="50" charset="-128"/>
            </a:endParaRPr>
          </a:p>
          <a:p>
            <a:pPr defTabSz="493566">
              <a:defRPr/>
            </a:pPr>
            <a:endParaRPr kumimoji="0" lang="en-US" altLang="ja-JP" sz="1200" kern="0" dirty="0">
              <a:solidFill>
                <a:prstClr val="black"/>
              </a:solidFill>
              <a:latin typeface="Meiryo UI" panose="020B0604030504040204" pitchFamily="50" charset="-128"/>
              <a:ea typeface="Meiryo UI" panose="020B0604030504040204" pitchFamily="50" charset="-128"/>
            </a:endParaRPr>
          </a:p>
          <a:p>
            <a:pPr defTabSz="493566">
              <a:defRPr/>
            </a:pPr>
            <a:endParaRPr kumimoji="0" lang="en-US" altLang="ja-JP" sz="1200" kern="0" dirty="0">
              <a:solidFill>
                <a:prstClr val="black"/>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555668" y="5094805"/>
            <a:ext cx="1450439" cy="269163"/>
          </a:xfrm>
          <a:prstGeom prst="rect">
            <a:avLst/>
          </a:prstGeom>
          <a:noFill/>
          <a:ln>
            <a:solidFill>
              <a:sysClr val="windowText" lastClr="000000"/>
            </a:solidFill>
          </a:ln>
        </p:spPr>
        <p:txBody>
          <a:bodyPr wrap="square" rtlCol="0">
            <a:spAutoFit/>
          </a:bodyPr>
          <a:lstStyle/>
          <a:p>
            <a:pPr defTabSz="493566">
              <a:defRPr/>
            </a:pPr>
            <a:r>
              <a:rPr kumimoji="0" lang="ja-JP" altLang="en-US" sz="1100" kern="0" dirty="0">
                <a:solidFill>
                  <a:prstClr val="black"/>
                </a:solidFill>
                <a:latin typeface="Meiryo UI" panose="020B0604030504040204" pitchFamily="50" charset="-128"/>
                <a:ea typeface="Meiryo UI" panose="020B0604030504040204" pitchFamily="50" charset="-128"/>
              </a:rPr>
              <a:t>社員：府、市など</a:t>
            </a:r>
          </a:p>
        </p:txBody>
      </p:sp>
      <p:sp>
        <p:nvSpPr>
          <p:cNvPr id="35" name="テキスト ボックス 34"/>
          <p:cNvSpPr txBox="1"/>
          <p:nvPr/>
        </p:nvSpPr>
        <p:spPr>
          <a:xfrm>
            <a:off x="5548062" y="5433042"/>
            <a:ext cx="1458046" cy="261610"/>
          </a:xfrm>
          <a:prstGeom prst="rect">
            <a:avLst/>
          </a:prstGeom>
          <a:noFill/>
          <a:ln>
            <a:solidFill>
              <a:sysClr val="windowText" lastClr="000000"/>
            </a:solidFill>
          </a:ln>
        </p:spPr>
        <p:txBody>
          <a:bodyPr wrap="square" rtlCol="0">
            <a:spAutoFit/>
          </a:bodyPr>
          <a:lstStyle/>
          <a:p>
            <a:pPr defTabSz="493566">
              <a:defRPr/>
            </a:pPr>
            <a:r>
              <a:rPr kumimoji="0" lang="ja-JP" altLang="en-US" sz="1100" kern="0" dirty="0">
                <a:solidFill>
                  <a:prstClr val="black"/>
                </a:solidFill>
                <a:latin typeface="Meiryo UI" panose="020B0604030504040204" pitchFamily="50" charset="-128"/>
                <a:ea typeface="Meiryo UI" panose="020B0604030504040204" pitchFamily="50" charset="-128"/>
              </a:rPr>
              <a:t>事務局</a:t>
            </a:r>
          </a:p>
        </p:txBody>
      </p:sp>
      <p:sp>
        <p:nvSpPr>
          <p:cNvPr id="39" name="角丸四角形 38"/>
          <p:cNvSpPr/>
          <p:nvPr/>
        </p:nvSpPr>
        <p:spPr>
          <a:xfrm>
            <a:off x="3573433" y="2507533"/>
            <a:ext cx="1728192" cy="720080"/>
          </a:xfrm>
          <a:prstGeom prst="roundRect">
            <a:avLst/>
          </a:prstGeom>
          <a:gradFill>
            <a:gsLst>
              <a:gs pos="1000">
                <a:srgbClr val="0070C0"/>
              </a:gs>
              <a:gs pos="73000">
                <a:schemeClr val="accent1">
                  <a:lumMod val="75000"/>
                </a:schemeClr>
              </a:gs>
              <a:gs pos="100000">
                <a:schemeClr val="accent1">
                  <a:lumMod val="60000"/>
                  <a:lumOff val="40000"/>
                </a:schemeClr>
              </a:gs>
            </a:gsLst>
          </a:gradFill>
          <a:ln>
            <a:solidFill>
              <a:schemeClr val="accent1">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defRPr/>
            </a:pPr>
            <a:r>
              <a:rPr lang="ja-JP" altLang="en-US" sz="1400" dirty="0">
                <a:solidFill>
                  <a:prstClr val="white"/>
                </a:solidFill>
                <a:latin typeface="Meiryo UI" panose="020B0604030504040204" pitchFamily="50" charset="-128"/>
                <a:ea typeface="Meiryo UI" panose="020B0604030504040204" pitchFamily="50" charset="-128"/>
              </a:rPr>
              <a:t>大阪パビリオン</a:t>
            </a:r>
            <a:endParaRPr lang="en-US" altLang="ja-JP" sz="1400" dirty="0">
              <a:solidFill>
                <a:prstClr val="white"/>
              </a:solidFill>
              <a:latin typeface="Meiryo UI" panose="020B0604030504040204" pitchFamily="50" charset="-128"/>
              <a:ea typeface="Meiryo UI" panose="020B0604030504040204" pitchFamily="50" charset="-128"/>
            </a:endParaRPr>
          </a:p>
          <a:p>
            <a:pPr algn="ctr">
              <a:defRPr/>
            </a:pPr>
            <a:r>
              <a:rPr lang="ja-JP" altLang="en-US" sz="1400" dirty="0">
                <a:solidFill>
                  <a:prstClr val="white"/>
                </a:solidFill>
                <a:latin typeface="Meiryo UI" panose="020B0604030504040204" pitchFamily="50" charset="-128"/>
                <a:ea typeface="Meiryo UI" panose="020B0604030504040204" pitchFamily="50" charset="-128"/>
              </a:rPr>
              <a:t>推進委員会</a:t>
            </a:r>
          </a:p>
        </p:txBody>
      </p:sp>
      <p:sp>
        <p:nvSpPr>
          <p:cNvPr id="41" name="テキスト ボックス 40">
            <a:extLst>
              <a:ext uri="{FF2B5EF4-FFF2-40B4-BE49-F238E27FC236}">
                <a16:creationId xmlns:a16="http://schemas.microsoft.com/office/drawing/2014/main" id="{EB1AB89E-C7C2-422A-87EA-E395C8145E18}"/>
              </a:ext>
            </a:extLst>
          </p:cNvPr>
          <p:cNvSpPr txBox="1"/>
          <p:nvPr/>
        </p:nvSpPr>
        <p:spPr>
          <a:xfrm>
            <a:off x="111927" y="712750"/>
            <a:ext cx="9819115" cy="612996"/>
          </a:xfrm>
          <a:prstGeom prst="rect">
            <a:avLst/>
          </a:prstGeom>
          <a:noFill/>
        </p:spPr>
        <p:txBody>
          <a:bodyPr wrap="square" lIns="58425" tIns="29214" rIns="58425" bIns="29214"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年度以降は、パビリオンの建設、展示、運営等に向けた実行のフェーズに入るため、更なる推進体制の充実が必要</a:t>
            </a: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■企画組織である推進委員会から、資金管理、運営、建築等の業務を分割して担当する実行法人として社団法人を新たに設ける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推進委員会は存続し、基本計画策定後の進捗管理を行っていく</a:t>
            </a:r>
          </a:p>
        </p:txBody>
      </p:sp>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23</a:t>
            </a:fld>
            <a:endParaRPr kumimoji="1" lang="ja-JP" altLang="en-US"/>
          </a:p>
        </p:txBody>
      </p:sp>
    </p:spTree>
    <p:extLst>
      <p:ext uri="{BB962C8B-B14F-4D97-AF65-F5344CB8AC3E}">
        <p14:creationId xmlns:p14="http://schemas.microsoft.com/office/powerpoint/2010/main" val="319762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2686" y="1704852"/>
            <a:ext cx="5434551" cy="3619410"/>
          </a:xfrm>
          <a:prstGeom prst="rect">
            <a:avLst/>
          </a:prstGeom>
        </p:spPr>
      </p:pic>
      <p:sp>
        <p:nvSpPr>
          <p:cNvPr id="5" name="テキスト ボックス 4"/>
          <p:cNvSpPr txBox="1"/>
          <p:nvPr/>
        </p:nvSpPr>
        <p:spPr>
          <a:xfrm>
            <a:off x="473013" y="2417961"/>
            <a:ext cx="3635586" cy="305220"/>
          </a:xfrm>
          <a:prstGeom prst="rect">
            <a:avLst/>
          </a:prstGeom>
          <a:noFill/>
        </p:spPr>
        <p:txBody>
          <a:bodyPr wrap="square" lIns="58425" tIns="29214" rIns="58425" bIns="29214"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■開催場所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夢洲（大阪市臨海部）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76489" y="1698056"/>
            <a:ext cx="7629144" cy="305220"/>
          </a:xfrm>
          <a:prstGeom prst="rect">
            <a:avLst/>
          </a:prstGeom>
          <a:noFill/>
        </p:spPr>
        <p:txBody>
          <a:bodyPr wrap="square" lIns="58425" tIns="29214" rIns="58425" bIns="29214"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■開催期間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日（日曜日）～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日（月曜日）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日間</a:t>
            </a:r>
          </a:p>
        </p:txBody>
      </p:sp>
      <p:sp>
        <p:nvSpPr>
          <p:cNvPr id="7" name="テキスト ボックス 6"/>
          <p:cNvSpPr txBox="1"/>
          <p:nvPr/>
        </p:nvSpPr>
        <p:spPr>
          <a:xfrm>
            <a:off x="486660" y="3099670"/>
            <a:ext cx="3725306" cy="305220"/>
          </a:xfrm>
          <a:prstGeom prst="rect">
            <a:avLst/>
          </a:prstGeom>
          <a:noFill/>
        </p:spPr>
        <p:txBody>
          <a:bodyPr wrap="square" lIns="58425" tIns="29214" rIns="58425" bIns="29214"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■来場者数（想定）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7641317" y="4953757"/>
            <a:ext cx="1883062" cy="210379"/>
          </a:xfrm>
          <a:prstGeom prst="rect">
            <a:avLst/>
          </a:prstGeom>
        </p:spPr>
        <p:txBody>
          <a:bodyPr wrap="square">
            <a:spAutoFit/>
          </a:bodyPr>
          <a:lstStyle/>
          <a:p>
            <a:r>
              <a:rPr lang="zh-CN" altLang="en-US" sz="767" dirty="0">
                <a:latin typeface="Meiryo UI" panose="020B0604030504040204" pitchFamily="50" charset="-128"/>
                <a:ea typeface="Meiryo UI" panose="020B0604030504040204" pitchFamily="50" charset="-128"/>
              </a:rPr>
              <a:t>提供：２０２５年日本国際博覧会協会</a:t>
            </a:r>
            <a:endParaRPr lang="ja-JP" altLang="en-US" sz="767"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90194" y="877570"/>
            <a:ext cx="8925831" cy="582219"/>
          </a:xfrm>
          <a:prstGeom prst="rect">
            <a:avLst/>
          </a:prstGeom>
          <a:noFill/>
        </p:spPr>
        <p:txBody>
          <a:bodyPr wrap="square" lIns="58425" tIns="29214" rIns="58425" bIns="29214"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■名称</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34" dirty="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a:latin typeface="Meiryo UI" panose="020B0604030504040204" pitchFamily="50" charset="-128"/>
                <a:ea typeface="Meiryo UI" panose="020B0604030504040204" pitchFamily="50" charset="-128"/>
                <a:cs typeface="Meiryo UI" panose="020B0604030504040204" pitchFamily="50" charset="-128"/>
              </a:rPr>
              <a:t>年日本国際博覧会 ／（略称 「大阪・関西万博」）</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38652" y="4660557"/>
            <a:ext cx="5820065" cy="2024679"/>
            <a:chOff x="227958" y="3759765"/>
            <a:chExt cx="6305074" cy="2022849"/>
          </a:xfrm>
        </p:grpSpPr>
        <p:sp>
          <p:nvSpPr>
            <p:cNvPr id="4" name="四角形: 角を丸くする 20">
              <a:extLst>
                <a:ext uri="{FF2B5EF4-FFF2-40B4-BE49-F238E27FC236}">
                  <a16:creationId xmlns:a16="http://schemas.microsoft.com/office/drawing/2014/main" id="{367ECA5C-2F7D-4CF6-9196-A6711D4A9035}"/>
                </a:ext>
              </a:extLst>
            </p:cNvPr>
            <p:cNvSpPr/>
            <p:nvPr/>
          </p:nvSpPr>
          <p:spPr>
            <a:xfrm>
              <a:off x="227958" y="3759765"/>
              <a:ext cx="6305074" cy="2022849"/>
            </a:xfrm>
            <a:prstGeom prst="roundRect">
              <a:avLst>
                <a:gd name="adj" fmla="val 932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9A2CDE9F-5897-43CF-B635-735A00905435}"/>
                </a:ext>
              </a:extLst>
            </p:cNvPr>
            <p:cNvSpPr txBox="1"/>
            <p:nvPr/>
          </p:nvSpPr>
          <p:spPr>
            <a:xfrm>
              <a:off x="343474" y="3994849"/>
              <a:ext cx="1060241" cy="3098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3294" tIns="31648" rIns="63294" bIns="31648"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テーマ</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E12FEF70-36EC-46DD-BEB3-53BEA5EF2EEF}"/>
                </a:ext>
              </a:extLst>
            </p:cNvPr>
            <p:cNvSpPr txBox="1"/>
            <p:nvPr/>
          </p:nvSpPr>
          <p:spPr>
            <a:xfrm>
              <a:off x="1439583" y="3855127"/>
              <a:ext cx="4856888" cy="555854"/>
            </a:xfrm>
            <a:prstGeom prst="rect">
              <a:avLst/>
            </a:prstGeom>
            <a:noFill/>
          </p:spPr>
          <p:txBody>
            <a:bodyPr wrap="square" lIns="63294" tIns="31648" rIns="63294" bIns="31648" rtlCol="0">
              <a:spAutoFit/>
            </a:bodyPr>
            <a:lstStyle/>
            <a:p>
              <a:r>
                <a:rPr lang="ja-JP" altLang="en-US" sz="1600" dirty="0">
                  <a:latin typeface="Meiryo UI" panose="020B0604030504040204" pitchFamily="50" charset="-128"/>
                  <a:ea typeface="Meiryo UI" panose="020B0604030504040204" pitchFamily="50" charset="-128"/>
                </a:rPr>
                <a:t>いのち輝く未来社会のデザイン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Designing Future Society for Our Lives</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4035410-1322-400C-8E6C-236CF0EF8FA9}"/>
                </a:ext>
              </a:extLst>
            </p:cNvPr>
            <p:cNvSpPr txBox="1"/>
            <p:nvPr/>
          </p:nvSpPr>
          <p:spPr>
            <a:xfrm>
              <a:off x="1344571" y="4458469"/>
              <a:ext cx="4582272" cy="832603"/>
            </a:xfrm>
            <a:prstGeom prst="rect">
              <a:avLst/>
            </a:prstGeom>
            <a:noFill/>
          </p:spPr>
          <p:txBody>
            <a:bodyPr wrap="square" lIns="63294" tIns="31648" rIns="63294" bIns="31648" rtlCol="0">
              <a:spAutoFit/>
            </a:bodyPr>
            <a:lstStyle/>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Saving Lives</a:t>
              </a:r>
              <a:r>
                <a:rPr lang="ja-JP" altLang="en-US" sz="1600" dirty="0">
                  <a:latin typeface="Meiryo UI" panose="020B0604030504040204" pitchFamily="50" charset="-128"/>
                  <a:ea typeface="Meiryo UI" panose="020B0604030504040204" pitchFamily="50" charset="-128"/>
                </a:rPr>
                <a:t>（いのちを救う）</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Empowering Lives</a:t>
              </a:r>
              <a:r>
                <a:rPr lang="ja-JP" altLang="en-US" sz="1600" dirty="0">
                  <a:latin typeface="Meiryo UI" panose="020B0604030504040204" pitchFamily="50" charset="-128"/>
                  <a:ea typeface="Meiryo UI" panose="020B0604030504040204" pitchFamily="50" charset="-128"/>
                </a:rPr>
                <a:t>（いのちに力を与える）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Connecting Lives</a:t>
              </a:r>
              <a:r>
                <a:rPr lang="ja-JP" altLang="en-US" sz="1600" dirty="0">
                  <a:latin typeface="Meiryo UI" panose="020B0604030504040204" pitchFamily="50" charset="-128"/>
                  <a:ea typeface="Meiryo UI" panose="020B0604030504040204" pitchFamily="50" charset="-128"/>
                </a:rPr>
                <a:t>（いのちをつなぐ</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0EF69EEE-D9C9-4F10-A485-645ADCD94773}"/>
                </a:ext>
              </a:extLst>
            </p:cNvPr>
            <p:cNvSpPr txBox="1"/>
            <p:nvPr/>
          </p:nvSpPr>
          <p:spPr>
            <a:xfrm>
              <a:off x="1580028" y="5322272"/>
              <a:ext cx="4836749" cy="309855"/>
            </a:xfrm>
            <a:prstGeom prst="rect">
              <a:avLst/>
            </a:prstGeom>
            <a:noFill/>
          </p:spPr>
          <p:txBody>
            <a:bodyPr wrap="square" lIns="63294" tIns="31648" rIns="63294" bIns="31648" rtlCol="0">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People’s Living Lab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（未来社会の実験場）</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49C2239B-E1A9-4C10-A8E4-A3BEFB3A85BB}"/>
                </a:ext>
              </a:extLst>
            </p:cNvPr>
            <p:cNvSpPr txBox="1"/>
            <p:nvPr/>
          </p:nvSpPr>
          <p:spPr>
            <a:xfrm>
              <a:off x="372330" y="4716210"/>
              <a:ext cx="1060241" cy="3098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3294" tIns="31648" rIns="63294" bIns="31648"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サブテーマ</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39F2922F-A156-4607-A35C-0C8242EA53DF}"/>
                </a:ext>
              </a:extLst>
            </p:cNvPr>
            <p:cNvSpPr txBox="1"/>
            <p:nvPr/>
          </p:nvSpPr>
          <p:spPr>
            <a:xfrm>
              <a:off x="378395" y="5311623"/>
              <a:ext cx="1060241" cy="3098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3294" tIns="31648" rIns="63294" bIns="31648"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コンセプト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 name="正方形/長方形 30"/>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１－１．大阪・関西万博の開催概要　　</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年日本国際博覧会基本計画より）</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939B3220-1779-44EA-8831-6F61BDC7602A}" type="slidenum">
              <a:rPr kumimoji="1" lang="ja-JP" altLang="en-US" smtClean="0"/>
              <a:t>3</a:t>
            </a:fld>
            <a:endParaRPr kumimoji="1" lang="ja-JP" altLang="en-US"/>
          </a:p>
        </p:txBody>
      </p:sp>
    </p:spTree>
    <p:extLst>
      <p:ext uri="{BB962C8B-B14F-4D97-AF65-F5344CB8AC3E}">
        <p14:creationId xmlns:p14="http://schemas.microsoft.com/office/powerpoint/2010/main" val="266414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165" y="563185"/>
            <a:ext cx="8728701" cy="6172200"/>
          </a:xfrm>
          <a:prstGeom prst="rect">
            <a:avLst/>
          </a:prstGeom>
        </p:spPr>
      </p:pic>
      <p:sp>
        <p:nvSpPr>
          <p:cNvPr id="13" name="正方形/長方形 12"/>
          <p:cNvSpPr/>
          <p:nvPr/>
        </p:nvSpPr>
        <p:spPr>
          <a:xfrm>
            <a:off x="7451746" y="6650691"/>
            <a:ext cx="2039984" cy="220188"/>
          </a:xfrm>
          <a:prstGeom prst="rect">
            <a:avLst/>
          </a:prstGeom>
        </p:spPr>
        <p:txBody>
          <a:bodyPr wrap="square">
            <a:spAutoFit/>
          </a:bodyPr>
          <a:lstStyle/>
          <a:p>
            <a:r>
              <a:rPr lang="zh-CN" altLang="en-US" sz="831" dirty="0">
                <a:latin typeface="Meiryo UI" panose="020B0604030504040204" pitchFamily="50" charset="-128"/>
                <a:ea typeface="Meiryo UI" panose="020B0604030504040204" pitchFamily="50" charset="-128"/>
              </a:rPr>
              <a:t>提供：２０２５年日本国際博覧会協会</a:t>
            </a:r>
            <a:endParaRPr lang="ja-JP" altLang="en-US" sz="831" dirty="0">
              <a:latin typeface="Meiryo UI" panose="020B0604030504040204" pitchFamily="50" charset="-128"/>
              <a:ea typeface="Meiryo UI" panose="020B0604030504040204" pitchFamily="50" charset="-128"/>
            </a:endParaRPr>
          </a:p>
        </p:txBody>
      </p:sp>
      <p:sp>
        <p:nvSpPr>
          <p:cNvPr id="9" name="楕円 8"/>
          <p:cNvSpPr/>
          <p:nvPr/>
        </p:nvSpPr>
        <p:spPr>
          <a:xfrm>
            <a:off x="5145286" y="3251200"/>
            <a:ext cx="506214" cy="472046"/>
          </a:xfrm>
          <a:prstGeom prst="ellipse">
            <a:avLst/>
          </a:prstGeom>
          <a:noFill/>
          <a:ln w="476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1" name="四角形吹き出し 10"/>
          <p:cNvSpPr/>
          <p:nvPr/>
        </p:nvSpPr>
        <p:spPr>
          <a:xfrm>
            <a:off x="6691964" y="2817671"/>
            <a:ext cx="2799766" cy="1818723"/>
          </a:xfrm>
          <a:prstGeom prst="wedgeRectCallout">
            <a:avLst>
              <a:gd name="adj1" fmla="val -86262"/>
              <a:gd name="adj2" fmla="val 10541"/>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新駅「夢洲駅</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仮称</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」や、東側エントランス近くの好立地に設置予定。</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万博の成否にかかわる重要な位置を占める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パビリオン。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自治体ゾーンは大阪パビリオンと関西広域連合パビリオンが出展予定であり、一体的な大阪・関西ゾーンを形成します。</a:t>
            </a:r>
          </a:p>
        </p:txBody>
      </p:sp>
      <p:sp>
        <p:nvSpPr>
          <p:cNvPr id="10" name="四角形: 角を丸くする 20">
            <a:extLst>
              <a:ext uri="{FF2B5EF4-FFF2-40B4-BE49-F238E27FC236}">
                <a16:creationId xmlns:a16="http://schemas.microsoft.com/office/drawing/2014/main" id="{367ECA5C-2F7D-4CF6-9196-A6711D4A9035}"/>
              </a:ext>
            </a:extLst>
          </p:cNvPr>
          <p:cNvSpPr/>
          <p:nvPr/>
        </p:nvSpPr>
        <p:spPr>
          <a:xfrm>
            <a:off x="5553115" y="913240"/>
            <a:ext cx="3671110" cy="1622106"/>
          </a:xfrm>
          <a:prstGeom prst="roundRect">
            <a:avLst>
              <a:gd name="adj" fmla="val 932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0423BEE-24AD-4A0A-809B-931A233DDCEB}"/>
              </a:ext>
            </a:extLst>
          </p:cNvPr>
          <p:cNvSpPr/>
          <p:nvPr/>
        </p:nvSpPr>
        <p:spPr>
          <a:xfrm>
            <a:off x="5534283" y="1142657"/>
            <a:ext cx="3708773" cy="1392689"/>
          </a:xfrm>
          <a:prstGeom prst="rect">
            <a:avLst/>
          </a:prstGeom>
        </p:spPr>
        <p:txBody>
          <a:bodyPr wrap="square">
            <a:spAutoFit/>
          </a:bodyPr>
          <a:lstStyle>
            <a:defPPr>
              <a:defRPr lang="ja-JP"/>
            </a:defPPr>
            <a:lvl1pPr marL="0" algn="l" defTabSz="914266" rtl="0" eaLnBrk="1" latinLnBrk="0" hangingPunct="1">
              <a:defRPr kumimoji="1" sz="1800" kern="1200">
                <a:solidFill>
                  <a:schemeClr val="tx1"/>
                </a:solidFill>
                <a:latin typeface="+mn-lt"/>
                <a:ea typeface="+mn-ea"/>
                <a:cs typeface="+mn-cs"/>
              </a:defRPr>
            </a:lvl1pPr>
            <a:lvl2pPr marL="457131" algn="l" defTabSz="914266" rtl="0" eaLnBrk="1" latinLnBrk="0" hangingPunct="1">
              <a:defRPr kumimoji="1" sz="1800" kern="1200">
                <a:solidFill>
                  <a:schemeClr val="tx1"/>
                </a:solidFill>
                <a:latin typeface="+mn-lt"/>
                <a:ea typeface="+mn-ea"/>
                <a:cs typeface="+mn-cs"/>
              </a:defRPr>
            </a:lvl2pPr>
            <a:lvl3pPr marL="914266" algn="l" defTabSz="914266" rtl="0" eaLnBrk="1" latinLnBrk="0" hangingPunct="1">
              <a:defRPr kumimoji="1" sz="1800" kern="1200">
                <a:solidFill>
                  <a:schemeClr val="tx1"/>
                </a:solidFill>
                <a:latin typeface="+mn-lt"/>
                <a:ea typeface="+mn-ea"/>
                <a:cs typeface="+mn-cs"/>
              </a:defRPr>
            </a:lvl3pPr>
            <a:lvl4pPr marL="1371397" algn="l" defTabSz="914266" rtl="0" eaLnBrk="1" latinLnBrk="0" hangingPunct="1">
              <a:defRPr kumimoji="1" sz="1800" kern="1200">
                <a:solidFill>
                  <a:schemeClr val="tx1"/>
                </a:solidFill>
                <a:latin typeface="+mn-lt"/>
                <a:ea typeface="+mn-ea"/>
                <a:cs typeface="+mn-cs"/>
              </a:defRPr>
            </a:lvl4pPr>
            <a:lvl5pPr marL="1828530" algn="l" defTabSz="914266" rtl="0" eaLnBrk="1" latinLnBrk="0" hangingPunct="1">
              <a:defRPr kumimoji="1" sz="1800" kern="1200">
                <a:solidFill>
                  <a:schemeClr val="tx1"/>
                </a:solidFill>
                <a:latin typeface="+mn-lt"/>
                <a:ea typeface="+mn-ea"/>
                <a:cs typeface="+mn-cs"/>
              </a:defRPr>
            </a:lvl5pPr>
            <a:lvl6pPr marL="2285662" algn="l" defTabSz="914266" rtl="0" eaLnBrk="1" latinLnBrk="0" hangingPunct="1">
              <a:defRPr kumimoji="1" sz="1800" kern="1200">
                <a:solidFill>
                  <a:schemeClr val="tx1"/>
                </a:solidFill>
                <a:latin typeface="+mn-lt"/>
                <a:ea typeface="+mn-ea"/>
                <a:cs typeface="+mn-cs"/>
              </a:defRPr>
            </a:lvl6pPr>
            <a:lvl7pPr marL="2742795" algn="l" defTabSz="914266" rtl="0" eaLnBrk="1" latinLnBrk="0" hangingPunct="1">
              <a:defRPr kumimoji="1" sz="1800" kern="1200">
                <a:solidFill>
                  <a:schemeClr val="tx1"/>
                </a:solidFill>
                <a:latin typeface="+mn-lt"/>
                <a:ea typeface="+mn-ea"/>
                <a:cs typeface="+mn-cs"/>
              </a:defRPr>
            </a:lvl7pPr>
            <a:lvl8pPr marL="3199927" algn="l" defTabSz="914266" rtl="0" eaLnBrk="1" latinLnBrk="0" hangingPunct="1">
              <a:defRPr kumimoji="1" sz="1800" kern="1200">
                <a:solidFill>
                  <a:schemeClr val="tx1"/>
                </a:solidFill>
                <a:latin typeface="+mn-lt"/>
                <a:ea typeface="+mn-ea"/>
                <a:cs typeface="+mn-cs"/>
              </a:defRPr>
            </a:lvl8pPr>
            <a:lvl9pPr marL="3657061" algn="l" defTabSz="914266" rtl="0" eaLnBrk="1" latinLnBrk="0" hangingPunct="1">
              <a:defRPr kumimoji="1" sz="1800" kern="1200">
                <a:solidFill>
                  <a:schemeClr val="tx1"/>
                </a:solidFill>
                <a:latin typeface="+mn-lt"/>
                <a:ea typeface="+mn-ea"/>
                <a:cs typeface="+mn-cs"/>
              </a:defRPr>
            </a:lvl9pPr>
          </a:lstStyle>
          <a:p>
            <a:pPr>
              <a:spcBef>
                <a:spcPts val="300"/>
              </a:spcBef>
            </a:pPr>
            <a:r>
              <a:rPr lang="ja-JP" altLang="en-US" sz="11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①公式参加パビリオン</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（世界各国の参加国や国際機関が設置）</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②テーマ館（博覧会協会が設置）</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③日本館（国が設置）</a:t>
            </a:r>
            <a:endParaRPr lang="en-US" altLang="ja-JP" sz="1200" dirty="0">
              <a:latin typeface="Meiryo UI" panose="020B0604030504040204" pitchFamily="50" charset="-128"/>
              <a:ea typeface="Meiryo UI" panose="020B0604030504040204" pitchFamily="50" charset="-128"/>
            </a:endParaRPr>
          </a:p>
          <a:p>
            <a:pPr>
              <a:spcBef>
                <a:spcPts val="300"/>
              </a:spcBef>
            </a:pPr>
            <a:r>
              <a:rPr lang="ja-JP" altLang="en-US" sz="1200" b="1" dirty="0">
                <a:solidFill>
                  <a:srgbClr val="FF0000"/>
                </a:solidFill>
                <a:latin typeface="Meiryo UI" panose="020B0604030504040204" pitchFamily="50" charset="-128"/>
                <a:ea typeface="Meiryo UI" panose="020B0604030504040204" pitchFamily="50" charset="-128"/>
              </a:rPr>
              <a:t>　</a:t>
            </a:r>
            <a:r>
              <a:rPr lang="ja-JP" altLang="en-US" sz="1200" b="1" u="sng" dirty="0">
                <a:solidFill>
                  <a:srgbClr val="FF0000"/>
                </a:solidFill>
                <a:latin typeface="Meiryo UI" panose="020B0604030504040204" pitchFamily="50" charset="-128"/>
                <a:ea typeface="Meiryo UI" panose="020B0604030504040204" pitchFamily="50" charset="-128"/>
              </a:rPr>
              <a:t>④自治体館（地方自治体が設置）</a:t>
            </a:r>
            <a:r>
              <a:rPr lang="en-US" altLang="ja-JP" sz="1200" b="1" u="sng" dirty="0">
                <a:solidFill>
                  <a:srgbClr val="FF0000"/>
                </a:solidFill>
                <a:latin typeface="Meiryo UI" panose="020B0604030504040204" pitchFamily="50" charset="-128"/>
                <a:ea typeface="Meiryo UI" panose="020B0604030504040204" pitchFamily="50" charset="-128"/>
              </a:rPr>
              <a:t>※</a:t>
            </a:r>
            <a:r>
              <a:rPr lang="ja-JP" altLang="en-US" sz="1200" b="1" u="sng" dirty="0">
                <a:solidFill>
                  <a:srgbClr val="FF0000"/>
                </a:solidFill>
                <a:latin typeface="Meiryo UI" panose="020B0604030504040204" pitchFamily="50" charset="-128"/>
                <a:ea typeface="Meiryo UI" panose="020B0604030504040204" pitchFamily="50" charset="-128"/>
              </a:rPr>
              <a:t>大阪パビリオン</a:t>
            </a:r>
            <a:endParaRPr lang="en-US" altLang="ja-JP" sz="1200" b="1" u="sng" dirty="0">
              <a:solidFill>
                <a:srgbClr val="FF0000"/>
              </a:solidFill>
              <a:latin typeface="Meiryo UI" panose="020B0604030504040204" pitchFamily="50" charset="-128"/>
              <a:ea typeface="Meiryo UI" panose="020B0604030504040204"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⑤民間パビリオン（企業・団体が設置）</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5553115" y="936171"/>
            <a:ext cx="3512500" cy="276999"/>
          </a:xfrm>
          <a:prstGeom prst="rect">
            <a:avLst/>
          </a:prstGeom>
        </p:spPr>
        <p:txBody>
          <a:bodyPr wrap="none">
            <a:spAutoFit/>
          </a:bodyPr>
          <a:lstStyle/>
          <a:p>
            <a:pPr algn="ct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参考</a:t>
            </a:r>
            <a:r>
              <a:rPr lang="en-US" altLang="ja-JP" sz="1200" b="1" dirty="0">
                <a:latin typeface="Meiryo UI" panose="020B0604030504040204" pitchFamily="50" charset="-128"/>
                <a:ea typeface="Meiryo UI" panose="020B0604030504040204" pitchFamily="50" charset="-128"/>
              </a:rPr>
              <a:t>】2025</a:t>
            </a:r>
            <a:r>
              <a:rPr lang="ja-JP" altLang="en-US" sz="1200" b="1" dirty="0">
                <a:latin typeface="Meiryo UI" panose="020B0604030504040204" pitchFamily="50" charset="-128"/>
                <a:ea typeface="Meiryo UI" panose="020B0604030504040204" pitchFamily="50" charset="-128"/>
              </a:rPr>
              <a:t>年大阪・関西万博におけるパビリオン</a:t>
            </a:r>
            <a:endParaRPr lang="en-US" altLang="ja-JP" sz="12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１－２．大阪パビリオンの出展場所（予定）について　</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年日本国際博覧会基本計画より）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939B3220-1779-44EA-8831-6F61BDC7602A}" type="slidenum">
              <a:rPr kumimoji="1" lang="ja-JP" altLang="en-US" smtClean="0"/>
              <a:t>4</a:t>
            </a:fld>
            <a:endParaRPr kumimoji="1" lang="ja-JP" altLang="en-US"/>
          </a:p>
        </p:txBody>
      </p:sp>
    </p:spTree>
    <p:extLst>
      <p:ext uri="{BB962C8B-B14F-4D97-AF65-F5344CB8AC3E}">
        <p14:creationId xmlns:p14="http://schemas.microsoft.com/office/powerpoint/2010/main" val="403079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429659" y="3188555"/>
            <a:ext cx="9046683" cy="1270043"/>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dirty="0">
              <a:latin typeface="Meiryo UI" panose="020B0604030504040204" pitchFamily="50" charset="-128"/>
              <a:ea typeface="Meiryo UI" panose="020B0604030504040204" pitchFamily="50" charset="-128"/>
            </a:endParaRPr>
          </a:p>
        </p:txBody>
      </p:sp>
      <p:sp>
        <p:nvSpPr>
          <p:cNvPr id="41" name="正方形/長方形 40"/>
          <p:cNvSpPr/>
          <p:nvPr/>
        </p:nvSpPr>
        <p:spPr>
          <a:xfrm>
            <a:off x="396799" y="4954949"/>
            <a:ext cx="9220926" cy="1722578"/>
          </a:xfrm>
          <a:prstGeom prst="rect">
            <a:avLst/>
          </a:prstGeom>
          <a:solidFill>
            <a:schemeClr val="accent2">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0" name="正方形/長方形 39"/>
          <p:cNvSpPr/>
          <p:nvPr/>
        </p:nvSpPr>
        <p:spPr>
          <a:xfrm>
            <a:off x="429659" y="719211"/>
            <a:ext cx="9046684" cy="2137419"/>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dirty="0">
              <a:latin typeface="Meiryo UI" panose="020B0604030504040204" pitchFamily="50" charset="-128"/>
              <a:ea typeface="Meiryo UI" panose="020B0604030504040204" pitchFamily="50" charset="-128"/>
            </a:endParaRPr>
          </a:p>
        </p:txBody>
      </p:sp>
      <p:sp>
        <p:nvSpPr>
          <p:cNvPr id="9" name="正方形/長方形 8"/>
          <p:cNvSpPr/>
          <p:nvPr/>
        </p:nvSpPr>
        <p:spPr>
          <a:xfrm>
            <a:off x="2965662" y="4445719"/>
            <a:ext cx="4784541" cy="1244638"/>
          </a:xfrm>
          <a:prstGeom prst="rect">
            <a:avLst/>
          </a:prstGeom>
          <a:noFill/>
        </p:spPr>
        <p:txBody>
          <a:bodyPr wrap="square" anchor="ctr" anchorCtr="1">
            <a:noAutofit/>
          </a:bodyPr>
          <a:lstStyle/>
          <a:p>
            <a:r>
              <a:rPr lang="en-US" altLang="ja-JP" sz="5400" b="1" dirty="0">
                <a:ln w="9525">
                  <a:solidFill>
                    <a:schemeClr val="bg1"/>
                  </a:solidFill>
                  <a:prstDash val="solid"/>
                </a:ln>
                <a:solidFill>
                  <a:schemeClr val="accent2"/>
                </a:solidFill>
                <a:effectLst>
                  <a:outerShdw blurRad="12700" dist="38100" dir="2700000" algn="tl" rotWithShape="0">
                    <a:schemeClr val="accent5">
                      <a:lumMod val="60000"/>
                      <a:lumOff val="40000"/>
                    </a:schemeClr>
                  </a:outerShdw>
                </a:effectLst>
                <a:latin typeface="Meiryo UI" panose="020B0604030504040204" pitchFamily="50" charset="-128"/>
                <a:ea typeface="Meiryo UI" panose="020B0604030504040204" pitchFamily="50" charset="-128"/>
              </a:rPr>
              <a:t>REBORN</a:t>
            </a:r>
            <a:r>
              <a:rPr lang="ja-JP" altLang="en-US" sz="1600" dirty="0">
                <a:solidFill>
                  <a:srgbClr val="FF6600"/>
                </a:solidFill>
                <a:latin typeface="Meiryo UI" panose="020B0604030504040204" pitchFamily="50" charset="-128"/>
                <a:ea typeface="Meiryo UI" panose="020B0604030504040204" pitchFamily="50" charset="-128"/>
              </a:rPr>
              <a:t>（リボーン）</a:t>
            </a:r>
            <a:endParaRPr lang="ja-JP" altLang="en-US" sz="1200" dirty="0">
              <a:solidFill>
                <a:srgbClr val="FF66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79082" y="5527725"/>
            <a:ext cx="9114579" cy="1086842"/>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4923" tIns="24923" rIns="24923" bIns="24923" rtlCol="0" anchor="ctr"/>
          <a:lstStyle/>
          <a:p>
            <a:pPr>
              <a:lnSpc>
                <a:spcPts val="1700"/>
              </a:lnSpc>
            </a:pPr>
            <a:r>
              <a:rPr lang="en-US" altLang="ja-JP" sz="1200" dirty="0">
                <a:solidFill>
                  <a:srgbClr val="C00000"/>
                </a:solidFill>
                <a:latin typeface="Meiryo UI" panose="020B0604030504040204" pitchFamily="50" charset="-128"/>
                <a:ea typeface="Meiryo UI" panose="020B0604030504040204" pitchFamily="50" charset="-128"/>
              </a:rPr>
              <a:t> </a:t>
            </a:r>
            <a:r>
              <a:rPr lang="ja-JP" altLang="en-US"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“「人」は生まれ変われる”</a:t>
            </a:r>
            <a:endParaRPr lang="en-US" altLang="ja-JP"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rPr>
              <a:t>すべての「人」が自分らしい生き方を改めて見つめ直すことで　自分自身の価値観や生きがいの発見・再認識、自己実現への意欲・意識の変革を促し、新たな自分への「生まれ変わり」に貢献する取組みを展開する</a:t>
            </a: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2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新たな一歩を踏み出す”</a:t>
            </a:r>
            <a:endParaRPr lang="en-US" altLang="ja-JP" sz="1400" dirty="0">
              <a:solidFill>
                <a:srgbClr val="C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rPr>
              <a:t>一人ひとりの意欲・意識の変革が具体的な行動変容へとつながり、より良い生活環境、暮らしやすい社会づくりに貢献し、「いのち輝く未来社会」に新たな一歩を踏み出すきっかけとなる</a:t>
            </a:r>
          </a:p>
        </p:txBody>
      </p:sp>
      <p:sp>
        <p:nvSpPr>
          <p:cNvPr id="7" name="正方形/長方形 6"/>
          <p:cNvSpPr/>
          <p:nvPr/>
        </p:nvSpPr>
        <p:spPr>
          <a:xfrm>
            <a:off x="1694724" y="1827962"/>
            <a:ext cx="3060000" cy="9614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algn="ctr">
              <a:lnSpc>
                <a:spcPts val="1700"/>
              </a:lnSpc>
            </a:pP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世界に貢献する大阪の姿を示す　</a:t>
            </a:r>
          </a:p>
          <a:p>
            <a:pPr>
              <a:lnSpc>
                <a:spcPts val="1700"/>
              </a:lnSpc>
            </a:pPr>
            <a:r>
              <a:rPr lang="ja-JP" altLang="en-US" sz="1100" dirty="0">
                <a:latin typeface="Meiryo UI" panose="020B0604030504040204" pitchFamily="50" charset="-128"/>
                <a:ea typeface="Meiryo UI" panose="020B0604030504040204" pitchFamily="50" charset="-128"/>
              </a:rPr>
              <a:t>　▷ 生活の質（</a:t>
            </a:r>
            <a:r>
              <a:rPr lang="en-US" altLang="ja-JP" sz="1100" dirty="0">
                <a:latin typeface="Meiryo UI" panose="020B0604030504040204" pitchFamily="50" charset="-128"/>
                <a:ea typeface="Meiryo UI" panose="020B0604030504040204" pitchFamily="50" charset="-128"/>
              </a:rPr>
              <a:t>QOL</a:t>
            </a:r>
            <a:r>
              <a:rPr lang="ja-JP" altLang="en-US" sz="1100" dirty="0">
                <a:latin typeface="Meiryo UI" panose="020B0604030504040204" pitchFamily="50" charset="-128"/>
                <a:ea typeface="Meiryo UI" panose="020B0604030504040204" pitchFamily="50" charset="-128"/>
              </a:rPr>
              <a:t>）を向上させる展示　</a:t>
            </a:r>
          </a:p>
          <a:p>
            <a:pPr>
              <a:lnSpc>
                <a:spcPts val="1700"/>
              </a:lnSpc>
            </a:pPr>
            <a:r>
              <a:rPr lang="ja-JP" altLang="en-US" sz="1100" dirty="0">
                <a:latin typeface="Meiryo UI" panose="020B0604030504040204" pitchFamily="50" charset="-128"/>
                <a:ea typeface="Meiryo UI" panose="020B0604030504040204" pitchFamily="50" charset="-128"/>
              </a:rPr>
              <a:t>　▷ </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達成に貢献する姿を示す　</a:t>
            </a:r>
          </a:p>
          <a:p>
            <a:pPr>
              <a:lnSpc>
                <a:spcPts val="1700"/>
              </a:lnSpc>
            </a:pPr>
            <a:r>
              <a:rPr lang="ja-JP" altLang="en-US" sz="1100" dirty="0">
                <a:latin typeface="Meiryo UI" panose="020B0604030504040204" pitchFamily="50" charset="-128"/>
                <a:ea typeface="Meiryo UI" panose="020B0604030504040204" pitchFamily="50" charset="-128"/>
              </a:rPr>
              <a:t>　▷ 未来社会のモデルを提案</a:t>
            </a:r>
          </a:p>
        </p:txBody>
      </p:sp>
      <p:sp>
        <p:nvSpPr>
          <p:cNvPr id="11" name="正方形/長方形 10"/>
          <p:cNvSpPr/>
          <p:nvPr/>
        </p:nvSpPr>
        <p:spPr>
          <a:xfrm>
            <a:off x="5151276" y="1827962"/>
            <a:ext cx="3060000" cy="961471"/>
          </a:xfrm>
          <a:prstGeom prst="rect">
            <a:avLst/>
          </a:prstGeom>
          <a:solidFill>
            <a:schemeClr val="accent5">
              <a:lumMod val="75000"/>
            </a:schemeClr>
          </a:solidFill>
          <a:ln>
            <a:noFill/>
          </a:ln>
        </p:spPr>
        <p:txBody>
          <a:bodyPr wrap="square">
            <a:spAutoFit/>
          </a:bodyPr>
          <a:lstStyle/>
          <a:p>
            <a:pPr algn="ctr">
              <a:lnSpc>
                <a:spcPts val="1700"/>
              </a:lnSpc>
            </a:pPr>
            <a:r>
              <a:rPr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大阪のパワーを世界に発信</a:t>
            </a:r>
          </a:p>
          <a:p>
            <a:pPr>
              <a:lnSpc>
                <a:spcPts val="1700"/>
              </a:lnSpc>
            </a:pPr>
            <a:r>
              <a:rPr lang="ja-JP" altLang="en-US" sz="1100" dirty="0">
                <a:solidFill>
                  <a:schemeClr val="bg1"/>
                </a:solidFill>
                <a:latin typeface="Meiryo UI" panose="020B0604030504040204" pitchFamily="50" charset="-128"/>
                <a:ea typeface="Meiryo UI" panose="020B0604030504040204" pitchFamily="50" charset="-128"/>
              </a:rPr>
              <a:t>　▷ 世界中からのアクセスを実現</a:t>
            </a:r>
          </a:p>
          <a:p>
            <a:pPr>
              <a:lnSpc>
                <a:spcPts val="1700"/>
              </a:lnSpc>
            </a:pPr>
            <a:r>
              <a:rPr lang="ja-JP" altLang="en-US" sz="1100" dirty="0">
                <a:solidFill>
                  <a:schemeClr val="bg1"/>
                </a:solidFill>
                <a:latin typeface="Meiryo UI" panose="020B0604030504040204" pitchFamily="50" charset="-128"/>
                <a:ea typeface="Meiryo UI" panose="020B0604030504040204" pitchFamily="50" charset="-128"/>
              </a:rPr>
              <a:t>　▷ 大阪の魅力を世界に発信</a:t>
            </a:r>
            <a:endParaRPr lang="en-US" altLang="ja-JP" sz="1100" dirty="0">
              <a:solidFill>
                <a:schemeClr val="bg1"/>
              </a:solidFill>
              <a:latin typeface="Meiryo UI" panose="020B0604030504040204" pitchFamily="50" charset="-128"/>
              <a:ea typeface="Meiryo UI" panose="020B0604030504040204" pitchFamily="50" charset="-128"/>
            </a:endParaRPr>
          </a:p>
          <a:p>
            <a:pPr>
              <a:lnSpc>
                <a:spcPts val="1700"/>
              </a:lnSpc>
            </a:pPr>
            <a:endParaRPr lang="ja-JP" altLang="en-US" sz="1100" dirty="0">
              <a:solidFill>
                <a:schemeClr val="bg1"/>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96EA5A1-C34F-4344-B908-7B29EEE5127A}"/>
              </a:ext>
            </a:extLst>
          </p:cNvPr>
          <p:cNvSpPr txBox="1"/>
          <p:nvPr/>
        </p:nvSpPr>
        <p:spPr>
          <a:xfrm>
            <a:off x="292257" y="610066"/>
            <a:ext cx="2340000"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■出展参加でめざすもの</a:t>
            </a:r>
          </a:p>
        </p:txBody>
      </p:sp>
      <p:sp>
        <p:nvSpPr>
          <p:cNvPr id="42" name="正方形/長方形 41"/>
          <p:cNvSpPr/>
          <p:nvPr/>
        </p:nvSpPr>
        <p:spPr>
          <a:xfrm>
            <a:off x="2965662" y="3226565"/>
            <a:ext cx="4763933" cy="308999"/>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4923" tIns="24923" rIns="24923" bIns="24923"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rPr>
              <a:t>～ 産学官民の力を結集と府民・市民の参画～</a:t>
            </a:r>
          </a:p>
        </p:txBody>
      </p:sp>
      <p:sp>
        <p:nvSpPr>
          <p:cNvPr id="58" name="二等辺三角形 57"/>
          <p:cNvSpPr/>
          <p:nvPr/>
        </p:nvSpPr>
        <p:spPr>
          <a:xfrm rot="10800000">
            <a:off x="4626055" y="4488998"/>
            <a:ext cx="653891" cy="21135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7" name="二等辺三角形 36">
            <a:extLst>
              <a:ext uri="{FF2B5EF4-FFF2-40B4-BE49-F238E27FC236}">
                <a16:creationId xmlns:a16="http://schemas.microsoft.com/office/drawing/2014/main" id="{49681E6B-A3BC-4CCF-B813-067CB643B05F}"/>
              </a:ext>
            </a:extLst>
          </p:cNvPr>
          <p:cNvSpPr/>
          <p:nvPr/>
        </p:nvSpPr>
        <p:spPr>
          <a:xfrm rot="10800000">
            <a:off x="4626055" y="2876620"/>
            <a:ext cx="653891" cy="235307"/>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1DA09DA-A723-410D-BC68-01FC271584B9}"/>
              </a:ext>
            </a:extLst>
          </p:cNvPr>
          <p:cNvSpPr txBox="1"/>
          <p:nvPr/>
        </p:nvSpPr>
        <p:spPr>
          <a:xfrm>
            <a:off x="533400" y="989262"/>
            <a:ext cx="8942942" cy="830997"/>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オール大阪の知恵とアイデアを結集し、「いのち」や「健康」の観点から未来社会の新たな価値を創造するとともに、大阪の活力、魅力を世界の人々に伝えていきます</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世界の先頭にたって</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の達成に貢献するため、「</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先進都市」の姿を明確にし、</a:t>
            </a:r>
            <a:r>
              <a:rPr kumimoji="1" lang="en-US" altLang="ja-JP" sz="1200" dirty="0">
                <a:latin typeface="Meiryo UI" panose="020B0604030504040204" pitchFamily="50" charset="-128"/>
                <a:ea typeface="Meiryo UI" panose="020B0604030504040204" pitchFamily="50" charset="-128"/>
              </a:rPr>
              <a:t> SDGs</a:t>
            </a:r>
            <a:r>
              <a:rPr kumimoji="1" lang="ja-JP" altLang="en-US" sz="1200" dirty="0">
                <a:latin typeface="Meiryo UI" panose="020B0604030504040204" pitchFamily="50" charset="-128"/>
                <a:ea typeface="Meiryo UI" panose="020B0604030504040204" pitchFamily="50" charset="-128"/>
              </a:rPr>
              <a:t>達成目標の</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年以降を見据えた取組みを世界に発信します</a:t>
            </a:r>
          </a:p>
        </p:txBody>
      </p:sp>
      <p:sp>
        <p:nvSpPr>
          <p:cNvPr id="49" name="テキスト ボックス 48">
            <a:extLst>
              <a:ext uri="{FF2B5EF4-FFF2-40B4-BE49-F238E27FC236}">
                <a16:creationId xmlns:a16="http://schemas.microsoft.com/office/drawing/2014/main" id="{DD9E71E2-FDC8-4F10-B6E9-ABCBE8CDA10E}"/>
              </a:ext>
            </a:extLst>
          </p:cNvPr>
          <p:cNvSpPr txBox="1"/>
          <p:nvPr/>
        </p:nvSpPr>
        <p:spPr>
          <a:xfrm>
            <a:off x="293767" y="3068007"/>
            <a:ext cx="2340000"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■出展参加の主体</a:t>
            </a:r>
          </a:p>
        </p:txBody>
      </p:sp>
      <p:sp>
        <p:nvSpPr>
          <p:cNvPr id="55" name="テキスト ボックス 54">
            <a:extLst>
              <a:ext uri="{FF2B5EF4-FFF2-40B4-BE49-F238E27FC236}">
                <a16:creationId xmlns:a16="http://schemas.microsoft.com/office/drawing/2014/main" id="{EB51F3E0-13DA-4962-A58C-90D95BC9DECA}"/>
              </a:ext>
            </a:extLst>
          </p:cNvPr>
          <p:cNvSpPr txBox="1"/>
          <p:nvPr/>
        </p:nvSpPr>
        <p:spPr>
          <a:xfrm>
            <a:off x="319525" y="4777644"/>
            <a:ext cx="2340000"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■出展参加のテーマ</a:t>
            </a:r>
          </a:p>
        </p:txBody>
      </p:sp>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２－１．大阪パビリオン全体概要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784734" y="3596540"/>
            <a:ext cx="2006236" cy="730670"/>
            <a:chOff x="596348" y="3682452"/>
            <a:chExt cx="2006236" cy="730670"/>
          </a:xfrm>
        </p:grpSpPr>
        <p:sp>
          <p:nvSpPr>
            <p:cNvPr id="2" name="楕円 1"/>
            <p:cNvSpPr/>
            <p:nvPr/>
          </p:nvSpPr>
          <p:spPr>
            <a:xfrm>
              <a:off x="596348"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752027" y="3840038"/>
              <a:ext cx="1694877"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産業界・企業の力</a:t>
              </a:r>
              <a:endParaRPr kumimoji="1" lang="en-US" altLang="ja-JP"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solidFill>
                    <a:schemeClr val="lt1"/>
                  </a:solidFill>
                  <a:latin typeface="Meiryo UI" panose="020B0604030504040204" pitchFamily="50" charset="-128"/>
                  <a:ea typeface="Meiryo UI" panose="020B0604030504040204" pitchFamily="50" charset="-128"/>
                </a:rPr>
                <a:t>（大企業・中小企業・経済団体など）</a:t>
              </a:r>
            </a:p>
          </p:txBody>
        </p:sp>
      </p:grpSp>
      <p:grpSp>
        <p:nvGrpSpPr>
          <p:cNvPr id="15" name="グループ化 14"/>
          <p:cNvGrpSpPr/>
          <p:nvPr/>
        </p:nvGrpSpPr>
        <p:grpSpPr>
          <a:xfrm>
            <a:off x="2911766" y="3596540"/>
            <a:ext cx="2006236" cy="730670"/>
            <a:chOff x="2699631" y="3682452"/>
            <a:chExt cx="2006236" cy="730670"/>
          </a:xfrm>
        </p:grpSpPr>
        <p:sp>
          <p:nvSpPr>
            <p:cNvPr id="27" name="楕円 26"/>
            <p:cNvSpPr/>
            <p:nvPr/>
          </p:nvSpPr>
          <p:spPr>
            <a:xfrm>
              <a:off x="2699631"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2717139" y="3840038"/>
              <a:ext cx="196032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教育・研究機関の力</a:t>
              </a:r>
              <a:endParaRPr kumimoji="1" lang="en-US" altLang="ja-JP" sz="1050" b="1" dirty="0">
                <a:solidFill>
                  <a:schemeClr val="lt1"/>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solidFill>
                    <a:schemeClr val="lt1"/>
                  </a:solidFill>
                  <a:latin typeface="Meiryo UI" panose="020B0604030504040204" pitchFamily="50" charset="-128"/>
                  <a:ea typeface="Meiryo UI" panose="020B0604030504040204" pitchFamily="50" charset="-128"/>
                </a:rPr>
                <a:t>（大学・医療機関など）</a:t>
              </a:r>
            </a:p>
          </p:txBody>
        </p:sp>
      </p:grpSp>
      <p:grpSp>
        <p:nvGrpSpPr>
          <p:cNvPr id="14" name="グループ化 13"/>
          <p:cNvGrpSpPr/>
          <p:nvPr/>
        </p:nvGrpSpPr>
        <p:grpSpPr>
          <a:xfrm>
            <a:off x="5038798" y="3596540"/>
            <a:ext cx="2006236" cy="730670"/>
            <a:chOff x="4802914" y="3682452"/>
            <a:chExt cx="2006236" cy="730670"/>
          </a:xfrm>
        </p:grpSpPr>
        <p:sp>
          <p:nvSpPr>
            <p:cNvPr id="28" name="楕円 27"/>
            <p:cNvSpPr/>
            <p:nvPr/>
          </p:nvSpPr>
          <p:spPr>
            <a:xfrm>
              <a:off x="4802914"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43" name="楕円 42"/>
            <p:cNvSpPr/>
            <p:nvPr/>
          </p:nvSpPr>
          <p:spPr>
            <a:xfrm>
              <a:off x="4811668" y="3754733"/>
              <a:ext cx="1988728" cy="5861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自治体の力</a:t>
              </a:r>
              <a:endParaRPr kumimoji="1" lang="en-US" altLang="ja-JP"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（大阪府市、市町村）</a:t>
              </a:r>
            </a:p>
          </p:txBody>
        </p:sp>
      </p:grpSp>
      <p:grpSp>
        <p:nvGrpSpPr>
          <p:cNvPr id="13" name="グループ化 12"/>
          <p:cNvGrpSpPr/>
          <p:nvPr/>
        </p:nvGrpSpPr>
        <p:grpSpPr>
          <a:xfrm>
            <a:off x="7165831" y="3596540"/>
            <a:ext cx="2006236" cy="730670"/>
            <a:chOff x="6906197" y="3682452"/>
            <a:chExt cx="2006236" cy="730670"/>
          </a:xfrm>
        </p:grpSpPr>
        <p:sp>
          <p:nvSpPr>
            <p:cNvPr id="29" name="楕円 28"/>
            <p:cNvSpPr/>
            <p:nvPr/>
          </p:nvSpPr>
          <p:spPr>
            <a:xfrm>
              <a:off x="6906197" y="3682452"/>
              <a:ext cx="2006236" cy="73067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53" name="楕円 52"/>
            <p:cNvSpPr/>
            <p:nvPr/>
          </p:nvSpPr>
          <p:spPr>
            <a:xfrm>
              <a:off x="6991858" y="3762573"/>
              <a:ext cx="1834914" cy="5704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kumimoji="1" lang="ja-JP" altLang="en-US"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府民・市民の力</a:t>
              </a:r>
              <a:endParaRPr kumimoji="1" lang="en-US" altLang="ja-JP" sz="105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（府民・市民・</a:t>
              </a:r>
              <a:r>
                <a:rPr kumimoji="1" lang="en-US" altLang="ja-JP" sz="800" dirty="0">
                  <a:latin typeface="Meiryo UI" panose="020B0604030504040204" pitchFamily="50" charset="-128"/>
                  <a:ea typeface="Meiryo UI" panose="020B0604030504040204" pitchFamily="50" charset="-128"/>
                </a:rPr>
                <a:t>NPO</a:t>
              </a:r>
              <a:r>
                <a:rPr kumimoji="1" lang="ja-JP" altLang="en-US" sz="800" dirty="0">
                  <a:latin typeface="Meiryo UI" panose="020B0604030504040204" pitchFamily="50" charset="-128"/>
                  <a:ea typeface="Meiryo UI" panose="020B0604030504040204" pitchFamily="50" charset="-128"/>
                </a:rPr>
                <a:t>など）</a:t>
              </a:r>
            </a:p>
          </p:txBody>
        </p:sp>
      </p:grpSp>
      <p:sp>
        <p:nvSpPr>
          <p:cNvPr id="6" name="正方形/長方形 5">
            <a:extLst>
              <a:ext uri="{FF2B5EF4-FFF2-40B4-BE49-F238E27FC236}">
                <a16:creationId xmlns:a16="http://schemas.microsoft.com/office/drawing/2014/main" id="{7D49FA28-1996-4C0C-9FA6-18D435FD02C1}"/>
              </a:ext>
            </a:extLst>
          </p:cNvPr>
          <p:cNvSpPr/>
          <p:nvPr/>
        </p:nvSpPr>
        <p:spPr>
          <a:xfrm>
            <a:off x="429659" y="5195183"/>
            <a:ext cx="1630575" cy="310341"/>
          </a:xfrm>
          <a:prstGeom prst="rect">
            <a:avLst/>
          </a:prstGeom>
        </p:spPr>
        <p:txBody>
          <a:bodyPr wrap="none">
            <a:spAutoFit/>
          </a:bodyPr>
          <a:lstStyle/>
          <a:p>
            <a:pPr lvl="0">
              <a:lnSpc>
                <a:spcPts val="1700"/>
              </a:lnSpc>
            </a:pP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テーマに込めた意味</a:t>
            </a:r>
            <a:r>
              <a:rPr lang="en-US" altLang="ja-JP" sz="1200" dirty="0">
                <a:solidFill>
                  <a:prstClr val="black"/>
                </a:solidFill>
                <a:latin typeface="Meiryo UI" panose="020B0604030504040204" pitchFamily="50" charset="-128"/>
                <a:ea typeface="Meiryo UI" panose="020B0604030504040204" pitchFamily="50" charset="-128"/>
              </a:rPr>
              <a:t>】  </a:t>
            </a:r>
          </a:p>
        </p:txBody>
      </p:sp>
      <p:sp>
        <p:nvSpPr>
          <p:cNvPr id="3" name="スライド番号プレースホルダー 2"/>
          <p:cNvSpPr>
            <a:spLocks noGrp="1"/>
          </p:cNvSpPr>
          <p:nvPr>
            <p:ph type="sldNum" sz="quarter" idx="12"/>
          </p:nvPr>
        </p:nvSpPr>
        <p:spPr/>
        <p:txBody>
          <a:bodyPr/>
          <a:lstStyle/>
          <a:p>
            <a:fld id="{939B3220-1779-44EA-8831-6F61BDC7602A}" type="slidenum">
              <a:rPr kumimoji="1" lang="ja-JP" altLang="en-US" smtClean="0"/>
              <a:t>5</a:t>
            </a:fld>
            <a:endParaRPr kumimoji="1" lang="ja-JP" altLang="en-US"/>
          </a:p>
        </p:txBody>
      </p:sp>
    </p:spTree>
    <p:extLst>
      <p:ext uri="{BB962C8B-B14F-4D97-AF65-F5344CB8AC3E}">
        <p14:creationId xmlns:p14="http://schemas.microsoft.com/office/powerpoint/2010/main" val="61235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347889" y="2201328"/>
            <a:ext cx="9281615" cy="3614275"/>
          </a:xfrm>
          <a:prstGeom prst="roundRect">
            <a:avLst>
              <a:gd name="adj" fmla="val 274"/>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65070" y="2726547"/>
            <a:ext cx="9281615" cy="2222577"/>
          </a:xfrm>
          <a:prstGeom prst="rect">
            <a:avLst/>
          </a:prstGeom>
          <a:solidFill>
            <a:schemeClr val="accent2">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8" name="角丸四角形 27"/>
          <p:cNvSpPr/>
          <p:nvPr/>
        </p:nvSpPr>
        <p:spPr>
          <a:xfrm>
            <a:off x="362163" y="2818913"/>
            <a:ext cx="3872387" cy="1080000"/>
          </a:xfrm>
          <a:prstGeom prst="roundRect">
            <a:avLst>
              <a:gd name="adj" fmla="val 10488"/>
            </a:avLst>
          </a:prstGeom>
          <a:solidFill>
            <a:schemeClr val="accent6">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algn="ctr"/>
            <a:r>
              <a:rPr kumimoji="1" lang="ja-JP" altLang="en-US" sz="1400" dirty="0">
                <a:solidFill>
                  <a:srgbClr val="002060"/>
                </a:solidFill>
                <a:latin typeface="Meiryo UI" panose="020B0604030504040204" pitchFamily="50" charset="-128"/>
                <a:ea typeface="Meiryo UI" panose="020B0604030504040204" pitchFamily="50" charset="-128"/>
              </a:rPr>
              <a:t>メイン展示・体験ゾーン</a:t>
            </a:r>
            <a:endParaRPr kumimoji="1" lang="en-US" altLang="ja-JP" sz="1400" dirty="0">
              <a:solidFill>
                <a:srgbClr val="002060"/>
              </a:solidFill>
              <a:latin typeface="Meiryo UI" panose="020B0604030504040204" pitchFamily="50" charset="-128"/>
              <a:ea typeface="Meiryo UI" panose="020B0604030504040204" pitchFamily="50" charset="-128"/>
            </a:endParaRPr>
          </a:p>
          <a:p>
            <a:pPr algn="ctr"/>
            <a:r>
              <a:rPr kumimoji="1" lang="en-US" altLang="ja-JP" sz="1400" b="1" dirty="0">
                <a:solidFill>
                  <a:srgbClr val="002060"/>
                </a:solidFill>
                <a:latin typeface="Meiryo UI" panose="020B0604030504040204" pitchFamily="50" charset="-128"/>
                <a:ea typeface="Meiryo UI" panose="020B0604030504040204" pitchFamily="50" charset="-128"/>
              </a:rPr>
              <a:t>『</a:t>
            </a:r>
            <a:r>
              <a:rPr kumimoji="1" lang="ja-JP" altLang="en-US" sz="1400" b="1" dirty="0">
                <a:solidFill>
                  <a:srgbClr val="002060"/>
                </a:solidFill>
                <a:latin typeface="Meiryo UI" panose="020B0604030504040204" pitchFamily="50" charset="-128"/>
                <a:ea typeface="Meiryo UI" panose="020B0604030504040204" pitchFamily="50" charset="-128"/>
              </a:rPr>
              <a:t>まち中のスキャンマシン</a:t>
            </a:r>
            <a:r>
              <a:rPr kumimoji="1" lang="en-US" altLang="ja-JP" sz="1400" b="1" dirty="0">
                <a:solidFill>
                  <a:srgbClr val="002060"/>
                </a:solidFill>
                <a:latin typeface="Meiryo UI" panose="020B0604030504040204" pitchFamily="50" charset="-128"/>
                <a:ea typeface="Meiryo UI" panose="020B0604030504040204" pitchFamily="50" charset="-128"/>
              </a:rPr>
              <a:t>』『</a:t>
            </a:r>
            <a:r>
              <a:rPr kumimoji="1" lang="ja-JP" altLang="en-US" sz="1400" b="1" dirty="0">
                <a:solidFill>
                  <a:srgbClr val="002060"/>
                </a:solidFill>
                <a:latin typeface="Meiryo UI" panose="020B0604030504040204" pitchFamily="50" charset="-128"/>
                <a:ea typeface="Meiryo UI" panose="020B0604030504040204" pitchFamily="50" charset="-128"/>
              </a:rPr>
              <a:t>都市移動用のモビリティ</a:t>
            </a:r>
            <a:r>
              <a:rPr kumimoji="1" lang="en-US" altLang="ja-JP" sz="1400" b="1" dirty="0">
                <a:solidFill>
                  <a:srgbClr val="002060"/>
                </a:solidFill>
                <a:latin typeface="Meiryo UI" panose="020B0604030504040204" pitchFamily="50" charset="-128"/>
                <a:ea typeface="Meiryo UI" panose="020B0604030504040204" pitchFamily="50" charset="-128"/>
              </a:rPr>
              <a:t>』</a:t>
            </a:r>
          </a:p>
          <a:p>
            <a:pPr algn="ctr"/>
            <a:r>
              <a:rPr kumimoji="1" lang="en-US" altLang="ja-JP" sz="1400" b="1" dirty="0">
                <a:solidFill>
                  <a:srgbClr val="002060"/>
                </a:solidFill>
                <a:latin typeface="Meiryo UI" panose="020B0604030504040204" pitchFamily="50" charset="-128"/>
                <a:ea typeface="Meiryo UI" panose="020B0604030504040204" pitchFamily="50" charset="-128"/>
              </a:rPr>
              <a:t>『</a:t>
            </a:r>
            <a:r>
              <a:rPr kumimoji="1" lang="ja-JP" altLang="en-US" sz="1400" b="1" dirty="0">
                <a:solidFill>
                  <a:srgbClr val="002060"/>
                </a:solidFill>
                <a:latin typeface="Meiryo UI" panose="020B0604030504040204" pitchFamily="50" charset="-128"/>
                <a:ea typeface="Meiryo UI" panose="020B0604030504040204" pitchFamily="50" charset="-128"/>
              </a:rPr>
              <a:t>ミライのフード体験</a:t>
            </a:r>
            <a:r>
              <a:rPr kumimoji="1" lang="en-US" altLang="ja-JP" sz="1400" b="1" dirty="0">
                <a:solidFill>
                  <a:srgbClr val="002060"/>
                </a:solidFill>
                <a:latin typeface="Meiryo UI" panose="020B0604030504040204" pitchFamily="50" charset="-128"/>
                <a:ea typeface="Meiryo UI" panose="020B0604030504040204" pitchFamily="50" charset="-128"/>
              </a:rPr>
              <a:t>』『</a:t>
            </a:r>
            <a:r>
              <a:rPr kumimoji="1" lang="ja-JP" altLang="en-US" sz="1400" b="1" dirty="0">
                <a:solidFill>
                  <a:srgbClr val="002060"/>
                </a:solidFill>
                <a:latin typeface="Meiryo UI" panose="020B0604030504040204" pitchFamily="50" charset="-128"/>
                <a:ea typeface="Meiryo UI" panose="020B0604030504040204" pitchFamily="50" charset="-128"/>
              </a:rPr>
              <a:t>ミライのヘルスケア体験</a:t>
            </a:r>
            <a:r>
              <a:rPr kumimoji="1" lang="en-US" altLang="ja-JP" sz="1400" b="1" dirty="0">
                <a:solidFill>
                  <a:srgbClr val="002060"/>
                </a:solidFill>
                <a:latin typeface="Meiryo UI" panose="020B0604030504040204" pitchFamily="50" charset="-128"/>
                <a:ea typeface="Meiryo UI" panose="020B0604030504040204" pitchFamily="50" charset="-128"/>
              </a:rPr>
              <a:t>』</a:t>
            </a:r>
          </a:p>
          <a:p>
            <a:pPr algn="ctr"/>
            <a:r>
              <a:rPr kumimoji="1" lang="en-US" altLang="ja-JP" sz="1400" b="1" dirty="0">
                <a:solidFill>
                  <a:srgbClr val="002060"/>
                </a:solidFill>
                <a:latin typeface="Meiryo UI" panose="020B0604030504040204" pitchFamily="50" charset="-128"/>
                <a:ea typeface="Meiryo UI" panose="020B0604030504040204" pitchFamily="50" charset="-128"/>
              </a:rPr>
              <a:t>『</a:t>
            </a:r>
            <a:r>
              <a:rPr kumimoji="1" lang="ja-JP" altLang="en-US" sz="1400" b="1" dirty="0">
                <a:solidFill>
                  <a:srgbClr val="002060"/>
                </a:solidFill>
                <a:latin typeface="Meiryo UI" panose="020B0604030504040204" pitchFamily="50" charset="-128"/>
                <a:ea typeface="Meiryo UI" panose="020B0604030504040204" pitchFamily="50" charset="-128"/>
              </a:rPr>
              <a:t>ミライの医療</a:t>
            </a:r>
            <a:r>
              <a:rPr kumimoji="1" lang="en-US" altLang="ja-JP" sz="1400" b="1" dirty="0">
                <a:solidFill>
                  <a:srgbClr val="002060"/>
                </a:solidFill>
                <a:latin typeface="Meiryo UI" panose="020B0604030504040204" pitchFamily="50" charset="-128"/>
                <a:ea typeface="Meiryo UI" panose="020B0604030504040204" pitchFamily="50" charset="-128"/>
              </a:rPr>
              <a:t>』</a:t>
            </a:r>
            <a:endParaRPr kumimoji="1" lang="ja-JP" altLang="en-US" sz="1400" b="1" dirty="0">
              <a:solidFill>
                <a:srgbClr val="002060"/>
              </a:solidFill>
              <a:latin typeface="Meiryo UI" panose="020B0604030504040204" pitchFamily="50" charset="-128"/>
              <a:ea typeface="Meiryo UI" panose="020B0604030504040204" pitchFamily="50" charset="-128"/>
            </a:endParaRPr>
          </a:p>
        </p:txBody>
      </p:sp>
      <p:sp>
        <p:nvSpPr>
          <p:cNvPr id="50" name="角丸四角形 49"/>
          <p:cNvSpPr/>
          <p:nvPr/>
        </p:nvSpPr>
        <p:spPr>
          <a:xfrm>
            <a:off x="4317370" y="2818913"/>
            <a:ext cx="2817867" cy="1080000"/>
          </a:xfrm>
          <a:prstGeom prst="roundRect">
            <a:avLst>
              <a:gd name="adj" fmla="val 10488"/>
            </a:avLst>
          </a:prstGeom>
          <a:solidFill>
            <a:srgbClr val="FF9966"/>
          </a:solidFill>
          <a:ln/>
          <a:effectLst/>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a:r>
              <a:rPr kumimoji="1" lang="ja-JP" altLang="en-US" sz="1400" dirty="0">
                <a:solidFill>
                  <a:srgbClr val="002060"/>
                </a:solidFill>
                <a:latin typeface="Meiryo UI" panose="020B0604030504040204" pitchFamily="50" charset="-128"/>
                <a:ea typeface="Meiryo UI" panose="020B0604030504040204" pitchFamily="50" charset="-128"/>
              </a:rPr>
              <a:t>サービス・食体験・中小企業ゾーン</a:t>
            </a:r>
            <a:endParaRPr kumimoji="1" lang="en-US" altLang="ja-JP" sz="1400" dirty="0">
              <a:solidFill>
                <a:srgbClr val="002060"/>
              </a:solidFill>
              <a:latin typeface="Meiryo UI" panose="020B0604030504040204" pitchFamily="50" charset="-128"/>
              <a:ea typeface="Meiryo UI" panose="020B0604030504040204" pitchFamily="50" charset="-128"/>
            </a:endParaRPr>
          </a:p>
          <a:p>
            <a:pPr algn="ctr"/>
            <a:r>
              <a:rPr kumimoji="1" lang="en-US" altLang="ja-JP" sz="1400" b="1" dirty="0">
                <a:solidFill>
                  <a:srgbClr val="002060"/>
                </a:solidFill>
                <a:latin typeface="Meiryo UI" panose="020B0604030504040204" pitchFamily="50" charset="-128"/>
                <a:ea typeface="Meiryo UI" panose="020B0604030504040204" pitchFamily="50" charset="-128"/>
              </a:rPr>
              <a:t>『</a:t>
            </a:r>
            <a:r>
              <a:rPr kumimoji="1" lang="ja-JP" altLang="en-US" sz="1400" b="1" dirty="0">
                <a:solidFill>
                  <a:srgbClr val="002060"/>
                </a:solidFill>
                <a:latin typeface="Meiryo UI" panose="020B0604030504040204" pitchFamily="50" charset="-128"/>
                <a:ea typeface="Meiryo UI" panose="020B0604030504040204" pitchFamily="50" charset="-128"/>
              </a:rPr>
              <a:t>ミライの大阪の食・文化</a:t>
            </a:r>
            <a:r>
              <a:rPr kumimoji="1" lang="en-US" altLang="ja-JP" sz="1400" b="1" dirty="0">
                <a:solidFill>
                  <a:srgbClr val="002060"/>
                </a:solidFill>
                <a:latin typeface="Meiryo UI" panose="020B0604030504040204" pitchFamily="50" charset="-128"/>
                <a:ea typeface="Meiryo UI" panose="020B0604030504040204" pitchFamily="50" charset="-128"/>
              </a:rPr>
              <a:t>』</a:t>
            </a:r>
          </a:p>
          <a:p>
            <a:pPr algn="ctr"/>
            <a:r>
              <a:rPr kumimoji="1" lang="en-US" altLang="ja-JP" sz="1400" b="1" dirty="0">
                <a:solidFill>
                  <a:srgbClr val="002060"/>
                </a:solidFill>
                <a:latin typeface="Meiryo UI" panose="020B0604030504040204" pitchFamily="50" charset="-128"/>
                <a:ea typeface="Meiryo UI" panose="020B0604030504040204" pitchFamily="50" charset="-128"/>
              </a:rPr>
              <a:t>『</a:t>
            </a:r>
            <a:r>
              <a:rPr kumimoji="1" lang="ja-JP" altLang="en-US" sz="1400" b="1" dirty="0">
                <a:solidFill>
                  <a:srgbClr val="002060"/>
                </a:solidFill>
                <a:latin typeface="Meiryo UI" panose="020B0604030504040204" pitchFamily="50" charset="-128"/>
                <a:ea typeface="Meiryo UI" panose="020B0604030504040204" pitchFamily="50" charset="-128"/>
              </a:rPr>
              <a:t>ミライに向けた中小企業・</a:t>
            </a:r>
            <a:endParaRPr kumimoji="1" lang="en-US" altLang="ja-JP" sz="1400" b="1" dirty="0">
              <a:solidFill>
                <a:srgbClr val="002060"/>
              </a:solidFill>
              <a:latin typeface="Meiryo UI" panose="020B0604030504040204" pitchFamily="50" charset="-128"/>
              <a:ea typeface="Meiryo UI" panose="020B0604030504040204" pitchFamily="50" charset="-128"/>
            </a:endParaRPr>
          </a:p>
          <a:p>
            <a:pPr algn="ctr"/>
            <a:r>
              <a:rPr kumimoji="1" lang="ja-JP" altLang="en-US" sz="1400" b="1" dirty="0">
                <a:solidFill>
                  <a:srgbClr val="002060"/>
                </a:solidFill>
                <a:latin typeface="Meiryo UI" panose="020B0604030504040204" pitchFamily="50" charset="-128"/>
                <a:ea typeface="Meiryo UI" panose="020B0604030504040204" pitchFamily="50" charset="-128"/>
              </a:rPr>
              <a:t>スタートアップの技術・サービス</a:t>
            </a:r>
            <a:r>
              <a:rPr kumimoji="1" lang="en-US" altLang="ja-JP" sz="1400" b="1" dirty="0">
                <a:solidFill>
                  <a:srgbClr val="002060"/>
                </a:solidFill>
                <a:latin typeface="Meiryo UI" panose="020B0604030504040204" pitchFamily="50" charset="-128"/>
                <a:ea typeface="Meiryo UI" panose="020B0604030504040204" pitchFamily="50" charset="-128"/>
              </a:rPr>
              <a:t>』</a:t>
            </a:r>
          </a:p>
        </p:txBody>
      </p:sp>
      <p:sp>
        <p:nvSpPr>
          <p:cNvPr id="52" name="角丸四角形 51"/>
          <p:cNvSpPr/>
          <p:nvPr/>
        </p:nvSpPr>
        <p:spPr>
          <a:xfrm>
            <a:off x="7218056" y="2806034"/>
            <a:ext cx="2372811" cy="1080000"/>
          </a:xfrm>
          <a:prstGeom prst="roundRect">
            <a:avLst>
              <a:gd name="adj" fmla="val 10488"/>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36000" tIns="36000" rIns="36000" bIns="36000" rtlCol="0" anchor="ctr"/>
          <a:lstStyle/>
          <a:p>
            <a:pPr algn="ctr"/>
            <a:r>
              <a:rPr kumimoji="1" lang="ja-JP" altLang="en-US" sz="1400" dirty="0">
                <a:solidFill>
                  <a:srgbClr val="002060"/>
                </a:solidFill>
                <a:latin typeface="Meiryo UI" panose="020B0604030504040204" pitchFamily="50" charset="-128"/>
                <a:ea typeface="Meiryo UI" panose="020B0604030504040204" pitchFamily="50" charset="-128"/>
              </a:rPr>
              <a:t>イベント・交流ゾーン</a:t>
            </a:r>
            <a:endParaRPr kumimoji="1" lang="en-US" altLang="ja-JP" sz="1400" dirty="0">
              <a:solidFill>
                <a:srgbClr val="002060"/>
              </a:solidFill>
              <a:latin typeface="Meiryo UI" panose="020B0604030504040204" pitchFamily="50" charset="-128"/>
              <a:ea typeface="Meiryo UI" panose="020B0604030504040204" pitchFamily="50" charset="-128"/>
            </a:endParaRPr>
          </a:p>
          <a:p>
            <a:pPr algn="ctr"/>
            <a:r>
              <a:rPr kumimoji="1" lang="en-US" altLang="ja-JP" sz="1400" b="1" dirty="0">
                <a:solidFill>
                  <a:srgbClr val="002060"/>
                </a:solidFill>
                <a:latin typeface="Meiryo UI" panose="020B0604030504040204" pitchFamily="50" charset="-128"/>
                <a:ea typeface="Meiryo UI" panose="020B0604030504040204" pitchFamily="50" charset="-128"/>
              </a:rPr>
              <a:t>『</a:t>
            </a:r>
            <a:r>
              <a:rPr kumimoji="1" lang="ja-JP" altLang="en-US" sz="1400" b="1" dirty="0">
                <a:solidFill>
                  <a:srgbClr val="002060"/>
                </a:solidFill>
                <a:latin typeface="Meiryo UI" panose="020B0604030504040204" pitchFamily="50" charset="-128"/>
                <a:ea typeface="Meiryo UI" panose="020B0604030504040204" pitchFamily="50" charset="-128"/>
              </a:rPr>
              <a:t>ミライのエンターテインメント（イベント・催事）</a:t>
            </a:r>
            <a:r>
              <a:rPr kumimoji="1" lang="en-US" altLang="ja-JP" sz="1400" b="1" dirty="0">
                <a:solidFill>
                  <a:srgbClr val="002060"/>
                </a:solidFill>
                <a:latin typeface="Meiryo UI" panose="020B0604030504040204" pitchFamily="50" charset="-128"/>
                <a:ea typeface="Meiryo UI" panose="020B0604030504040204" pitchFamily="50" charset="-128"/>
              </a:rPr>
              <a:t>』</a:t>
            </a:r>
          </a:p>
        </p:txBody>
      </p:sp>
      <p:sp>
        <p:nvSpPr>
          <p:cNvPr id="54" name="正方形/長方形 53"/>
          <p:cNvSpPr/>
          <p:nvPr/>
        </p:nvSpPr>
        <p:spPr>
          <a:xfrm>
            <a:off x="71160" y="6052266"/>
            <a:ext cx="9772160" cy="552955"/>
          </a:xfrm>
          <a:prstGeom prst="rect">
            <a:avLst/>
          </a:prstGeom>
          <a:noFill/>
        </p:spPr>
        <p:txBody>
          <a:bodyPr wrap="square" anchor="ctr" anchorCtr="1">
            <a:noAutofit/>
          </a:bodyPr>
          <a:lstStyle/>
          <a:p>
            <a:pPr algn="ctr"/>
            <a:r>
              <a:rPr lang="en-US" altLang="ja-JP" sz="1700" b="1" u="sng" dirty="0">
                <a:solidFill>
                  <a:srgbClr val="C00000"/>
                </a:solidFill>
                <a:latin typeface="Meiryo UI" panose="020B0604030504040204" pitchFamily="50" charset="-128"/>
                <a:ea typeface="Meiryo UI" panose="020B0604030504040204" pitchFamily="50" charset="-128"/>
              </a:rPr>
              <a:t>2030</a:t>
            </a:r>
            <a:r>
              <a:rPr lang="ja-JP" altLang="en-US" sz="1700" b="1" u="sng" dirty="0">
                <a:solidFill>
                  <a:srgbClr val="C00000"/>
                </a:solidFill>
                <a:latin typeface="Meiryo UI" panose="020B0604030504040204" pitchFamily="50" charset="-128"/>
                <a:ea typeface="Meiryo UI" panose="020B0604030504040204" pitchFamily="50" charset="-128"/>
              </a:rPr>
              <a:t>年以降の</a:t>
            </a:r>
            <a:r>
              <a:rPr lang="en-US" altLang="ja-JP" sz="1700" b="1" u="sng" dirty="0">
                <a:solidFill>
                  <a:srgbClr val="C00000"/>
                </a:solidFill>
                <a:latin typeface="Meiryo UI" panose="020B0604030504040204" pitchFamily="50" charset="-128"/>
                <a:ea typeface="Meiryo UI" panose="020B0604030504040204" pitchFamily="50" charset="-128"/>
              </a:rPr>
              <a:t>『</a:t>
            </a:r>
            <a:r>
              <a:rPr lang="ja-JP" altLang="en-US" sz="1700" b="1" u="sng" dirty="0">
                <a:solidFill>
                  <a:srgbClr val="C00000"/>
                </a:solidFill>
                <a:latin typeface="Meiryo UI" panose="020B0604030504040204" pitchFamily="50" charset="-128"/>
                <a:ea typeface="Meiryo UI" panose="020B0604030504040204" pitchFamily="50" charset="-128"/>
              </a:rPr>
              <a:t>大阪の成長・経済発展</a:t>
            </a:r>
            <a:r>
              <a:rPr lang="en-US" altLang="ja-JP" sz="1700" b="1" u="sng" dirty="0">
                <a:solidFill>
                  <a:srgbClr val="C00000"/>
                </a:solidFill>
                <a:latin typeface="Meiryo UI" panose="020B0604030504040204" pitchFamily="50" charset="-128"/>
                <a:ea typeface="Meiryo UI" panose="020B0604030504040204" pitchFamily="50" charset="-128"/>
              </a:rPr>
              <a:t>』</a:t>
            </a:r>
            <a:r>
              <a:rPr lang="ja-JP" altLang="en-US" sz="1700" b="1" u="sng" dirty="0">
                <a:solidFill>
                  <a:srgbClr val="C00000"/>
                </a:solidFill>
                <a:latin typeface="Meiryo UI" panose="020B0604030504040204" pitchFamily="50" charset="-128"/>
                <a:ea typeface="Meiryo UI" panose="020B0604030504040204" pitchFamily="50" charset="-128"/>
              </a:rPr>
              <a:t>や</a:t>
            </a:r>
            <a:r>
              <a:rPr lang="en-US" altLang="ja-JP" sz="1700" b="1" u="sng" dirty="0">
                <a:solidFill>
                  <a:srgbClr val="C00000"/>
                </a:solidFill>
                <a:latin typeface="Meiryo UI" panose="020B0604030504040204" pitchFamily="50" charset="-128"/>
                <a:ea typeface="Meiryo UI" panose="020B0604030504040204" pitchFamily="50" charset="-128"/>
              </a:rPr>
              <a:t>『</a:t>
            </a:r>
            <a:r>
              <a:rPr lang="ja-JP" altLang="en-US" sz="1700" b="1" u="sng" dirty="0">
                <a:solidFill>
                  <a:srgbClr val="C00000"/>
                </a:solidFill>
                <a:latin typeface="Meiryo UI" panose="020B0604030504040204" pitchFamily="50" charset="-128"/>
                <a:ea typeface="Meiryo UI" panose="020B0604030504040204" pitchFamily="50" charset="-128"/>
              </a:rPr>
              <a:t>いのち輝く幸せな暮らし</a:t>
            </a:r>
            <a:r>
              <a:rPr lang="en-US" altLang="ja-JP" sz="1700" b="1" u="sng" dirty="0">
                <a:solidFill>
                  <a:srgbClr val="C00000"/>
                </a:solidFill>
                <a:latin typeface="Meiryo UI" panose="020B0604030504040204" pitchFamily="50" charset="-128"/>
                <a:ea typeface="Meiryo UI" panose="020B0604030504040204" pitchFamily="50" charset="-128"/>
              </a:rPr>
              <a:t>』</a:t>
            </a:r>
            <a:r>
              <a:rPr lang="ja-JP" altLang="en-US" sz="1700" b="1" u="sng" dirty="0">
                <a:solidFill>
                  <a:srgbClr val="C00000"/>
                </a:solidFill>
                <a:latin typeface="Meiryo UI" panose="020B0604030504040204" pitchFamily="50" charset="-128"/>
                <a:ea typeface="Meiryo UI" panose="020B0604030504040204" pitchFamily="50" charset="-128"/>
              </a:rPr>
              <a:t>の実現に向けて貢献</a:t>
            </a:r>
            <a:endParaRPr lang="en-US" altLang="ja-JP" sz="1700" b="1" u="sng" dirty="0">
              <a:solidFill>
                <a:srgbClr val="C00000"/>
              </a:solidFill>
              <a:latin typeface="Meiryo UI" panose="020B0604030504040204" pitchFamily="50" charset="-128"/>
              <a:ea typeface="Meiryo UI" panose="020B0604030504040204" pitchFamily="50" charset="-128"/>
            </a:endParaRPr>
          </a:p>
        </p:txBody>
      </p:sp>
      <p:sp>
        <p:nvSpPr>
          <p:cNvPr id="67" name="角丸四角形 66"/>
          <p:cNvSpPr/>
          <p:nvPr/>
        </p:nvSpPr>
        <p:spPr>
          <a:xfrm>
            <a:off x="1247127" y="4312757"/>
            <a:ext cx="7563996" cy="434873"/>
          </a:xfrm>
          <a:prstGeom prst="roundRect">
            <a:avLst>
              <a:gd name="adj" fmla="val 10488"/>
            </a:avLst>
          </a:prstGeom>
          <a:solidFill>
            <a:schemeClr val="accent5">
              <a:satMod val="103000"/>
              <a:lumMod val="102000"/>
              <a:tint val="94000"/>
            </a:schemeClr>
          </a:solidFill>
          <a:ln/>
          <a:effectLst/>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バーチャル上での展示体験・イベント展開</a:t>
            </a:r>
          </a:p>
        </p:txBody>
      </p:sp>
      <p:sp>
        <p:nvSpPr>
          <p:cNvPr id="49" name="正方形/長方形 48">
            <a:extLst>
              <a:ext uri="{FF2B5EF4-FFF2-40B4-BE49-F238E27FC236}">
                <a16:creationId xmlns:a16="http://schemas.microsoft.com/office/drawing/2014/main" id="{FB7317B0-B4DF-4BE1-B831-F9B8517C26EC}"/>
              </a:ext>
            </a:extLst>
          </p:cNvPr>
          <p:cNvSpPr/>
          <p:nvPr/>
        </p:nvSpPr>
        <p:spPr>
          <a:xfrm>
            <a:off x="347890" y="1054322"/>
            <a:ext cx="9281615" cy="963164"/>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50000"/>
              </a:lnSpc>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出展参加テーマ「</a:t>
            </a:r>
            <a:r>
              <a:rPr kumimoji="1" lang="en-US" altLang="ja-JP" sz="1200" dirty="0">
                <a:latin typeface="Meiryo UI" panose="020B0604030504040204" pitchFamily="50" charset="-128"/>
                <a:ea typeface="Meiryo UI" panose="020B0604030504040204" pitchFamily="50" charset="-128"/>
              </a:rPr>
              <a:t>REBORN</a:t>
            </a:r>
            <a:r>
              <a:rPr kumimoji="1" lang="ja-JP" altLang="en-US" sz="1200" dirty="0">
                <a:latin typeface="Meiryo UI" panose="020B0604030504040204" pitchFamily="50" charset="-128"/>
                <a:ea typeface="Meiryo UI" panose="020B0604030504040204" pitchFamily="50" charset="-128"/>
              </a:rPr>
              <a:t>」のもと、「健康」という観点から、大阪の強みを活かして、ワクワクしながら明るい未来が感じられる展示や催事を実現</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◆最先端の医療技術やライフサイエンス産業が創り出す近未来への期待を高める</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◆食や文化、観光などによる交流を促進する場とする</a:t>
            </a:r>
          </a:p>
        </p:txBody>
      </p:sp>
      <p:sp>
        <p:nvSpPr>
          <p:cNvPr id="55" name="テキスト ボックス 54">
            <a:extLst>
              <a:ext uri="{FF2B5EF4-FFF2-40B4-BE49-F238E27FC236}">
                <a16:creationId xmlns:a16="http://schemas.microsoft.com/office/drawing/2014/main" id="{09233811-9D2B-48EE-B42E-4788823F4D7C}"/>
              </a:ext>
            </a:extLst>
          </p:cNvPr>
          <p:cNvSpPr txBox="1"/>
          <p:nvPr/>
        </p:nvSpPr>
        <p:spPr>
          <a:xfrm>
            <a:off x="119827" y="2353528"/>
            <a:ext cx="2916000" cy="360000"/>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■パビリオンの基本構成イメージ</a:t>
            </a:r>
          </a:p>
        </p:txBody>
      </p:sp>
      <p:sp>
        <p:nvSpPr>
          <p:cNvPr id="22" name="上下矢印 67">
            <a:extLst>
              <a:ext uri="{FF2B5EF4-FFF2-40B4-BE49-F238E27FC236}">
                <a16:creationId xmlns:a16="http://schemas.microsoft.com/office/drawing/2014/main" id="{BD9EFB93-8E90-4230-9E60-29D5530F6B9D}"/>
              </a:ext>
            </a:extLst>
          </p:cNvPr>
          <p:cNvSpPr/>
          <p:nvPr/>
        </p:nvSpPr>
        <p:spPr>
          <a:xfrm>
            <a:off x="2205703" y="3888399"/>
            <a:ext cx="307127" cy="434873"/>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 name="上下矢印 67">
            <a:extLst>
              <a:ext uri="{FF2B5EF4-FFF2-40B4-BE49-F238E27FC236}">
                <a16:creationId xmlns:a16="http://schemas.microsoft.com/office/drawing/2014/main" id="{F617D345-34BB-4901-B5DF-205A853D6491}"/>
              </a:ext>
            </a:extLst>
          </p:cNvPr>
          <p:cNvSpPr/>
          <p:nvPr/>
        </p:nvSpPr>
        <p:spPr>
          <a:xfrm>
            <a:off x="5735971" y="3877884"/>
            <a:ext cx="307127" cy="434873"/>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5" name="上下矢印 67">
            <a:extLst>
              <a:ext uri="{FF2B5EF4-FFF2-40B4-BE49-F238E27FC236}">
                <a16:creationId xmlns:a16="http://schemas.microsoft.com/office/drawing/2014/main" id="{4BE0FE1C-2CBE-4153-8F99-68D0A47C3E0F}"/>
              </a:ext>
            </a:extLst>
          </p:cNvPr>
          <p:cNvSpPr/>
          <p:nvPr/>
        </p:nvSpPr>
        <p:spPr>
          <a:xfrm>
            <a:off x="8264032" y="3899065"/>
            <a:ext cx="307127" cy="434873"/>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正方形/長方形 23"/>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２－２．大阪パビリオンの基本コンセプト・めざすもの</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二等辺三角形 31"/>
          <p:cNvSpPr/>
          <p:nvPr/>
        </p:nvSpPr>
        <p:spPr>
          <a:xfrm rot="10800000">
            <a:off x="4578933" y="5868424"/>
            <a:ext cx="653891" cy="21135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6" name="角丸四角形 25"/>
          <p:cNvSpPr/>
          <p:nvPr/>
        </p:nvSpPr>
        <p:spPr>
          <a:xfrm>
            <a:off x="492051" y="5232973"/>
            <a:ext cx="8931625" cy="434873"/>
          </a:xfrm>
          <a:prstGeom prst="roundRect">
            <a:avLst>
              <a:gd name="adj" fmla="val 10488"/>
            </a:avLst>
          </a:prstGeom>
          <a:solidFill>
            <a:schemeClr val="accent4">
              <a:lumMod val="40000"/>
              <a:lumOff val="60000"/>
            </a:schemeClr>
          </a:solidFill>
          <a:ln/>
          <a:effectLst/>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一時のイベントに終わらせることなくハード・ソフト両面でレガシーを残していくことを検討</a:t>
            </a:r>
          </a:p>
        </p:txBody>
      </p:sp>
      <p:sp>
        <p:nvSpPr>
          <p:cNvPr id="21" name="テキスト ボックス 20">
            <a:extLst>
              <a:ext uri="{FF2B5EF4-FFF2-40B4-BE49-F238E27FC236}">
                <a16:creationId xmlns:a16="http://schemas.microsoft.com/office/drawing/2014/main" id="{107738D9-C950-4E73-ADCA-43DDB9F39B65}"/>
              </a:ext>
            </a:extLst>
          </p:cNvPr>
          <p:cNvSpPr txBox="1"/>
          <p:nvPr/>
        </p:nvSpPr>
        <p:spPr>
          <a:xfrm>
            <a:off x="112709" y="4985377"/>
            <a:ext cx="1440000" cy="360000"/>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■レガシー</a:t>
            </a:r>
          </a:p>
        </p:txBody>
      </p:sp>
      <p:sp>
        <p:nvSpPr>
          <p:cNvPr id="29" name="テキスト ボックス 28">
            <a:extLst>
              <a:ext uri="{FF2B5EF4-FFF2-40B4-BE49-F238E27FC236}">
                <a16:creationId xmlns:a16="http://schemas.microsoft.com/office/drawing/2014/main" id="{496EA5A1-C34F-4344-B908-7B29EEE5127A}"/>
              </a:ext>
            </a:extLst>
          </p:cNvPr>
          <p:cNvSpPr txBox="1"/>
          <p:nvPr/>
        </p:nvSpPr>
        <p:spPr>
          <a:xfrm>
            <a:off x="101009" y="724534"/>
            <a:ext cx="4209388" cy="359622"/>
          </a:xfrm>
          <a:prstGeom prst="rect">
            <a:avLst/>
          </a:prstGeom>
          <a:gradFill>
            <a:gsLst>
              <a:gs pos="0">
                <a:srgbClr val="002060"/>
              </a:gs>
              <a:gs pos="50000">
                <a:schemeClr val="accent5">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wrap="square" tIns="0" bIns="0" rtlCol="0" anchor="ctr" anchorCtr="0">
            <a:noAutofit/>
          </a:bodyPr>
          <a:lstStyle/>
          <a:p>
            <a:r>
              <a:rPr lang="ja-JP" altLang="en-US" sz="1600" b="1" dirty="0">
                <a:latin typeface="Meiryo UI" panose="020B0604030504040204" pitchFamily="50" charset="-128"/>
                <a:ea typeface="Meiryo UI" panose="020B0604030504040204" pitchFamily="50" charset="-128"/>
              </a:rPr>
              <a:t>■大阪パビリオンのコンテンツ等の基本的考え方</a:t>
            </a:r>
          </a:p>
        </p:txBody>
      </p:sp>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6</a:t>
            </a:fld>
            <a:endParaRPr kumimoji="1" lang="ja-JP" altLang="en-US"/>
          </a:p>
        </p:txBody>
      </p:sp>
    </p:spTree>
    <p:extLst>
      <p:ext uri="{BB962C8B-B14F-4D97-AF65-F5344CB8AC3E}">
        <p14:creationId xmlns:p14="http://schemas.microsoft.com/office/powerpoint/2010/main" val="348174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３－１</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展示計画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57952" y="727304"/>
            <a:ext cx="9184728" cy="919083"/>
          </a:xfrm>
          <a:prstGeom prst="rect">
            <a:avLst/>
          </a:prstGeom>
          <a:solidFill>
            <a:schemeClr val="accent5">
              <a:lumMod val="20000"/>
              <a:lumOff val="80000"/>
            </a:schemeClr>
          </a:solidFill>
          <a:ln w="15875">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大阪が持つ強みを活かして、最先端の医療技術やライフサイエンス産業が創り出す近未来への期待を高め、さらには食や文化、観光などによる交流を促進する場となるよう、多彩なプレーヤーと連携・協力し、ワクワクしながら明るい未来を感じることができる展示を実現します</a:t>
            </a:r>
          </a:p>
        </p:txBody>
      </p:sp>
      <p:sp>
        <p:nvSpPr>
          <p:cNvPr id="33" name="テキスト ボックス 32">
            <a:extLst>
              <a:ext uri="{FF2B5EF4-FFF2-40B4-BE49-F238E27FC236}">
                <a16:creationId xmlns:a16="http://schemas.microsoft.com/office/drawing/2014/main" id="{91DA09DA-A723-410D-BC68-01FC271584B9}"/>
              </a:ext>
            </a:extLst>
          </p:cNvPr>
          <p:cNvSpPr txBox="1"/>
          <p:nvPr/>
        </p:nvSpPr>
        <p:spPr>
          <a:xfrm>
            <a:off x="259394" y="1871628"/>
            <a:ext cx="9522781" cy="3525004"/>
          </a:xfrm>
          <a:prstGeom prst="rect">
            <a:avLst/>
          </a:prstGeom>
          <a:noFill/>
        </p:spPr>
        <p:txBody>
          <a:bodyPr wrap="square" rtlCol="0">
            <a:spAutoFit/>
          </a:bodyPr>
          <a:lstStyle/>
          <a:p>
            <a:pPr>
              <a:lnSpc>
                <a:spcPts val="2200"/>
              </a:lnSpc>
              <a:spcAft>
                <a:spcPts val="600"/>
              </a:spcAft>
            </a:pPr>
            <a:r>
              <a:rPr kumimoji="1" lang="ja-JP" altLang="en-US" sz="1600" b="1" dirty="0">
                <a:latin typeface="Meiryo UI" panose="020B0604030504040204" pitchFamily="50" charset="-128"/>
                <a:ea typeface="Meiryo UI" panose="020B0604030504040204" pitchFamily="50" charset="-128"/>
              </a:rPr>
              <a:t>（１）展示の概要</a:t>
            </a:r>
            <a:endParaRPr kumimoji="1" lang="en-US" altLang="ja-JP" sz="105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◇来館者の興味・関心を引き付ける展示</a:t>
            </a:r>
          </a:p>
          <a:p>
            <a:pPr>
              <a:lnSpc>
                <a:spcPts val="2200"/>
              </a:lnSpc>
            </a:pPr>
            <a:r>
              <a:rPr kumimoji="1" lang="ja-JP" altLang="en-US" sz="1600" dirty="0">
                <a:latin typeface="Meiryo UI" panose="020B0604030504040204" pitchFamily="50" charset="-128"/>
                <a:ea typeface="Meiryo UI" panose="020B0604030504040204" pitchFamily="50" charset="-128"/>
              </a:rPr>
              <a:t>    　　・ストーリー性やメッセージ性のあるわかりやすく、おもしろい展示・演出によって“可視化”し、“ワクワク感”を創出</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・体験型・参加型の展示など、子どもから高齢者まで幅広い来館者の感性に訴えることができるように工夫</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◇大阪の独自性の発揮</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・国内外から来館するすべての人を温かくお迎えし、万博における一期一会の出会いとおもてなしを</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体験していただけるよう取り組む</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◇環境への配慮</a:t>
            </a:r>
          </a:p>
          <a:p>
            <a:pPr>
              <a:lnSpc>
                <a:spcPts val="2200"/>
              </a:lnSpc>
            </a:pPr>
            <a:r>
              <a:rPr kumimoji="1" lang="ja-JP" altLang="en-US" sz="1600" dirty="0">
                <a:latin typeface="Meiryo UI" panose="020B0604030504040204" pitchFamily="50" charset="-128"/>
                <a:ea typeface="Meiryo UI" panose="020B0604030504040204" pitchFamily="50" charset="-128"/>
              </a:rPr>
              <a:t>　　　　・パビリオンでの展示・催事にあたっては、廃棄物の発生抑制、</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再生利用及び再利用などに取り組む</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・来館者に対しても、リサイクルやリユースの協力を呼びかけ、</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共に行動していただけるよう努める</a:t>
            </a:r>
            <a:endParaRPr kumimoji="1" lang="en-US" altLang="ja-JP" sz="16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1DA09DA-A723-410D-BC68-01FC271584B9}"/>
              </a:ext>
            </a:extLst>
          </p:cNvPr>
          <p:cNvSpPr txBox="1"/>
          <p:nvPr/>
        </p:nvSpPr>
        <p:spPr>
          <a:xfrm>
            <a:off x="259395" y="5576811"/>
            <a:ext cx="8681405" cy="985847"/>
          </a:xfrm>
          <a:prstGeom prst="rect">
            <a:avLst/>
          </a:prstGeom>
          <a:noFill/>
        </p:spPr>
        <p:txBody>
          <a:bodyPr wrap="square" rtlCol="0">
            <a:spAutoFit/>
          </a:bodyPr>
          <a:lstStyle/>
          <a:p>
            <a:pPr>
              <a:lnSpc>
                <a:spcPts val="2200"/>
              </a:lnSpc>
              <a:spcAft>
                <a:spcPts val="600"/>
              </a:spcAft>
            </a:pPr>
            <a:r>
              <a:rPr kumimoji="1" lang="ja-JP" altLang="en-US" sz="1600" b="1" dirty="0">
                <a:latin typeface="Meiryo UI" panose="020B0604030504040204" pitchFamily="50" charset="-128"/>
                <a:ea typeface="Meiryo UI" panose="020B0604030504040204" pitchFamily="50" charset="-128"/>
              </a:rPr>
              <a:t>（２）多言語対応の方針</a:t>
            </a:r>
            <a:endParaRPr kumimoji="1" lang="en-US" altLang="ja-JP" sz="105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◇パビリオン内の展示コンテンツ、イベント、催事での多言語対応を</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計画するとともに、</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を活用した、案内など新たな仕組みを検討する</a:t>
            </a:r>
            <a:endParaRPr kumimoji="1" lang="en-US" altLang="ja-JP" sz="1600"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03741" y="4258193"/>
            <a:ext cx="3629656" cy="2041838"/>
          </a:xfrm>
          <a:prstGeom prst="rect">
            <a:avLst/>
          </a:prstGeom>
          <a:noFill/>
          <a:ln>
            <a:noFill/>
          </a:ln>
        </p:spPr>
      </p:pic>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7</a:t>
            </a:fld>
            <a:endParaRPr kumimoji="1" lang="ja-JP" altLang="en-US"/>
          </a:p>
        </p:txBody>
      </p:sp>
    </p:spTree>
    <p:extLst>
      <p:ext uri="{BB962C8B-B14F-4D97-AF65-F5344CB8AC3E}">
        <p14:creationId xmlns:p14="http://schemas.microsoft.com/office/powerpoint/2010/main" val="144399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9" name="図 8" descr="草, 屋外, 飛行機, 建物 が含まれている画像&#10;&#10;自動的に生成された説明"/>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47" y="1154672"/>
            <a:ext cx="9185538" cy="4839728"/>
          </a:xfrm>
          <a:prstGeom prst="rect">
            <a:avLst/>
          </a:prstGeom>
        </p:spPr>
      </p:pic>
      <p:sp>
        <p:nvSpPr>
          <p:cNvPr id="29" name="Google Shape;344;p48">
            <a:extLst>
              <a:ext uri="{FF2B5EF4-FFF2-40B4-BE49-F238E27FC236}">
                <a16:creationId xmlns:a16="http://schemas.microsoft.com/office/drawing/2014/main" id="{9C3F2484-7FED-4936-B0D8-B3B739B182CD}"/>
              </a:ext>
            </a:extLst>
          </p:cNvPr>
          <p:cNvSpPr txBox="1">
            <a:spLocks/>
          </p:cNvSpPr>
          <p:nvPr/>
        </p:nvSpPr>
        <p:spPr>
          <a:xfrm>
            <a:off x="961991" y="1383722"/>
            <a:ext cx="7982016" cy="4610678"/>
          </a:xfrm>
          <a:prstGeom prst="rect">
            <a:avLst/>
          </a:prstGeom>
          <a:noFill/>
          <a:ln>
            <a:noFill/>
          </a:ln>
        </p:spPr>
        <p:txBody>
          <a:bodyPr spcFirstLastPara="1" vert="horz" wrap="square" lIns="99044" tIns="99044" rIns="99044" bIns="99044" rtlCol="0" anchor="t"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15000"/>
              </a:lnSpc>
              <a:spcBef>
                <a:spcPts val="0"/>
              </a:spcBef>
            </a:pPr>
            <a:r>
              <a:rPr lang="en-US" altLang="ja-JP" sz="5200" b="1" dirty="0">
                <a:solidFill>
                  <a:schemeClr val="dk1"/>
                </a:solidFill>
                <a:highlight>
                  <a:schemeClr val="lt1"/>
                </a:highlight>
                <a:latin typeface="Yu Gothic" panose="020B0400000000000000" pitchFamily="34" charset="-128"/>
                <a:ea typeface="Yu Gothic" panose="020B0400000000000000" pitchFamily="34" charset="-128"/>
              </a:rPr>
              <a:t>『</a:t>
            </a:r>
            <a:r>
              <a:rPr lang="ja-JP" altLang="en-US" sz="5200" b="1" dirty="0">
                <a:solidFill>
                  <a:schemeClr val="dk1"/>
                </a:solidFill>
                <a:highlight>
                  <a:schemeClr val="lt1"/>
                </a:highlight>
                <a:latin typeface="Yu Gothic" panose="020B0400000000000000" pitchFamily="34" charset="-128"/>
                <a:ea typeface="Yu Gothic" panose="020B0400000000000000" pitchFamily="34" charset="-128"/>
              </a:rPr>
              <a:t>ミライの都市生活</a:t>
            </a:r>
            <a:r>
              <a:rPr lang="en-US" altLang="ja-JP" sz="5200" b="1" dirty="0">
                <a:solidFill>
                  <a:schemeClr val="dk1"/>
                </a:solidFill>
                <a:highlight>
                  <a:schemeClr val="lt1"/>
                </a:highlight>
                <a:latin typeface="Yu Gothic" panose="020B0400000000000000" pitchFamily="34" charset="-128"/>
                <a:ea typeface="Yu Gothic" panose="020B0400000000000000" pitchFamily="34" charset="-128"/>
              </a:rPr>
              <a:t>』</a:t>
            </a:r>
          </a:p>
          <a:p>
            <a:pPr>
              <a:lnSpc>
                <a:spcPct val="100000"/>
              </a:lnSpc>
              <a:spcBef>
                <a:spcPts val="0"/>
              </a:spcBef>
            </a:pPr>
            <a:endParaRPr lang="en-US" altLang="ja-JP" sz="1733" b="1" dirty="0">
              <a:solidFill>
                <a:schemeClr val="dk1"/>
              </a:solidFill>
              <a:highlight>
                <a:schemeClr val="lt1"/>
              </a:highlight>
              <a:latin typeface="Meiryo UI" panose="020B0604030504040204" pitchFamily="50" charset="-128"/>
              <a:ea typeface="Hiragino Kaku Gothic ProN W6" panose="020B0300000000000000" pitchFamily="34" charset="-128"/>
            </a:endParaRPr>
          </a:p>
          <a:p>
            <a:pPr>
              <a:lnSpc>
                <a:spcPts val="3012"/>
              </a:lnSpc>
              <a:spcBef>
                <a:spcPts val="0"/>
              </a:spcBef>
            </a:pPr>
            <a:r>
              <a:rPr lang="ja-JP" altLang="en-US" sz="1517" b="1" dirty="0">
                <a:solidFill>
                  <a:schemeClr val="dk1"/>
                </a:solidFill>
                <a:highlight>
                  <a:schemeClr val="lt1"/>
                </a:highlight>
                <a:latin typeface="Meiryo UI" panose="020B0604030504040204" pitchFamily="50" charset="-128"/>
                <a:ea typeface="Hiragino Kaku Gothic ProN W6" panose="020B0300000000000000" pitchFamily="34" charset="-128"/>
              </a:rPr>
              <a:t>ここは未来に実現を目指す、都市生活の姿。</a:t>
            </a:r>
          </a:p>
          <a:p>
            <a:pPr>
              <a:lnSpc>
                <a:spcPts val="3012"/>
              </a:lnSpc>
              <a:spcBef>
                <a:spcPts val="0"/>
              </a:spcBef>
            </a:pPr>
            <a:r>
              <a:rPr lang="ja-JP" altLang="en-US" sz="1517" b="1" dirty="0">
                <a:solidFill>
                  <a:schemeClr val="dk1"/>
                </a:solidFill>
                <a:highlight>
                  <a:schemeClr val="lt1"/>
                </a:highlight>
                <a:latin typeface="Meiryo UI" panose="020B0604030504040204" pitchFamily="50" charset="-128"/>
                <a:ea typeface="Hiragino Kaku Gothic ProN W6" panose="020B0300000000000000" pitchFamily="34" charset="-128"/>
              </a:rPr>
              <a:t>まち中を自動走行するモビリティや、レストラン、ショップ、病院、劇場など、</a:t>
            </a:r>
          </a:p>
          <a:p>
            <a:pPr>
              <a:lnSpc>
                <a:spcPts val="3012"/>
              </a:lnSpc>
              <a:spcBef>
                <a:spcPts val="0"/>
              </a:spcBef>
            </a:pPr>
            <a:r>
              <a:rPr lang="ja-JP" altLang="en-US" sz="1517" b="1" dirty="0">
                <a:solidFill>
                  <a:schemeClr val="dk1"/>
                </a:solidFill>
                <a:highlight>
                  <a:schemeClr val="lt1"/>
                </a:highlight>
                <a:latin typeface="Meiryo UI" panose="020B0604030504040204" pitchFamily="50" charset="-128"/>
                <a:ea typeface="Hiragino Kaku Gothic ProN W6" panose="020B0300000000000000" pitchFamily="34" charset="-128"/>
              </a:rPr>
              <a:t>生活の中にあるさまざまな場所で自分について知る機会があり、</a:t>
            </a:r>
          </a:p>
          <a:p>
            <a:pPr>
              <a:lnSpc>
                <a:spcPts val="3012"/>
              </a:lnSpc>
              <a:spcBef>
                <a:spcPts val="0"/>
              </a:spcBef>
            </a:pPr>
            <a:r>
              <a:rPr lang="ja-JP" altLang="en-US" sz="1517" b="1" dirty="0">
                <a:solidFill>
                  <a:schemeClr val="dk1"/>
                </a:solidFill>
                <a:highlight>
                  <a:schemeClr val="lt1"/>
                </a:highlight>
                <a:latin typeface="Meiryo UI" panose="020B0604030504040204" pitchFamily="50" charset="-128"/>
                <a:ea typeface="Hiragino Kaku Gothic ProN W6" panose="020B0300000000000000" pitchFamily="34" charset="-128"/>
              </a:rPr>
              <a:t>同時に食、運動、ココロといったパーソナライズケアが存在しています。</a:t>
            </a:r>
          </a:p>
          <a:p>
            <a:pPr>
              <a:lnSpc>
                <a:spcPts val="3012"/>
              </a:lnSpc>
              <a:spcBef>
                <a:spcPts val="0"/>
              </a:spcBef>
            </a:pPr>
            <a:r>
              <a:rPr lang="ja-JP" altLang="en-US" sz="1517" b="1" dirty="0">
                <a:solidFill>
                  <a:schemeClr val="dk1"/>
                </a:solidFill>
                <a:highlight>
                  <a:schemeClr val="lt1"/>
                </a:highlight>
                <a:latin typeface="Meiryo UI" panose="020B0604030504040204" pitchFamily="50" charset="-128"/>
                <a:ea typeface="Hiragino Kaku Gothic ProN W6" panose="020B0300000000000000" pitchFamily="34" charset="-128"/>
              </a:rPr>
              <a:t>そんな毎日の生活の中で、「自分」や「健康」を大切にし、</a:t>
            </a:r>
            <a:endParaRPr lang="en-US" altLang="ja-JP" sz="1517" b="1" dirty="0">
              <a:solidFill>
                <a:schemeClr val="dk1"/>
              </a:solidFill>
              <a:highlight>
                <a:schemeClr val="lt1"/>
              </a:highlight>
              <a:latin typeface="Meiryo UI" panose="020B0604030504040204" pitchFamily="50" charset="-128"/>
              <a:ea typeface="Hiragino Kaku Gothic ProN W6" panose="020B0300000000000000" pitchFamily="34" charset="-128"/>
            </a:endParaRPr>
          </a:p>
          <a:p>
            <a:pPr>
              <a:lnSpc>
                <a:spcPts val="3012"/>
              </a:lnSpc>
              <a:spcBef>
                <a:spcPts val="0"/>
              </a:spcBef>
            </a:pPr>
            <a:r>
              <a:rPr lang="ja-JP" altLang="en-US" sz="1517" b="1" dirty="0">
                <a:solidFill>
                  <a:schemeClr val="dk1"/>
                </a:solidFill>
                <a:highlight>
                  <a:schemeClr val="lt1"/>
                </a:highlight>
                <a:latin typeface="Meiryo UI" panose="020B0604030504040204" pitchFamily="50" charset="-128"/>
                <a:ea typeface="Hiragino Kaku Gothic ProN W6" panose="020B0300000000000000" pitchFamily="34" charset="-128"/>
              </a:rPr>
              <a:t>「</a:t>
            </a:r>
            <a:r>
              <a:rPr lang="en-US" altLang="ja-JP" sz="1517" b="1" dirty="0">
                <a:solidFill>
                  <a:schemeClr val="dk1"/>
                </a:solidFill>
                <a:highlight>
                  <a:schemeClr val="lt1"/>
                </a:highlight>
                <a:latin typeface="Meiryo UI" panose="020B0604030504040204" pitchFamily="50" charset="-128"/>
                <a:ea typeface="Hiragino Kaku Gothic ProN W6" panose="020B0300000000000000" pitchFamily="34" charset="-128"/>
              </a:rPr>
              <a:t>REBORN</a:t>
            </a:r>
            <a:r>
              <a:rPr lang="ja-JP" altLang="en-US" sz="1517" b="1" dirty="0">
                <a:solidFill>
                  <a:schemeClr val="dk1"/>
                </a:solidFill>
                <a:highlight>
                  <a:schemeClr val="lt1"/>
                </a:highlight>
                <a:latin typeface="Meiryo UI" panose="020B0604030504040204" pitchFamily="50" charset="-128"/>
                <a:ea typeface="Hiragino Kaku Gothic ProN W6" panose="020B0300000000000000" pitchFamily="34" charset="-128"/>
              </a:rPr>
              <a:t>」を感じながらイキイキと明日に向けた一步を踏み出せる、</a:t>
            </a:r>
            <a:endParaRPr lang="en-US" altLang="ja-JP" sz="1517" b="1" dirty="0">
              <a:solidFill>
                <a:schemeClr val="dk1"/>
              </a:solidFill>
              <a:highlight>
                <a:schemeClr val="lt1"/>
              </a:highlight>
              <a:latin typeface="Meiryo UI" panose="020B0604030504040204" pitchFamily="50" charset="-128"/>
              <a:ea typeface="Hiragino Kaku Gothic ProN W6" panose="020B0300000000000000" pitchFamily="34" charset="-128"/>
            </a:endParaRPr>
          </a:p>
          <a:p>
            <a:pPr>
              <a:lnSpc>
                <a:spcPts val="3012"/>
              </a:lnSpc>
              <a:spcBef>
                <a:spcPts val="0"/>
              </a:spcBef>
            </a:pPr>
            <a:r>
              <a:rPr lang="ja-JP" altLang="en-US" sz="1517" b="1" dirty="0">
                <a:solidFill>
                  <a:schemeClr val="dk1"/>
                </a:solidFill>
                <a:highlight>
                  <a:schemeClr val="lt1"/>
                </a:highlight>
                <a:latin typeface="Meiryo UI" panose="020B0604030504040204" pitchFamily="50" charset="-128"/>
                <a:ea typeface="Hiragino Kaku Gothic ProN W6" panose="020B0300000000000000" pitchFamily="34" charset="-128"/>
              </a:rPr>
              <a:t>未来の都市を体験してみませんか。</a:t>
            </a:r>
            <a:endParaRPr lang="en-US" altLang="ja" sz="3033" b="1" dirty="0">
              <a:solidFill>
                <a:schemeClr val="dk1"/>
              </a:solidFill>
              <a:highlight>
                <a:schemeClr val="lt1"/>
              </a:highlight>
            </a:endParaRPr>
          </a:p>
        </p:txBody>
      </p:sp>
      <p:sp>
        <p:nvSpPr>
          <p:cNvPr id="8" name="正方形/長方形 7"/>
          <p:cNvSpPr/>
          <p:nvPr/>
        </p:nvSpPr>
        <p:spPr>
          <a:xfrm>
            <a:off x="-5368" y="171852"/>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３－２</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展示計画（展示ストーリー）　　　　　　　　</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8</a:t>
            </a:fld>
            <a:endParaRPr kumimoji="1" lang="ja-JP" altLang="en-US"/>
          </a:p>
        </p:txBody>
      </p:sp>
    </p:spTree>
    <p:extLst>
      <p:ext uri="{BB962C8B-B14F-4D97-AF65-F5344CB8AC3E}">
        <p14:creationId xmlns:p14="http://schemas.microsoft.com/office/powerpoint/2010/main" val="216299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レビの画面のスクリーンショット&#10;&#10;低い精度で自動的に生成された説明"/>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011" y="849236"/>
            <a:ext cx="9223816" cy="5760000"/>
          </a:xfrm>
          <a:prstGeom prst="rect">
            <a:avLst/>
          </a:prstGeom>
        </p:spPr>
      </p:pic>
      <p:sp>
        <p:nvSpPr>
          <p:cNvPr id="27" name="正方形/長方形 26"/>
          <p:cNvSpPr/>
          <p:nvPr/>
        </p:nvSpPr>
        <p:spPr>
          <a:xfrm>
            <a:off x="-5368" y="184731"/>
            <a:ext cx="9911368" cy="3811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92"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３－３</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展示計画（展示構成）</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Google Shape;357;p50">
            <a:extLst>
              <a:ext uri="{FF2B5EF4-FFF2-40B4-BE49-F238E27FC236}">
                <a16:creationId xmlns:a16="http://schemas.microsoft.com/office/drawing/2014/main" id="{1B23E5B1-9A04-D94D-A078-F5198A2166D1}"/>
              </a:ext>
            </a:extLst>
          </p:cNvPr>
          <p:cNvSpPr txBox="1">
            <a:spLocks/>
          </p:cNvSpPr>
          <p:nvPr/>
        </p:nvSpPr>
        <p:spPr>
          <a:xfrm>
            <a:off x="631619" y="866609"/>
            <a:ext cx="8567000" cy="583446"/>
          </a:xfrm>
          <a:prstGeom prst="rect">
            <a:avLst/>
          </a:prstGeom>
          <a:noFill/>
          <a:ln>
            <a:noFill/>
          </a:ln>
        </p:spPr>
        <p:txBody>
          <a:bodyPr spcFirstLastPara="1" vert="horz" wrap="square" lIns="99044" tIns="99044" rIns="99044" bIns="99044" rtlCol="0" anchor="t" anchorCtr="0">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nSpc>
                <a:spcPct val="130000"/>
              </a:lnSpc>
              <a:spcBef>
                <a:spcPts val="0"/>
              </a:spcBef>
            </a:pPr>
            <a:r>
              <a:rPr lang="ja-JP" altLang="en-US" sz="1200" b="1" dirty="0">
                <a:solidFill>
                  <a:schemeClr val="bg1"/>
                </a:solidFill>
                <a:latin typeface="Meiryo UI" panose="020B0604030504040204" pitchFamily="50" charset="-128"/>
                <a:ea typeface="Meiryo UI" panose="020B0604030504040204" pitchFamily="50" charset="-128"/>
              </a:rPr>
              <a:t>子どもから大人までが楽しみながら、未来の医療や大阪の可能性が感じることができる展示を実現をめざします</a:t>
            </a:r>
            <a:endParaRPr lang="en-US" altLang="ja-JP" sz="1200" b="1" dirty="0">
              <a:solidFill>
                <a:schemeClr val="bg1"/>
              </a:solidFill>
              <a:latin typeface="Meiryo UI" panose="020B0604030504040204" pitchFamily="50" charset="-128"/>
              <a:ea typeface="Meiryo UI" panose="020B0604030504040204" pitchFamily="50" charset="-128"/>
            </a:endParaRPr>
          </a:p>
          <a:p>
            <a:pPr>
              <a:lnSpc>
                <a:spcPct val="130000"/>
              </a:lnSpc>
              <a:spcBef>
                <a:spcPts val="0"/>
              </a:spcBef>
            </a:pPr>
            <a:r>
              <a:rPr lang="ja-JP" altLang="en-US" sz="1200" b="1" dirty="0">
                <a:solidFill>
                  <a:schemeClr val="bg1"/>
                </a:solidFill>
                <a:latin typeface="Meiryo UI" panose="020B0604030504040204" pitchFamily="50" charset="-128"/>
                <a:ea typeface="Meiryo UI" panose="020B0604030504040204" pitchFamily="50" charset="-128"/>
              </a:rPr>
              <a:t>来館者が未来の都市に生きる生活者として体験できるコンテンツやイベントを計画します</a:t>
            </a:r>
          </a:p>
        </p:txBody>
      </p:sp>
      <p:sp>
        <p:nvSpPr>
          <p:cNvPr id="2" name="スライド番号プレースホルダー 1"/>
          <p:cNvSpPr>
            <a:spLocks noGrp="1"/>
          </p:cNvSpPr>
          <p:nvPr>
            <p:ph type="sldNum" sz="quarter" idx="12"/>
          </p:nvPr>
        </p:nvSpPr>
        <p:spPr/>
        <p:txBody>
          <a:bodyPr/>
          <a:lstStyle/>
          <a:p>
            <a:fld id="{939B3220-1779-44EA-8831-6F61BDC7602A}" type="slidenum">
              <a:rPr kumimoji="1" lang="ja-JP" altLang="en-US" smtClean="0"/>
              <a:t>9</a:t>
            </a:fld>
            <a:endParaRPr kumimoji="1" lang="ja-JP" altLang="en-US"/>
          </a:p>
        </p:txBody>
      </p:sp>
    </p:spTree>
    <p:extLst>
      <p:ext uri="{BB962C8B-B14F-4D97-AF65-F5344CB8AC3E}">
        <p14:creationId xmlns:p14="http://schemas.microsoft.com/office/powerpoint/2010/main" val="3621295015"/>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4344</Words>
  <Application>Microsoft Office PowerPoint</Application>
  <PresentationFormat>A4 210 x 297 mm</PresentationFormat>
  <Paragraphs>407</Paragraphs>
  <Slides>23</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Hiragino Kaku Gothic ProN W6</vt:lpstr>
      <vt:lpstr>Meiryo UI</vt:lpstr>
      <vt:lpstr>游ゴシック</vt:lpstr>
      <vt:lpstr>游ゴシック</vt:lpstr>
      <vt:lpstr>游ゴシック Light</vt:lpstr>
      <vt:lpstr>Arial</vt:lpstr>
      <vt:lpstr>Wingdings</vt:lpstr>
      <vt:lpstr>デザインの設定</vt:lpstr>
      <vt:lpstr>2025年日本国際博覧会 大阪パビリオンについて （出展基本計画）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2025年日本国際博覧会 大阪パビリオンについて （出展基本計画）</dc:title>
  <cp:lastModifiedBy>木村　友美</cp:lastModifiedBy>
  <cp:revision>2</cp:revision>
  <dcterms:modified xsi:type="dcterms:W3CDTF">2022-03-22T12:28:36Z</dcterms:modified>
</cp:coreProperties>
</file>