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08" r:id="rId1"/>
  </p:sldMasterIdLst>
  <p:notesMasterIdLst>
    <p:notesMasterId r:id="rId6"/>
  </p:notesMasterIdLst>
  <p:sldIdLst>
    <p:sldId id="342" r:id="rId2"/>
    <p:sldId id="344" r:id="rId3"/>
    <p:sldId id="347" r:id="rId4"/>
    <p:sldId id="350" r:id="rId5"/>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9BD5"/>
    <a:srgbClr val="CCFFFF"/>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54" autoAdjust="0"/>
    <p:restoredTop sz="94660"/>
  </p:normalViewPr>
  <p:slideViewPr>
    <p:cSldViewPr snapToGrid="0">
      <p:cViewPr varScale="1">
        <p:scale>
          <a:sx n="74" d="100"/>
          <a:sy n="74" d="100"/>
        </p:scale>
        <p:origin x="133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45448" cy="497837"/>
          </a:xfrm>
          <a:prstGeom prst="rect">
            <a:avLst/>
          </a:prstGeom>
        </p:spPr>
        <p:txBody>
          <a:bodyPr vert="horz" lIns="91751" tIns="45875" rIns="91751" bIns="4587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645" y="2"/>
            <a:ext cx="2945448" cy="497837"/>
          </a:xfrm>
          <a:prstGeom prst="rect">
            <a:avLst/>
          </a:prstGeom>
        </p:spPr>
        <p:txBody>
          <a:bodyPr vert="horz" lIns="91751" tIns="45875" rIns="91751" bIns="45875" rtlCol="0"/>
          <a:lstStyle>
            <a:lvl1pPr algn="r">
              <a:defRPr sz="1200"/>
            </a:lvl1pPr>
          </a:lstStyle>
          <a:p>
            <a:fld id="{BF6DA65D-2D78-45AA-9AA0-F8A5A05AB3A5}" type="datetimeFigureOut">
              <a:rPr kumimoji="1" lang="ja-JP" altLang="en-US" smtClean="0"/>
              <a:t>2022/11/18</a:t>
            </a:fld>
            <a:endParaRPr kumimoji="1" lang="ja-JP" altLang="en-US"/>
          </a:p>
        </p:txBody>
      </p:sp>
      <p:sp>
        <p:nvSpPr>
          <p:cNvPr id="4" name="スライド イメージ プレースホルダー 3"/>
          <p:cNvSpPr>
            <a:spLocks noGrp="1" noRot="1" noChangeAspect="1"/>
          </p:cNvSpPr>
          <p:nvPr>
            <p:ph type="sldImg" idx="2"/>
          </p:nvPr>
        </p:nvSpPr>
        <p:spPr>
          <a:xfrm>
            <a:off x="981075" y="1241425"/>
            <a:ext cx="4835525" cy="3349625"/>
          </a:xfrm>
          <a:prstGeom prst="rect">
            <a:avLst/>
          </a:prstGeom>
          <a:noFill/>
          <a:ln w="12700">
            <a:solidFill>
              <a:prstClr val="black"/>
            </a:solidFill>
          </a:ln>
        </p:spPr>
        <p:txBody>
          <a:bodyPr vert="horz" lIns="91751" tIns="45875" rIns="91751" bIns="45875" rtlCol="0" anchor="ctr"/>
          <a:lstStyle/>
          <a:p>
            <a:endParaRPr lang="ja-JP" altLang="en-US"/>
          </a:p>
        </p:txBody>
      </p:sp>
      <p:sp>
        <p:nvSpPr>
          <p:cNvPr id="5" name="ノート プレースホルダー 4"/>
          <p:cNvSpPr>
            <a:spLocks noGrp="1"/>
          </p:cNvSpPr>
          <p:nvPr>
            <p:ph type="body" sz="quarter" idx="3"/>
          </p:nvPr>
        </p:nvSpPr>
        <p:spPr>
          <a:xfrm>
            <a:off x="680085" y="4777027"/>
            <a:ext cx="5437506" cy="3908187"/>
          </a:xfrm>
          <a:prstGeom prst="rect">
            <a:avLst/>
          </a:prstGeom>
        </p:spPr>
        <p:txBody>
          <a:bodyPr vert="horz" lIns="91751" tIns="45875" rIns="91751" bIns="4587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28801"/>
            <a:ext cx="2945448" cy="497837"/>
          </a:xfrm>
          <a:prstGeom prst="rect">
            <a:avLst/>
          </a:prstGeom>
        </p:spPr>
        <p:txBody>
          <a:bodyPr vert="horz" lIns="91751" tIns="45875" rIns="91751" bIns="4587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645" y="9428801"/>
            <a:ext cx="2945448" cy="497837"/>
          </a:xfrm>
          <a:prstGeom prst="rect">
            <a:avLst/>
          </a:prstGeom>
        </p:spPr>
        <p:txBody>
          <a:bodyPr vert="horz" lIns="91751" tIns="45875" rIns="91751" bIns="45875" rtlCol="0" anchor="b"/>
          <a:lstStyle>
            <a:lvl1pPr algn="r">
              <a:defRPr sz="1200"/>
            </a:lvl1pPr>
          </a:lstStyle>
          <a:p>
            <a:fld id="{4C55C91E-E431-4186-AF30-9E3C2C2FDD9C}" type="slidenum">
              <a:rPr kumimoji="1" lang="ja-JP" altLang="en-US" smtClean="0"/>
              <a:t>‹#›</a:t>
            </a:fld>
            <a:endParaRPr kumimoji="1" lang="ja-JP" altLang="en-US"/>
          </a:p>
        </p:txBody>
      </p:sp>
    </p:spTree>
    <p:extLst>
      <p:ext uri="{BB962C8B-B14F-4D97-AF65-F5344CB8AC3E}">
        <p14:creationId xmlns:p14="http://schemas.microsoft.com/office/powerpoint/2010/main" val="172695734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49325" y="684213"/>
            <a:ext cx="4940300" cy="3421062"/>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D46AC97-A672-49CE-B184-0580529B73ED}" type="slidenum">
              <a:rPr kumimoji="1" lang="ja-JP" altLang="en-US" smtClean="0"/>
              <a:t>1</a:t>
            </a:fld>
            <a:endParaRPr kumimoji="1" lang="ja-JP" altLang="en-US"/>
          </a:p>
        </p:txBody>
      </p:sp>
    </p:spTree>
    <p:extLst>
      <p:ext uri="{BB962C8B-B14F-4D97-AF65-F5344CB8AC3E}">
        <p14:creationId xmlns:p14="http://schemas.microsoft.com/office/powerpoint/2010/main" val="14455289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73138" y="692150"/>
            <a:ext cx="4992687" cy="34559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D46AC97-A672-49CE-B184-0580529B73ED}" type="slidenum">
              <a:rPr kumimoji="1" lang="ja-JP" altLang="en-US" smtClean="0"/>
              <a:t>2</a:t>
            </a:fld>
            <a:endParaRPr kumimoji="1" lang="ja-JP" altLang="en-US"/>
          </a:p>
        </p:txBody>
      </p:sp>
    </p:spTree>
    <p:extLst>
      <p:ext uri="{BB962C8B-B14F-4D97-AF65-F5344CB8AC3E}">
        <p14:creationId xmlns:p14="http://schemas.microsoft.com/office/powerpoint/2010/main" val="26243085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C9D8A41A-9B9A-4C4D-B0E7-7FA0FB3AEC4F}" type="slidenum">
              <a:rPr kumimoji="1" lang="ja-JP" altLang="en-US" smtClean="0"/>
              <a:t>3</a:t>
            </a:fld>
            <a:endParaRPr kumimoji="1" lang="ja-JP" altLang="en-US"/>
          </a:p>
        </p:txBody>
      </p:sp>
    </p:spTree>
    <p:extLst>
      <p:ext uri="{BB962C8B-B14F-4D97-AF65-F5344CB8AC3E}">
        <p14:creationId xmlns:p14="http://schemas.microsoft.com/office/powerpoint/2010/main" val="1675141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AF366D5-114D-4CB0-8D03-15D75224A618}" type="datetime1">
              <a:rPr kumimoji="1" lang="ja-JP" altLang="en-US" smtClean="0"/>
              <a:t>2022/11/18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B870ECA-9828-4C37-B6DB-F67F5674F5BA}" type="slidenum">
              <a:rPr kumimoji="1" lang="ja-JP" altLang="en-US" smtClean="0"/>
              <a:t>‹#›</a:t>
            </a:fld>
            <a:endParaRPr kumimoji="1" lang="ja-JP" altLang="en-US"/>
          </a:p>
        </p:txBody>
      </p:sp>
    </p:spTree>
    <p:extLst>
      <p:ext uri="{BB962C8B-B14F-4D97-AF65-F5344CB8AC3E}">
        <p14:creationId xmlns:p14="http://schemas.microsoft.com/office/powerpoint/2010/main" val="1540791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56721AC-52A5-4009-ACC6-2B909101D015}" type="datetime1">
              <a:rPr kumimoji="1" lang="ja-JP" altLang="en-US" smtClean="0"/>
              <a:t>2022/11/18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B870ECA-9828-4C37-B6DB-F67F5674F5BA}" type="slidenum">
              <a:rPr kumimoji="1" lang="ja-JP" altLang="en-US" smtClean="0"/>
              <a:t>‹#›</a:t>
            </a:fld>
            <a:endParaRPr kumimoji="1" lang="ja-JP" altLang="en-US"/>
          </a:p>
        </p:txBody>
      </p:sp>
    </p:spTree>
    <p:extLst>
      <p:ext uri="{BB962C8B-B14F-4D97-AF65-F5344CB8AC3E}">
        <p14:creationId xmlns:p14="http://schemas.microsoft.com/office/powerpoint/2010/main" val="334398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7BEF633-EBB9-483D-8FD1-6F17EA5870A7}" type="datetime1">
              <a:rPr kumimoji="1" lang="ja-JP" altLang="en-US" smtClean="0"/>
              <a:t>2022/11/18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B870ECA-9828-4C37-B6DB-F67F5674F5BA}" type="slidenum">
              <a:rPr kumimoji="1" lang="ja-JP" altLang="en-US" smtClean="0"/>
              <a:t>‹#›</a:t>
            </a:fld>
            <a:endParaRPr kumimoji="1" lang="ja-JP" altLang="en-US"/>
          </a:p>
        </p:txBody>
      </p:sp>
    </p:spTree>
    <p:extLst>
      <p:ext uri="{BB962C8B-B14F-4D97-AF65-F5344CB8AC3E}">
        <p14:creationId xmlns:p14="http://schemas.microsoft.com/office/powerpoint/2010/main" val="1640488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34DAA30-D7F0-4BC0-986F-E4727D6456C5}" type="datetime1">
              <a:rPr kumimoji="1" lang="ja-JP" altLang="en-US" smtClean="0"/>
              <a:t>2022/11/18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B870ECA-9828-4C37-B6DB-F67F5674F5BA}" type="slidenum">
              <a:rPr kumimoji="1" lang="ja-JP" altLang="en-US" smtClean="0"/>
              <a:t>‹#›</a:t>
            </a:fld>
            <a:endParaRPr kumimoji="1" lang="ja-JP" altLang="en-US"/>
          </a:p>
        </p:txBody>
      </p:sp>
    </p:spTree>
    <p:extLst>
      <p:ext uri="{BB962C8B-B14F-4D97-AF65-F5344CB8AC3E}">
        <p14:creationId xmlns:p14="http://schemas.microsoft.com/office/powerpoint/2010/main" val="3287186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102844D-B1DB-4DCF-A64B-DEED5BA97394}" type="datetime1">
              <a:rPr kumimoji="1" lang="ja-JP" altLang="en-US" smtClean="0"/>
              <a:t>2022/11/18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B870ECA-9828-4C37-B6DB-F67F5674F5BA}" type="slidenum">
              <a:rPr kumimoji="1" lang="ja-JP" altLang="en-US" smtClean="0"/>
              <a:t>‹#›</a:t>
            </a:fld>
            <a:endParaRPr kumimoji="1" lang="ja-JP" altLang="en-US"/>
          </a:p>
        </p:txBody>
      </p:sp>
    </p:spTree>
    <p:extLst>
      <p:ext uri="{BB962C8B-B14F-4D97-AF65-F5344CB8AC3E}">
        <p14:creationId xmlns:p14="http://schemas.microsoft.com/office/powerpoint/2010/main" val="4016240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6F18696-875D-4A88-99DB-3EE9F2C8FD0B}" type="datetime1">
              <a:rPr kumimoji="1" lang="ja-JP" altLang="en-US" smtClean="0"/>
              <a:t>2022/11/18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B870ECA-9828-4C37-B6DB-F67F5674F5BA}" type="slidenum">
              <a:rPr kumimoji="1" lang="ja-JP" altLang="en-US" smtClean="0"/>
              <a:t>‹#›</a:t>
            </a:fld>
            <a:endParaRPr kumimoji="1" lang="ja-JP" altLang="en-US"/>
          </a:p>
        </p:txBody>
      </p:sp>
    </p:spTree>
    <p:extLst>
      <p:ext uri="{BB962C8B-B14F-4D97-AF65-F5344CB8AC3E}">
        <p14:creationId xmlns:p14="http://schemas.microsoft.com/office/powerpoint/2010/main" val="2784224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D4610C7-8F6D-42EB-8B2A-5D0F2BED3003}" type="datetime1">
              <a:rPr kumimoji="1" lang="ja-JP" altLang="en-US" smtClean="0"/>
              <a:t>2022/11/18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B870ECA-9828-4C37-B6DB-F67F5674F5BA}" type="slidenum">
              <a:rPr kumimoji="1" lang="ja-JP" altLang="en-US" smtClean="0"/>
              <a:t>‹#›</a:t>
            </a:fld>
            <a:endParaRPr kumimoji="1" lang="ja-JP" altLang="en-US"/>
          </a:p>
        </p:txBody>
      </p:sp>
    </p:spTree>
    <p:extLst>
      <p:ext uri="{BB962C8B-B14F-4D97-AF65-F5344CB8AC3E}">
        <p14:creationId xmlns:p14="http://schemas.microsoft.com/office/powerpoint/2010/main" val="2064373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296E4F0-A29B-4F4D-9853-3FE985D870C6}" type="datetime1">
              <a:rPr kumimoji="1" lang="ja-JP" altLang="en-US" smtClean="0"/>
              <a:t>2022/11/18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B870ECA-9828-4C37-B6DB-F67F5674F5BA}" type="slidenum">
              <a:rPr kumimoji="1" lang="ja-JP" altLang="en-US" smtClean="0"/>
              <a:t>‹#›</a:t>
            </a:fld>
            <a:endParaRPr kumimoji="1" lang="ja-JP" altLang="en-US"/>
          </a:p>
        </p:txBody>
      </p:sp>
    </p:spTree>
    <p:extLst>
      <p:ext uri="{BB962C8B-B14F-4D97-AF65-F5344CB8AC3E}">
        <p14:creationId xmlns:p14="http://schemas.microsoft.com/office/powerpoint/2010/main" val="19602494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9789E1-3A9F-4FAD-9035-D59CDD049604}" type="datetime1">
              <a:rPr kumimoji="1" lang="ja-JP" altLang="en-US" smtClean="0"/>
              <a:t>2022/11/18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B870ECA-9828-4C37-B6DB-F67F5674F5BA}" type="slidenum">
              <a:rPr kumimoji="1" lang="ja-JP" altLang="en-US" smtClean="0"/>
              <a:t>‹#›</a:t>
            </a:fld>
            <a:endParaRPr kumimoji="1" lang="ja-JP" altLang="en-US"/>
          </a:p>
        </p:txBody>
      </p:sp>
    </p:spTree>
    <p:extLst>
      <p:ext uri="{BB962C8B-B14F-4D97-AF65-F5344CB8AC3E}">
        <p14:creationId xmlns:p14="http://schemas.microsoft.com/office/powerpoint/2010/main" val="3056989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BEA790B-5D5D-4723-B55B-4A56D052FEA6}" type="datetime1">
              <a:rPr kumimoji="1" lang="ja-JP" altLang="en-US" smtClean="0"/>
              <a:t>2022/11/18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B870ECA-9828-4C37-B6DB-F67F5674F5BA}" type="slidenum">
              <a:rPr kumimoji="1" lang="ja-JP" altLang="en-US" smtClean="0"/>
              <a:t>‹#›</a:t>
            </a:fld>
            <a:endParaRPr kumimoji="1" lang="ja-JP" altLang="en-US"/>
          </a:p>
        </p:txBody>
      </p:sp>
    </p:spTree>
    <p:extLst>
      <p:ext uri="{BB962C8B-B14F-4D97-AF65-F5344CB8AC3E}">
        <p14:creationId xmlns:p14="http://schemas.microsoft.com/office/powerpoint/2010/main" val="24389164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831CBF5-F1A2-4123-AB33-1EAB7EDBAEC3}" type="datetime1">
              <a:rPr kumimoji="1" lang="ja-JP" altLang="en-US" smtClean="0"/>
              <a:t>2022/11/18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B870ECA-9828-4C37-B6DB-F67F5674F5BA}" type="slidenum">
              <a:rPr kumimoji="1" lang="ja-JP" altLang="en-US" smtClean="0"/>
              <a:t>‹#›</a:t>
            </a:fld>
            <a:endParaRPr kumimoji="1" lang="ja-JP" altLang="en-US"/>
          </a:p>
        </p:txBody>
      </p:sp>
    </p:spTree>
    <p:extLst>
      <p:ext uri="{BB962C8B-B14F-4D97-AF65-F5344CB8AC3E}">
        <p14:creationId xmlns:p14="http://schemas.microsoft.com/office/powerpoint/2010/main" val="36192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1"/>
            <a:ext cx="9906000" cy="560832"/>
          </a:xfrm>
          <a:prstGeom prst="rect">
            <a:avLst/>
          </a:prstGeom>
          <a:solidFill>
            <a:schemeClr val="accent5">
              <a:lumMod val="75000"/>
            </a:schemeClr>
          </a:solidFill>
        </p:spPr>
        <p:txBody>
          <a:bodyPr vert="horz" lIns="72000" tIns="72000" rIns="72000" bIns="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latin typeface="UD デジタル 教科書体 NP-R" panose="02020400000000000000" pitchFamily="18" charset="-128"/>
                <a:ea typeface="UD デジタル 教科書体 NP-R" panose="02020400000000000000" pitchFamily="18" charset="-128"/>
              </a:defRPr>
            </a:lvl1pPr>
          </a:lstStyle>
          <a:p>
            <a:fld id="{CF29B404-DF4F-4EBB-A60A-C58C9E5159A0}" type="datetime1">
              <a:rPr kumimoji="1" lang="ja-JP" altLang="en-US" smtClean="0"/>
              <a:t>2022/11/18</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latin typeface="UD デジタル 教科書体 NP-R" panose="02020400000000000000" pitchFamily="18" charset="-128"/>
                <a:ea typeface="UD デジタル 教科書体 NP-R" panose="02020400000000000000" pitchFamily="18" charset="-128"/>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latin typeface="UD デジタル 教科書体 NP-R" panose="02020400000000000000" pitchFamily="18" charset="-128"/>
                <a:ea typeface="UD デジタル 教科書体 NP-R" panose="02020400000000000000" pitchFamily="18" charset="-128"/>
              </a:defRPr>
            </a:lvl1pPr>
          </a:lstStyle>
          <a:p>
            <a:fld id="{EB870ECA-9828-4C37-B6DB-F67F5674F5BA}" type="slidenum">
              <a:rPr kumimoji="1" lang="ja-JP" altLang="en-US" smtClean="0"/>
              <a:pPr/>
              <a:t>‹#›</a:t>
            </a:fld>
            <a:endParaRPr kumimoji="1" lang="ja-JP" altLang="en-US"/>
          </a:p>
        </p:txBody>
      </p:sp>
    </p:spTree>
    <p:extLst>
      <p:ext uri="{BB962C8B-B14F-4D97-AF65-F5344CB8AC3E}">
        <p14:creationId xmlns:p14="http://schemas.microsoft.com/office/powerpoint/2010/main" val="210623159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defTabSz="914400" rtl="0" eaLnBrk="1" latinLnBrk="0" hangingPunct="1">
        <a:lnSpc>
          <a:spcPct val="90000"/>
        </a:lnSpc>
        <a:spcBef>
          <a:spcPct val="0"/>
        </a:spcBef>
        <a:buNone/>
        <a:defRPr kumimoji="1" sz="3200" kern="1200">
          <a:solidFill>
            <a:schemeClr val="bg1"/>
          </a:solidFill>
          <a:latin typeface="UD デジタル 教科書体 NP-R" panose="02020400000000000000" pitchFamily="18" charset="-128"/>
          <a:ea typeface="UD デジタル 教科書体 NP-R" panose="02020400000000000000" pitchFamily="18" charset="-128"/>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UD デジタル 教科書体 NP-R" panose="02020400000000000000" pitchFamily="18" charset="-128"/>
          <a:ea typeface="UD デジタル 教科書体 NP-R" panose="02020400000000000000" pitchFamily="18"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UD デジタル 教科書体 NP-R" panose="02020400000000000000" pitchFamily="18" charset="-128"/>
          <a:ea typeface="UD デジタル 教科書体 NP-R" panose="02020400000000000000" pitchFamily="18"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UD デジタル 教科書体 NP-R" panose="02020400000000000000" pitchFamily="18" charset="-128"/>
          <a:ea typeface="UD デジタル 教科書体 NP-R" panose="02020400000000000000" pitchFamily="18"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UD デジタル 教科書体 NP-R" panose="02020400000000000000" pitchFamily="18" charset="-128"/>
          <a:ea typeface="UD デジタル 教科書体 NP-R" panose="02020400000000000000" pitchFamily="18"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UD デジタル 教科書体 NP-R" panose="02020400000000000000" pitchFamily="18" charset="-128"/>
          <a:ea typeface="UD デジタル 教科書体 NP-R" panose="02020400000000000000" pitchFamily="18"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79FAD648-64E5-5FE3-C581-87EA8782680D}"/>
              </a:ext>
            </a:extLst>
          </p:cNvPr>
          <p:cNvSpPr/>
          <p:nvPr/>
        </p:nvSpPr>
        <p:spPr>
          <a:xfrm>
            <a:off x="96254" y="750566"/>
            <a:ext cx="7205694" cy="3309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36000" rtlCol="0" anchor="t"/>
          <a:lstStyle/>
          <a:p>
            <a:pPr marL="285750" indent="-285750">
              <a:buFont typeface="Wingdings" panose="05000000000000000000" pitchFamily="2" charset="2"/>
              <a:buChar char="l"/>
            </a:pPr>
            <a:r>
              <a:rPr lang="en-US" altLang="ja-JP" sz="1600" b="1" dirty="0">
                <a:solidFill>
                  <a:schemeClr val="tx1"/>
                </a:solidFill>
                <a:latin typeface="UD デジタル 教科書体 NP-R" panose="02020400000000000000" pitchFamily="18" charset="-128"/>
                <a:ea typeface="UD デジタル 教科書体 NP-R" panose="02020400000000000000" pitchFamily="18" charset="-128"/>
              </a:rPr>
              <a:t>9</a:t>
            </a:r>
            <a:r>
              <a:rPr lang="ja-JP" altLang="en-US" sz="1600" b="1" dirty="0">
                <a:solidFill>
                  <a:schemeClr val="tx1"/>
                </a:solidFill>
                <a:latin typeface="UD デジタル 教科書体 NP-R" panose="02020400000000000000" pitchFamily="18" charset="-128"/>
                <a:ea typeface="UD デジタル 教科書体 NP-R" panose="02020400000000000000" pitchFamily="18" charset="-128"/>
              </a:rPr>
              <a:t>月</a:t>
            </a:r>
            <a:r>
              <a:rPr lang="en-US" altLang="ja-JP" sz="1600" b="1" dirty="0">
                <a:solidFill>
                  <a:schemeClr val="tx1"/>
                </a:solidFill>
                <a:latin typeface="UD デジタル 教科書体 NP-R" panose="02020400000000000000" pitchFamily="18" charset="-128"/>
                <a:ea typeface="UD デジタル 教科書体 NP-R" panose="02020400000000000000" pitchFamily="18" charset="-128"/>
              </a:rPr>
              <a:t>15</a:t>
            </a:r>
            <a:r>
              <a:rPr lang="ja-JP" altLang="en-US" sz="1600" b="1" dirty="0">
                <a:solidFill>
                  <a:schemeClr val="tx1"/>
                </a:solidFill>
                <a:latin typeface="UD デジタル 教科書体 NP-R" panose="02020400000000000000" pitchFamily="18" charset="-128"/>
                <a:ea typeface="UD デジタル 教科書体 NP-R" panose="02020400000000000000" pitchFamily="18" charset="-128"/>
              </a:rPr>
              <a:t>日：建設工事の施工予定者の選定結果を公表</a:t>
            </a:r>
          </a:p>
        </p:txBody>
      </p:sp>
      <p:sp>
        <p:nvSpPr>
          <p:cNvPr id="3" name="スライド番号プレースホルダー 2">
            <a:extLst>
              <a:ext uri="{FF2B5EF4-FFF2-40B4-BE49-F238E27FC236}">
                <a16:creationId xmlns:a16="http://schemas.microsoft.com/office/drawing/2014/main" id="{312023A5-3711-DD9B-0000-1103C0E26BD3}"/>
              </a:ext>
            </a:extLst>
          </p:cNvPr>
          <p:cNvSpPr>
            <a:spLocks noGrp="1"/>
          </p:cNvSpPr>
          <p:nvPr>
            <p:ph type="sldNum" sz="quarter" idx="12"/>
          </p:nvPr>
        </p:nvSpPr>
        <p:spPr>
          <a:xfrm>
            <a:off x="7677150" y="6445316"/>
            <a:ext cx="2228850" cy="365125"/>
          </a:xfrm>
        </p:spPr>
        <p:txBody>
          <a:bodyPr/>
          <a:lstStyle/>
          <a:p>
            <a:fld id="{EB870ECA-9828-4C37-B6DB-F67F5674F5BA}" type="slidenum">
              <a:rPr kumimoji="1" lang="ja-JP" altLang="en-US" smtClean="0"/>
              <a:t>1</a:t>
            </a:fld>
            <a:endParaRPr kumimoji="1" lang="ja-JP" altLang="en-US" dirty="0"/>
          </a:p>
        </p:txBody>
      </p:sp>
      <p:sp>
        <p:nvSpPr>
          <p:cNvPr id="11" name="テキスト ボックス 10"/>
          <p:cNvSpPr txBox="1"/>
          <p:nvPr/>
        </p:nvSpPr>
        <p:spPr>
          <a:xfrm flipH="1">
            <a:off x="392169" y="1379762"/>
            <a:ext cx="9108000" cy="965711"/>
          </a:xfrm>
          <a:prstGeom prst="rect">
            <a:avLst/>
          </a:prstGeom>
          <a:noFill/>
          <a:ln w="6350">
            <a:noFill/>
            <a:prstDash val="solid"/>
          </a:ln>
        </p:spPr>
        <p:txBody>
          <a:bodyPr vert="horz" wrap="square" lIns="72000" tIns="36000" rIns="72000" bIns="36000" rtlCol="0">
            <a:noAutofit/>
          </a:bodyPr>
          <a:lstStyle>
            <a:defPPr>
              <a:defRPr lang="ja-JP"/>
            </a:defPPr>
            <a:lvl1pPr indent="0" defTabSz="1007943" fontAlgn="ctr">
              <a:spcBef>
                <a:spcPts val="600"/>
              </a:spcBef>
              <a:buClr>
                <a:srgbClr val="E60012"/>
              </a:buClr>
              <a:buSzPct val="90000"/>
              <a:buFont typeface="Wingdings" panose="05000000000000000000" pitchFamily="2" charset="2"/>
              <a:buNone/>
              <a:defRPr sz="1400" b="1">
                <a:solidFill>
                  <a:schemeClr val="tx1">
                    <a:lumMod val="85000"/>
                    <a:lumOff val="15000"/>
                  </a:schemeClr>
                </a:solidFill>
                <a:latin typeface="Meiryo" panose="020B0604030504040204" pitchFamily="34" charset="-128"/>
                <a:ea typeface="Meiryo" panose="020B0604030504040204" pitchFamily="34" charset="-128"/>
              </a:defRPr>
            </a:lvl1pPr>
            <a:lvl2pPr defTabSz="457200"/>
            <a:lvl3pPr defTabSz="457200"/>
            <a:lvl4pPr defTabSz="457200"/>
            <a:lvl5pPr defTabSz="457200"/>
            <a:lvl6pPr defTabSz="457200"/>
            <a:lvl7pPr defTabSz="457200"/>
            <a:lvl8pPr defTabSz="457200"/>
            <a:lvl9pPr defTabSz="457200"/>
          </a:lstStyle>
          <a:p>
            <a:pPr>
              <a:lnSpc>
                <a:spcPts val="2000"/>
              </a:lnSpc>
            </a:pPr>
            <a:r>
              <a:rPr lang="ja-JP" altLang="en-US" sz="1600" b="0" dirty="0">
                <a:latin typeface="UD デジタル 教科書体 NP-R" panose="02020400000000000000" pitchFamily="18" charset="-128"/>
                <a:ea typeface="UD デジタル 教科書体 NP-R" panose="02020400000000000000" pitchFamily="18" charset="-128"/>
              </a:rPr>
              <a:t>施工予定者：株式会社 竹中工務店</a:t>
            </a:r>
            <a:endParaRPr lang="en-US" altLang="ja-JP" sz="1600" b="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600" b="0" dirty="0">
                <a:latin typeface="UD デジタル 教科書体 NP-R" panose="02020400000000000000" pitchFamily="18" charset="-128"/>
                <a:ea typeface="UD デジタル 教科書体 NP-R" panose="02020400000000000000" pitchFamily="18" charset="-128"/>
              </a:rPr>
              <a:t>総合評価点：ー</a:t>
            </a:r>
            <a:r>
              <a:rPr lang="en-US" altLang="ja-JP" sz="1600" b="0" dirty="0">
                <a:latin typeface="UD デジタル 教科書体 NP-R" panose="02020400000000000000" pitchFamily="18" charset="-128"/>
                <a:ea typeface="UD デジタル 教科書体 NP-R" panose="02020400000000000000" pitchFamily="18" charset="-128"/>
              </a:rPr>
              <a:t>153.57</a:t>
            </a:r>
            <a:r>
              <a:rPr lang="ja-JP" altLang="en-US" sz="1600" b="0" dirty="0">
                <a:latin typeface="UD デジタル 教科書体 NP-R" panose="02020400000000000000" pitchFamily="18" charset="-128"/>
                <a:ea typeface="UD デジタル 教科書体 NP-R" panose="02020400000000000000" pitchFamily="18" charset="-128"/>
              </a:rPr>
              <a:t>点</a:t>
            </a:r>
            <a:r>
              <a:rPr lang="ja-JP" altLang="en-US" sz="1600" b="0" baseline="30000" dirty="0">
                <a:latin typeface="UD デジタル 教科書体 NP-R" panose="02020400000000000000" pitchFamily="18" charset="-128"/>
                <a:ea typeface="UD デジタル 教科書体 NP-R" panose="02020400000000000000" pitchFamily="18" charset="-128"/>
              </a:rPr>
              <a:t>＊</a:t>
            </a:r>
            <a:r>
              <a:rPr lang="ja-JP" altLang="en-US" b="0" dirty="0">
                <a:latin typeface="UD デジタル 教科書体 NP-R" panose="02020400000000000000" pitchFamily="18" charset="-128"/>
                <a:ea typeface="UD デジタル 教科書体 NP-R" panose="02020400000000000000" pitchFamily="18" charset="-128"/>
              </a:rPr>
              <a:t>（内訳 価格：</a:t>
            </a:r>
            <a:r>
              <a:rPr lang="en-US" altLang="ja-JP" b="0" dirty="0">
                <a:latin typeface="UD デジタル 教科書体 NP-R" panose="02020400000000000000" pitchFamily="18" charset="-128"/>
                <a:ea typeface="UD デジタル 教科書体 NP-R" panose="02020400000000000000" pitchFamily="18" charset="-128"/>
              </a:rPr>
              <a:t>-327.57</a:t>
            </a:r>
            <a:r>
              <a:rPr lang="ja-JP" altLang="en-US" b="0" dirty="0">
                <a:latin typeface="UD デジタル 教科書体 NP-R" panose="02020400000000000000" pitchFamily="18" charset="-128"/>
                <a:ea typeface="UD デジタル 教科書体 NP-R" panose="02020400000000000000" pitchFamily="18" charset="-128"/>
              </a:rPr>
              <a:t>点、実績審査：</a:t>
            </a:r>
            <a:r>
              <a:rPr lang="en-US" altLang="ja-JP" b="0" dirty="0">
                <a:latin typeface="UD デジタル 教科書体 NP-R" panose="02020400000000000000" pitchFamily="18" charset="-128"/>
                <a:ea typeface="UD デジタル 教科書体 NP-R" panose="02020400000000000000" pitchFamily="18" charset="-128"/>
              </a:rPr>
              <a:t>22</a:t>
            </a:r>
            <a:r>
              <a:rPr lang="ja-JP" altLang="en-US" b="0" dirty="0">
                <a:latin typeface="UD デジタル 教科書体 NP-R" panose="02020400000000000000" pitchFamily="18" charset="-128"/>
                <a:ea typeface="UD デジタル 教科書体 NP-R" panose="02020400000000000000" pitchFamily="18" charset="-128"/>
              </a:rPr>
              <a:t>点、技術提案審査：</a:t>
            </a:r>
            <a:r>
              <a:rPr lang="en-US" altLang="ja-JP" b="0" dirty="0">
                <a:latin typeface="UD デジタル 教科書体 NP-R" panose="02020400000000000000" pitchFamily="18" charset="-128"/>
                <a:ea typeface="UD デジタル 教科書体 NP-R" panose="02020400000000000000" pitchFamily="18" charset="-128"/>
              </a:rPr>
              <a:t>152</a:t>
            </a:r>
            <a:r>
              <a:rPr lang="ja-JP" altLang="en-US" b="0" dirty="0">
                <a:latin typeface="UD デジタル 教科書体 NP-R" panose="02020400000000000000" pitchFamily="18" charset="-128"/>
                <a:ea typeface="UD デジタル 教科書体 NP-R" panose="02020400000000000000" pitchFamily="18" charset="-128"/>
              </a:rPr>
              <a:t>点）</a:t>
            </a:r>
            <a:endParaRPr lang="en-US" altLang="ja-JP" b="0" dirty="0">
              <a:latin typeface="UD デジタル 教科書体 NP-R" panose="02020400000000000000" pitchFamily="18" charset="-128"/>
              <a:ea typeface="UD デジタル 教科書体 NP-R" panose="02020400000000000000" pitchFamily="18" charset="-128"/>
            </a:endParaRPr>
          </a:p>
          <a:p>
            <a:pPr>
              <a:lnSpc>
                <a:spcPts val="1400"/>
              </a:lnSpc>
              <a:spcBef>
                <a:spcPts val="0"/>
              </a:spcBef>
            </a:pPr>
            <a:r>
              <a:rPr lang="ja-JP" altLang="en-US" sz="1100" b="0" dirty="0">
                <a:latin typeface="UD デジタル 教科書体 NP-R" panose="02020400000000000000" pitchFamily="18" charset="-128"/>
                <a:ea typeface="UD デジタル 教科書体 NP-R" panose="02020400000000000000" pitchFamily="18" charset="-128"/>
              </a:rPr>
              <a:t>　                         　　　　　　         ＊提案価格と事業費参考額に大きな差があったため評価点がマイナスとなっている</a:t>
            </a:r>
            <a:endParaRPr lang="en-US" altLang="ja-JP" sz="1100" b="0" dirty="0">
              <a:latin typeface="UD デジタル 教科書体 NP-R" panose="02020400000000000000" pitchFamily="18" charset="-128"/>
              <a:ea typeface="UD デジタル 教科書体 NP-R" panose="02020400000000000000" pitchFamily="18" charset="-128"/>
            </a:endParaRPr>
          </a:p>
        </p:txBody>
      </p:sp>
      <p:sp>
        <p:nvSpPr>
          <p:cNvPr id="4" name="テキスト ボックス 3">
            <a:extLst>
              <a:ext uri="{FF2B5EF4-FFF2-40B4-BE49-F238E27FC236}">
                <a16:creationId xmlns:a16="http://schemas.microsoft.com/office/drawing/2014/main" id="{A788B9B2-A15F-9A1E-1DFE-7D9714A26693}"/>
              </a:ext>
            </a:extLst>
          </p:cNvPr>
          <p:cNvSpPr txBox="1"/>
          <p:nvPr/>
        </p:nvSpPr>
        <p:spPr>
          <a:xfrm>
            <a:off x="3335466" y="5660389"/>
            <a:ext cx="5767137" cy="447045"/>
          </a:xfrm>
          <a:prstGeom prst="rect">
            <a:avLst/>
          </a:prstGeom>
          <a:noFill/>
          <a:ln>
            <a:solidFill>
              <a:schemeClr val="tx1"/>
            </a:solidFill>
            <a:prstDash val="dash"/>
          </a:ln>
        </p:spPr>
        <p:txBody>
          <a:bodyPr wrap="square">
            <a:spAutoFit/>
          </a:bodyPr>
          <a:lstStyle/>
          <a:p>
            <a:pPr marL="144000" indent="-144000">
              <a:lnSpc>
                <a:spcPts val="1400"/>
              </a:lnSpc>
              <a:spcBef>
                <a:spcPts val="0"/>
              </a:spcBef>
            </a:pPr>
            <a:r>
              <a:rPr lang="ja-JP" altLang="en-US" sz="1050" b="0" dirty="0">
                <a:latin typeface="UD デジタル 教科書体 NP-R" panose="02020400000000000000" pitchFamily="18" charset="-128"/>
                <a:ea typeface="UD デジタル 教科書体 NP-R" panose="02020400000000000000" pitchFamily="18" charset="-128"/>
              </a:rPr>
              <a:t>＊</a:t>
            </a:r>
            <a:r>
              <a:rPr lang="en-US" altLang="ja-JP" sz="1050" b="0" dirty="0">
                <a:latin typeface="UD デジタル 教科書体 NP-R" panose="02020400000000000000" pitchFamily="18" charset="-128"/>
                <a:ea typeface="UD デジタル 教科書体 NP-R" panose="02020400000000000000" pitchFamily="18" charset="-128"/>
              </a:rPr>
              <a:t>VE</a:t>
            </a:r>
            <a:r>
              <a:rPr lang="ja-JP" altLang="en-US" sz="1050" b="0" dirty="0">
                <a:latin typeface="UD デジタル 教科書体 NP-R" panose="02020400000000000000" pitchFamily="18" charset="-128"/>
                <a:ea typeface="UD デジタル 教科書体 NP-R" panose="02020400000000000000" pitchFamily="18" charset="-128"/>
              </a:rPr>
              <a:t>はバリュー・エンジニアリングの略</a:t>
            </a:r>
            <a:r>
              <a:rPr lang="ja-JP" altLang="en-US" sz="1050" dirty="0">
                <a:latin typeface="UD デジタル 教科書体 NP-R" panose="02020400000000000000" pitchFamily="18" charset="-128"/>
                <a:ea typeface="UD デジタル 教科書体 NP-R" panose="02020400000000000000" pitchFamily="18" charset="-128"/>
              </a:rPr>
              <a:t>で、</a:t>
            </a:r>
            <a:r>
              <a:rPr lang="ja-JP" altLang="en-US" sz="1050" b="0" dirty="0">
                <a:latin typeface="UD デジタル 教科書体 NP-R" panose="02020400000000000000" pitchFamily="18" charset="-128"/>
                <a:ea typeface="UD デジタル 教科書体 NP-R" panose="02020400000000000000" pitchFamily="18" charset="-128"/>
              </a:rPr>
              <a:t>設計図書に定める建築物の機能、性能等を低下させることなく工事費の低減を可能とする建設資材や施工方法等の変更の提案。</a:t>
            </a:r>
          </a:p>
        </p:txBody>
      </p:sp>
      <p:sp>
        <p:nvSpPr>
          <p:cNvPr id="2" name="正方形/長方形 1">
            <a:extLst>
              <a:ext uri="{FF2B5EF4-FFF2-40B4-BE49-F238E27FC236}">
                <a16:creationId xmlns:a16="http://schemas.microsoft.com/office/drawing/2014/main" id="{C69AE3A3-4FD8-3DB0-057F-DB71F10B3DF4}"/>
              </a:ext>
            </a:extLst>
          </p:cNvPr>
          <p:cNvSpPr/>
          <p:nvPr/>
        </p:nvSpPr>
        <p:spPr>
          <a:xfrm>
            <a:off x="-5368" y="118433"/>
            <a:ext cx="9911368" cy="42036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UD デジタル 教科書体 NP-R" panose="02020400000000000000" pitchFamily="18" charset="-128"/>
                <a:ea typeface="UD デジタル 教科書体 NP-R" panose="02020400000000000000" pitchFamily="18" charset="-128"/>
              </a:rPr>
              <a:t>大阪ヘルスケアパビリオン建設工事の施工予定者選定について</a:t>
            </a:r>
            <a:endParaRPr lang="en-US" altLang="ja-JP" sz="2000" b="1" dirty="0">
              <a:noFill/>
              <a:latin typeface="UD デジタル 教科書体 NP-R" panose="02020400000000000000" pitchFamily="18" charset="-128"/>
              <a:ea typeface="UD デジタル 教科書体 NP-R" panose="02020400000000000000" pitchFamily="18" charset="-128"/>
            </a:endParaRPr>
          </a:p>
        </p:txBody>
      </p:sp>
      <p:sp>
        <p:nvSpPr>
          <p:cNvPr id="6" name="正方形/長方形 5">
            <a:extLst>
              <a:ext uri="{FF2B5EF4-FFF2-40B4-BE49-F238E27FC236}">
                <a16:creationId xmlns:a16="http://schemas.microsoft.com/office/drawing/2014/main" id="{9818D57F-54A8-689D-D3A7-BA92C132A8EA}"/>
              </a:ext>
            </a:extLst>
          </p:cNvPr>
          <p:cNvSpPr/>
          <p:nvPr/>
        </p:nvSpPr>
        <p:spPr>
          <a:xfrm>
            <a:off x="130185" y="1081503"/>
            <a:ext cx="1552841" cy="3309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36000" rtlCol="0" anchor="t"/>
          <a:lstStyle/>
          <a:p>
            <a:r>
              <a:rPr lang="en-US" altLang="ja-JP" sz="1600" b="1" dirty="0">
                <a:solidFill>
                  <a:schemeClr val="tx1"/>
                </a:solidFill>
                <a:latin typeface="UD デジタル 教科書体 NP-R" panose="02020400000000000000" pitchFamily="18" charset="-128"/>
                <a:ea typeface="UD デジタル 教科書体 NP-R" panose="02020400000000000000" pitchFamily="18" charset="-128"/>
              </a:rPr>
              <a:t>【</a:t>
            </a:r>
            <a:r>
              <a:rPr lang="ja-JP" altLang="en-US" sz="1600" b="1" dirty="0">
                <a:solidFill>
                  <a:schemeClr val="tx1"/>
                </a:solidFill>
                <a:latin typeface="UD デジタル 教科書体 NP-R" panose="02020400000000000000" pitchFamily="18" charset="-128"/>
                <a:ea typeface="UD デジタル 教科書体 NP-R" panose="02020400000000000000" pitchFamily="18" charset="-128"/>
              </a:rPr>
              <a:t>選定結果</a:t>
            </a:r>
            <a:r>
              <a:rPr lang="en-US" altLang="ja-JP" sz="1600" b="1" dirty="0">
                <a:solidFill>
                  <a:schemeClr val="tx1"/>
                </a:solidFill>
                <a:latin typeface="UD デジタル 教科書体 NP-R" panose="02020400000000000000" pitchFamily="18" charset="-128"/>
                <a:ea typeface="UD デジタル 教科書体 NP-R" panose="02020400000000000000" pitchFamily="18" charset="-128"/>
              </a:rPr>
              <a:t>】</a:t>
            </a:r>
            <a:endParaRPr lang="ja-JP" altLang="en-US" sz="1600" b="1"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9" name="テキスト ボックス 8">
            <a:extLst>
              <a:ext uri="{FF2B5EF4-FFF2-40B4-BE49-F238E27FC236}">
                <a16:creationId xmlns:a16="http://schemas.microsoft.com/office/drawing/2014/main" id="{A92A6FBB-1C4A-C92A-9EA5-BD1B352E7335}"/>
              </a:ext>
            </a:extLst>
          </p:cNvPr>
          <p:cNvSpPr txBox="1"/>
          <p:nvPr/>
        </p:nvSpPr>
        <p:spPr>
          <a:xfrm flipH="1">
            <a:off x="392169" y="2532275"/>
            <a:ext cx="9108000" cy="2649071"/>
          </a:xfrm>
          <a:prstGeom prst="rect">
            <a:avLst/>
          </a:prstGeom>
          <a:noFill/>
          <a:ln w="6350">
            <a:noFill/>
            <a:prstDash val="solid"/>
          </a:ln>
        </p:spPr>
        <p:txBody>
          <a:bodyPr vert="horz" wrap="square" lIns="72000" tIns="36000" rIns="72000" bIns="36000" rtlCol="0">
            <a:noAutofit/>
          </a:bodyPr>
          <a:lstStyle>
            <a:defPPr>
              <a:defRPr lang="ja-JP"/>
            </a:defPPr>
            <a:lvl1pPr indent="0" defTabSz="1007943" fontAlgn="ctr">
              <a:spcBef>
                <a:spcPts val="600"/>
              </a:spcBef>
              <a:buClr>
                <a:srgbClr val="E60012"/>
              </a:buClr>
              <a:buSzPct val="90000"/>
              <a:buFont typeface="Wingdings" panose="05000000000000000000" pitchFamily="2" charset="2"/>
              <a:buNone/>
              <a:defRPr sz="1400" b="1">
                <a:solidFill>
                  <a:schemeClr val="tx1">
                    <a:lumMod val="85000"/>
                    <a:lumOff val="15000"/>
                  </a:schemeClr>
                </a:solidFill>
                <a:latin typeface="Meiryo" panose="020B0604030504040204" pitchFamily="34" charset="-128"/>
                <a:ea typeface="Meiryo" panose="020B0604030504040204" pitchFamily="34" charset="-128"/>
              </a:defRPr>
            </a:lvl1pPr>
            <a:lvl2pPr defTabSz="457200"/>
            <a:lvl3pPr defTabSz="457200"/>
            <a:lvl4pPr defTabSz="457200"/>
            <a:lvl5pPr defTabSz="457200"/>
            <a:lvl6pPr defTabSz="457200"/>
            <a:lvl7pPr defTabSz="457200"/>
            <a:lvl8pPr defTabSz="457200"/>
            <a:lvl9pPr defTabSz="457200"/>
          </a:lstStyle>
          <a:p>
            <a:pPr>
              <a:lnSpc>
                <a:spcPts val="2000"/>
              </a:lnSpc>
              <a:spcBef>
                <a:spcPts val="0"/>
              </a:spcBef>
            </a:pPr>
            <a:r>
              <a:rPr lang="ja-JP" altLang="en-US" sz="1600" b="0" dirty="0">
                <a:latin typeface="UD デジタル 教科書体 NP-R" panose="02020400000000000000" pitchFamily="18" charset="-128"/>
                <a:ea typeface="UD デジタル 教科書体 NP-R" panose="02020400000000000000" pitchFamily="18" charset="-128"/>
              </a:rPr>
              <a:t>応募・参加：応募は２者。うち１者は参加辞退したため、参加者は</a:t>
            </a:r>
            <a:r>
              <a:rPr lang="en-US" altLang="ja-JP" sz="1600" b="0" dirty="0">
                <a:latin typeface="UD デジタル 教科書体 NP-R" panose="02020400000000000000" pitchFamily="18" charset="-128"/>
                <a:ea typeface="UD デジタル 教科書体 NP-R" panose="02020400000000000000" pitchFamily="18" charset="-128"/>
              </a:rPr>
              <a:t>1</a:t>
            </a:r>
            <a:r>
              <a:rPr lang="ja-JP" altLang="en-US" sz="1600" b="0" dirty="0">
                <a:latin typeface="UD デジタル 教科書体 NP-R" panose="02020400000000000000" pitchFamily="18" charset="-128"/>
                <a:ea typeface="UD デジタル 教科書体 NP-R" panose="02020400000000000000" pitchFamily="18" charset="-128"/>
              </a:rPr>
              <a:t>者。</a:t>
            </a:r>
            <a:endParaRPr lang="en-US" altLang="ja-JP" sz="1600" b="0" dirty="0">
              <a:latin typeface="UD デジタル 教科書体 NP-R" panose="02020400000000000000" pitchFamily="18" charset="-128"/>
              <a:ea typeface="UD デジタル 教科書体 NP-R" panose="02020400000000000000" pitchFamily="18" charset="-128"/>
            </a:endParaRPr>
          </a:p>
          <a:p>
            <a:pPr>
              <a:lnSpc>
                <a:spcPts val="2000"/>
              </a:lnSpc>
              <a:spcBef>
                <a:spcPts val="0"/>
              </a:spcBef>
            </a:pPr>
            <a:r>
              <a:rPr lang="ja-JP" altLang="en-US" sz="1600" b="0" dirty="0">
                <a:latin typeface="UD デジタル 教科書体 NP-R" panose="02020400000000000000" pitchFamily="18" charset="-128"/>
                <a:ea typeface="UD デジタル 教科書体 NP-R" panose="02020400000000000000" pitchFamily="18" charset="-128"/>
              </a:rPr>
              <a:t>　　　　　　</a:t>
            </a:r>
            <a:r>
              <a:rPr lang="zh-TW" altLang="en-US" sz="1600" b="0" dirty="0">
                <a:latin typeface="UD デジタル 教科書体 NP-R" panose="02020400000000000000" pitchFamily="18" charset="-128"/>
                <a:ea typeface="UD デジタル 教科書体 NP-R" panose="02020400000000000000" pitchFamily="18" charset="-128"/>
              </a:rPr>
              <a:t>（公告日</a:t>
            </a:r>
            <a:r>
              <a:rPr lang="en-US" altLang="zh-TW" sz="1600" b="0" dirty="0">
                <a:latin typeface="UD デジタル 教科書体 NP-R" panose="02020400000000000000" pitchFamily="18" charset="-128"/>
                <a:ea typeface="UD デジタル 教科書体 NP-R" panose="02020400000000000000" pitchFamily="18" charset="-128"/>
              </a:rPr>
              <a:t>5/20</a:t>
            </a:r>
            <a:r>
              <a:rPr lang="zh-TW" altLang="en-US" sz="1600" b="0" dirty="0">
                <a:latin typeface="UD デジタル 教科書体 NP-R" panose="02020400000000000000" pitchFamily="18" charset="-128"/>
                <a:ea typeface="UD デジタル 教科書体 NP-R" panose="02020400000000000000" pitchFamily="18" charset="-128"/>
              </a:rPr>
              <a:t>、技術提案書等受付</a:t>
            </a:r>
            <a:r>
              <a:rPr lang="en-US" altLang="zh-TW" sz="1600" b="0" dirty="0">
                <a:latin typeface="UD デジタル 教科書体 NP-R" panose="02020400000000000000" pitchFamily="18" charset="-128"/>
                <a:ea typeface="UD デジタル 教科書体 NP-R" panose="02020400000000000000" pitchFamily="18" charset="-128"/>
              </a:rPr>
              <a:t>8/5</a:t>
            </a:r>
            <a:r>
              <a:rPr lang="zh-TW" altLang="en-US" sz="1600" b="0" dirty="0">
                <a:latin typeface="UD デジタル 教科書体 NP-R" panose="02020400000000000000" pitchFamily="18" charset="-128"/>
                <a:ea typeface="UD デジタル 教科書体 NP-R" panose="02020400000000000000" pitchFamily="18" charset="-128"/>
              </a:rPr>
              <a:t>～</a:t>
            </a:r>
            <a:r>
              <a:rPr lang="en-US" altLang="zh-TW" sz="1600" b="0" dirty="0">
                <a:latin typeface="UD デジタル 教科書体 NP-R" panose="02020400000000000000" pitchFamily="18" charset="-128"/>
                <a:ea typeface="UD デジタル 教科書体 NP-R" panose="02020400000000000000" pitchFamily="18" charset="-128"/>
              </a:rPr>
              <a:t>8/9</a:t>
            </a:r>
            <a:r>
              <a:rPr lang="zh-TW" altLang="en-US" sz="1600" b="0" dirty="0">
                <a:latin typeface="UD デジタル 教科書体 NP-R" panose="02020400000000000000" pitchFamily="18" charset="-128"/>
                <a:ea typeface="UD デジタル 教科書体 NP-R" panose="02020400000000000000" pitchFamily="18" charset="-128"/>
              </a:rPr>
              <a:t>）</a:t>
            </a:r>
            <a:endParaRPr lang="en-US" altLang="ja-JP" sz="1600" b="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600" b="0" dirty="0">
                <a:latin typeface="UD デジタル 教科書体 NP-R" panose="02020400000000000000" pitchFamily="18" charset="-128"/>
                <a:ea typeface="UD デジタル 教科書体 NP-R" panose="02020400000000000000" pitchFamily="18" charset="-128"/>
              </a:rPr>
              <a:t>選定方法　：公募型プロポーザル実施要領に基づき、有識者３名からなる選定委員会で審査</a:t>
            </a:r>
            <a:endParaRPr lang="en-US" altLang="ja-JP" sz="1600" b="0" dirty="0">
              <a:latin typeface="UD デジタル 教科書体 NP-R" panose="02020400000000000000" pitchFamily="18" charset="-128"/>
              <a:ea typeface="UD デジタル 教科書体 NP-R" panose="02020400000000000000" pitchFamily="18" charset="-128"/>
            </a:endParaRPr>
          </a:p>
          <a:p>
            <a:pPr marL="1258888" indent="-1258888">
              <a:lnSpc>
                <a:spcPts val="2000"/>
              </a:lnSpc>
            </a:pPr>
            <a:r>
              <a:rPr lang="ja-JP" altLang="en-US" sz="1600" b="0" dirty="0">
                <a:latin typeface="UD デジタル 教科書体 NP-R" panose="02020400000000000000" pitchFamily="18" charset="-128"/>
                <a:ea typeface="UD デジタル 教科書体 NP-R" panose="02020400000000000000" pitchFamily="18" charset="-128"/>
              </a:rPr>
              <a:t>選定経過　：技術提案の評価は高かったものの、事業費参考額（約</a:t>
            </a:r>
            <a:r>
              <a:rPr lang="en-US" altLang="ja-JP" sz="1600" b="0" dirty="0">
                <a:latin typeface="UD デジタル 教科書体 NP-R" panose="02020400000000000000" pitchFamily="18" charset="-128"/>
                <a:ea typeface="UD デジタル 教科書体 NP-R" panose="02020400000000000000" pitchFamily="18" charset="-128"/>
              </a:rPr>
              <a:t>74</a:t>
            </a:r>
            <a:r>
              <a:rPr lang="ja-JP" altLang="en-US" sz="1600" b="0" dirty="0">
                <a:latin typeface="UD デジタル 教科書体 NP-R" panose="02020400000000000000" pitchFamily="18" charset="-128"/>
                <a:ea typeface="UD デジタル 教科書体 NP-R" panose="02020400000000000000" pitchFamily="18" charset="-128"/>
              </a:rPr>
              <a:t>億円）と提案価格（約</a:t>
            </a:r>
            <a:r>
              <a:rPr lang="en-US" altLang="ja-JP" sz="1600" b="0" dirty="0">
                <a:latin typeface="UD デジタル 教科書体 NP-R" panose="02020400000000000000" pitchFamily="18" charset="-128"/>
                <a:ea typeface="UD デジタル 教科書体 NP-R" panose="02020400000000000000" pitchFamily="18" charset="-128"/>
              </a:rPr>
              <a:t>195</a:t>
            </a:r>
            <a:r>
              <a:rPr lang="ja-JP" altLang="en-US" sz="1600" b="0" dirty="0">
                <a:latin typeface="UD デジタル 教科書体 NP-R" panose="02020400000000000000" pitchFamily="18" charset="-128"/>
                <a:ea typeface="UD デジタル 教科書体 NP-R" panose="02020400000000000000" pitchFamily="18" charset="-128"/>
              </a:rPr>
              <a:t>億円）に大きな差があったため</a:t>
            </a:r>
            <a:r>
              <a:rPr lang="en-US" altLang="ja-JP" sz="1600" b="0" dirty="0">
                <a:latin typeface="UD デジタル 教科書体 NP-R" panose="02020400000000000000" pitchFamily="18" charset="-128"/>
                <a:ea typeface="UD デジタル 教科書体 NP-R" panose="02020400000000000000" pitchFamily="18" charset="-128"/>
              </a:rPr>
              <a:t>『</a:t>
            </a:r>
            <a:r>
              <a:rPr lang="ja-JP" altLang="en-US" sz="1600" b="0" dirty="0">
                <a:latin typeface="UD デジタル 教科書体 NP-R" panose="02020400000000000000" pitchFamily="18" charset="-128"/>
                <a:ea typeface="UD デジタル 教科書体 NP-R" panose="02020400000000000000" pitchFamily="18" charset="-128"/>
              </a:rPr>
              <a:t>参加者からの</a:t>
            </a:r>
            <a:r>
              <a:rPr lang="en-US" altLang="ja-JP" sz="1600" b="0" dirty="0">
                <a:latin typeface="UD デジタル 教科書体 NP-R" panose="02020400000000000000" pitchFamily="18" charset="-128"/>
                <a:ea typeface="UD デジタル 教科書体 NP-R" panose="02020400000000000000" pitchFamily="18" charset="-128"/>
              </a:rPr>
              <a:t>VE</a:t>
            </a:r>
            <a:r>
              <a:rPr lang="ja-JP" altLang="en-US" sz="1600" b="0" dirty="0">
                <a:latin typeface="UD デジタル 教科書体 NP-R" panose="02020400000000000000" pitchFamily="18" charset="-128"/>
                <a:ea typeface="UD デジタル 教科書体 NP-R" panose="02020400000000000000" pitchFamily="18" charset="-128"/>
              </a:rPr>
              <a:t>提案</a:t>
            </a:r>
            <a:r>
              <a:rPr lang="ja-JP" altLang="en-US" sz="1600" b="0" baseline="30000" dirty="0">
                <a:latin typeface="UD デジタル 教科書体 NP-R" panose="02020400000000000000" pitchFamily="18" charset="-128"/>
                <a:ea typeface="UD デジタル 教科書体 NP-R" panose="02020400000000000000" pitchFamily="18" charset="-128"/>
              </a:rPr>
              <a:t>＊</a:t>
            </a:r>
            <a:r>
              <a:rPr lang="ja-JP" altLang="en-US" sz="1600" b="0" dirty="0">
                <a:latin typeface="UD デジタル 教科書体 NP-R" panose="02020400000000000000" pitchFamily="18" charset="-128"/>
                <a:ea typeface="UD デジタル 教科書体 NP-R" panose="02020400000000000000" pitchFamily="18" charset="-128"/>
              </a:rPr>
              <a:t>（約</a:t>
            </a:r>
            <a:r>
              <a:rPr lang="en-US" altLang="ja-JP" sz="1600" b="0" dirty="0">
                <a:latin typeface="UD デジタル 教科書体 NP-R" panose="02020400000000000000" pitchFamily="18" charset="-128"/>
                <a:ea typeface="UD デジタル 教科書体 NP-R" panose="02020400000000000000" pitchFamily="18" charset="-128"/>
              </a:rPr>
              <a:t>134</a:t>
            </a:r>
            <a:r>
              <a:rPr lang="ja-JP" altLang="en-US" sz="1600" b="0" dirty="0">
                <a:latin typeface="UD デジタル 教科書体 NP-R" panose="02020400000000000000" pitchFamily="18" charset="-128"/>
                <a:ea typeface="UD デジタル 教科書体 NP-R" panose="02020400000000000000" pitchFamily="18" charset="-128"/>
              </a:rPr>
              <a:t>億円）に、コストダウン案を加えることで事業費参考額に近づけることが可能か確認するよう</a:t>
            </a:r>
            <a:r>
              <a:rPr lang="en-US" altLang="ja-JP" sz="1600" b="0" dirty="0">
                <a:latin typeface="UD デジタル 教科書体 NP-R" panose="02020400000000000000" pitchFamily="18" charset="-128"/>
                <a:ea typeface="UD デジタル 教科書体 NP-R" panose="02020400000000000000" pitchFamily="18" charset="-128"/>
              </a:rPr>
              <a:t>』</a:t>
            </a:r>
            <a:r>
              <a:rPr lang="ja-JP" altLang="en-US" sz="1600" b="0" dirty="0">
                <a:latin typeface="UD デジタル 教科書体 NP-R" panose="02020400000000000000" pitchFamily="18" charset="-128"/>
                <a:ea typeface="UD デジタル 教科書体 NP-R" panose="02020400000000000000" pitchFamily="18" charset="-128"/>
              </a:rPr>
              <a:t>選定委員の指摘を受け、発注者において</a:t>
            </a:r>
            <a:r>
              <a:rPr lang="en-US" altLang="ja-JP" sz="1600" b="0" dirty="0">
                <a:latin typeface="UD デジタル 教科書体 NP-R" panose="02020400000000000000" pitchFamily="18" charset="-128"/>
                <a:ea typeface="UD デジタル 教科書体 NP-R" panose="02020400000000000000" pitchFamily="18" charset="-128"/>
              </a:rPr>
              <a:t>100</a:t>
            </a:r>
            <a:r>
              <a:rPr lang="ja-JP" altLang="en-US" sz="1600" b="0" dirty="0">
                <a:latin typeface="UD デジタル 教科書体 NP-R" panose="02020400000000000000" pitchFamily="18" charset="-128"/>
                <a:ea typeface="UD デジタル 教科書体 NP-R" panose="02020400000000000000" pitchFamily="18" charset="-128"/>
              </a:rPr>
              <a:t>億円近くまでコストダウンを図ることができることを確認。その結果を選定委員会に諮り、</a:t>
            </a:r>
            <a:r>
              <a:rPr lang="en-US" altLang="ja-JP" sz="1600" b="0" dirty="0">
                <a:latin typeface="UD デジタル 教科書体 NP-R" panose="02020400000000000000" pitchFamily="18" charset="-128"/>
                <a:ea typeface="UD デジタル 教科書体 NP-R" panose="02020400000000000000" pitchFamily="18" charset="-128"/>
              </a:rPr>
              <a:t>(</a:t>
            </a:r>
            <a:r>
              <a:rPr lang="ja-JP" altLang="en-US" sz="1600" b="0" dirty="0">
                <a:latin typeface="UD デジタル 教科書体 NP-R" panose="02020400000000000000" pitchFamily="18" charset="-128"/>
                <a:ea typeface="UD デジタル 教科書体 NP-R" panose="02020400000000000000" pitchFamily="18" charset="-128"/>
              </a:rPr>
              <a:t>株</a:t>
            </a:r>
            <a:r>
              <a:rPr lang="en-US" altLang="ja-JP" sz="1600" b="0" dirty="0">
                <a:latin typeface="UD デジタル 教科書体 NP-R" panose="02020400000000000000" pitchFamily="18" charset="-128"/>
                <a:ea typeface="UD デジタル 教科書体 NP-R" panose="02020400000000000000" pitchFamily="18" charset="-128"/>
              </a:rPr>
              <a:t>)</a:t>
            </a:r>
            <a:r>
              <a:rPr lang="ja-JP" altLang="en-US" sz="1600" b="0" dirty="0">
                <a:latin typeface="UD デジタル 教科書体 NP-R" panose="02020400000000000000" pitchFamily="18" charset="-128"/>
                <a:ea typeface="UD デジタル 教科書体 NP-R" panose="02020400000000000000" pitchFamily="18" charset="-128"/>
              </a:rPr>
              <a:t>竹中工務店を施工予定者として選定。</a:t>
            </a:r>
            <a:endParaRPr lang="en-US" altLang="ja-JP" sz="1600" b="0" dirty="0">
              <a:latin typeface="UD デジタル 教科書体 NP-R" panose="02020400000000000000" pitchFamily="18" charset="-128"/>
              <a:ea typeface="UD デジタル 教科書体 NP-R" panose="02020400000000000000" pitchFamily="18" charset="-128"/>
            </a:endParaRPr>
          </a:p>
        </p:txBody>
      </p:sp>
      <p:sp>
        <p:nvSpPr>
          <p:cNvPr id="10" name="正方形/長方形 9">
            <a:extLst>
              <a:ext uri="{FF2B5EF4-FFF2-40B4-BE49-F238E27FC236}">
                <a16:creationId xmlns:a16="http://schemas.microsoft.com/office/drawing/2014/main" id="{05BB48F8-78DA-D865-471B-67AF84632609}"/>
              </a:ext>
            </a:extLst>
          </p:cNvPr>
          <p:cNvSpPr/>
          <p:nvPr/>
        </p:nvSpPr>
        <p:spPr>
          <a:xfrm>
            <a:off x="130185" y="2180004"/>
            <a:ext cx="1202459" cy="3309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36000" rtlCol="0" anchor="t"/>
          <a:lstStyle/>
          <a:p>
            <a:r>
              <a:rPr lang="en-US" altLang="ja-JP" sz="1600" b="1" dirty="0">
                <a:solidFill>
                  <a:schemeClr val="tx1"/>
                </a:solidFill>
                <a:latin typeface="UD デジタル 教科書体 NP-R" panose="02020400000000000000" pitchFamily="18" charset="-128"/>
                <a:ea typeface="UD デジタル 教科書体 NP-R" panose="02020400000000000000" pitchFamily="18" charset="-128"/>
              </a:rPr>
              <a:t>【</a:t>
            </a:r>
            <a:r>
              <a:rPr lang="ja-JP" altLang="en-US" sz="1600" b="1" dirty="0">
                <a:solidFill>
                  <a:schemeClr val="tx1"/>
                </a:solidFill>
                <a:latin typeface="UD デジタル 教科書体 NP-R" panose="02020400000000000000" pitchFamily="18" charset="-128"/>
                <a:ea typeface="UD デジタル 教科書体 NP-R" panose="02020400000000000000" pitchFamily="18" charset="-128"/>
              </a:rPr>
              <a:t>経過等</a:t>
            </a:r>
            <a:r>
              <a:rPr lang="en-US" altLang="ja-JP" sz="1600" b="1" dirty="0">
                <a:solidFill>
                  <a:schemeClr val="tx1"/>
                </a:solidFill>
                <a:latin typeface="UD デジタル 教科書体 NP-R" panose="02020400000000000000" pitchFamily="18" charset="-128"/>
                <a:ea typeface="UD デジタル 教科書体 NP-R" panose="02020400000000000000" pitchFamily="18" charset="-128"/>
              </a:rPr>
              <a:t>】</a:t>
            </a:r>
            <a:endParaRPr lang="ja-JP" altLang="en-US" sz="1600" b="1"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5" name="テキスト ボックス 4"/>
          <p:cNvSpPr txBox="1"/>
          <p:nvPr/>
        </p:nvSpPr>
        <p:spPr>
          <a:xfrm>
            <a:off x="8830493" y="143690"/>
            <a:ext cx="875212" cy="369332"/>
          </a:xfrm>
          <a:prstGeom prst="rect">
            <a:avLst/>
          </a:prstGeom>
          <a:noFill/>
          <a:ln w="19050">
            <a:solidFill>
              <a:schemeClr val="bg1"/>
            </a:solidFill>
          </a:ln>
        </p:spPr>
        <p:txBody>
          <a:bodyPr wrap="square" rtlCol="0">
            <a:spAutoFit/>
          </a:bodyPr>
          <a:lstStyle/>
          <a:p>
            <a:r>
              <a:rPr kumimoji="1" lang="ja-JP" altLang="en-US" b="1" dirty="0" smtClean="0">
                <a:solidFill>
                  <a:schemeClr val="bg1"/>
                </a:solidFill>
              </a:rPr>
              <a:t>資料２</a:t>
            </a:r>
            <a:endParaRPr kumimoji="1" lang="ja-JP" altLang="en-US" b="1" dirty="0">
              <a:solidFill>
                <a:schemeClr val="bg1"/>
              </a:solidFill>
            </a:endParaRPr>
          </a:p>
        </p:txBody>
      </p:sp>
    </p:spTree>
    <p:extLst>
      <p:ext uri="{BB962C8B-B14F-4D97-AF65-F5344CB8AC3E}">
        <p14:creationId xmlns:p14="http://schemas.microsoft.com/office/powerpoint/2010/main" val="858785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a:extLst>
              <a:ext uri="{FF2B5EF4-FFF2-40B4-BE49-F238E27FC236}">
                <a16:creationId xmlns:a16="http://schemas.microsoft.com/office/drawing/2014/main" id="{9D0B603B-C15E-6315-E171-0CDCFB050028}"/>
              </a:ext>
            </a:extLst>
          </p:cNvPr>
          <p:cNvSpPr/>
          <p:nvPr/>
        </p:nvSpPr>
        <p:spPr>
          <a:xfrm>
            <a:off x="135713" y="4231776"/>
            <a:ext cx="9540000" cy="2506579"/>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a:xfrm>
            <a:off x="-5368" y="127237"/>
            <a:ext cx="9911368" cy="42036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UD デジタル 教科書体 NP-R" panose="02020400000000000000" pitchFamily="18" charset="-128"/>
                <a:ea typeface="UD デジタル 教科書体 NP-R" panose="02020400000000000000" pitchFamily="18" charset="-128"/>
              </a:rPr>
              <a:t>大阪ヘルスケアパビリオン建設工事の契約について</a:t>
            </a:r>
            <a:endParaRPr lang="en-US" altLang="ja-JP" sz="2000" b="1" dirty="0">
              <a:noFill/>
              <a:latin typeface="UD デジタル 教科書体 NP-R" panose="02020400000000000000" pitchFamily="18" charset="-128"/>
              <a:ea typeface="UD デジタル 教科書体 NP-R" panose="02020400000000000000" pitchFamily="18" charset="-128"/>
            </a:endParaRPr>
          </a:p>
        </p:txBody>
      </p:sp>
      <p:sp>
        <p:nvSpPr>
          <p:cNvPr id="9" name="テキスト ボックス 8">
            <a:extLst>
              <a:ext uri="{FF2B5EF4-FFF2-40B4-BE49-F238E27FC236}">
                <a16:creationId xmlns:a16="http://schemas.microsoft.com/office/drawing/2014/main" id="{9BEC1D8C-9DBB-8990-36A5-F23C1B038714}"/>
              </a:ext>
            </a:extLst>
          </p:cNvPr>
          <p:cNvSpPr txBox="1"/>
          <p:nvPr/>
        </p:nvSpPr>
        <p:spPr>
          <a:xfrm flipH="1">
            <a:off x="135713" y="577522"/>
            <a:ext cx="9540000" cy="3588951"/>
          </a:xfrm>
          <a:prstGeom prst="rect">
            <a:avLst/>
          </a:prstGeom>
          <a:noFill/>
          <a:ln w="6350">
            <a:solidFill>
              <a:schemeClr val="tx1"/>
            </a:solidFill>
            <a:prstDash val="solid"/>
          </a:ln>
        </p:spPr>
        <p:txBody>
          <a:bodyPr vert="horz" wrap="square" lIns="108000" tIns="72000" rIns="108000" bIns="72000" rtlCol="0">
            <a:noAutofit/>
          </a:bodyPr>
          <a:lstStyle>
            <a:defPPr>
              <a:defRPr lang="ja-JP"/>
            </a:defPPr>
            <a:lvl1pPr indent="0" defTabSz="1007943" fontAlgn="ctr">
              <a:spcBef>
                <a:spcPts val="600"/>
              </a:spcBef>
              <a:buClr>
                <a:srgbClr val="E60012"/>
              </a:buClr>
              <a:buSzPct val="90000"/>
              <a:buFont typeface="Wingdings" panose="05000000000000000000" pitchFamily="2" charset="2"/>
              <a:buNone/>
              <a:defRPr sz="1400" b="1">
                <a:solidFill>
                  <a:schemeClr val="tx1">
                    <a:lumMod val="85000"/>
                    <a:lumOff val="15000"/>
                  </a:schemeClr>
                </a:solidFill>
                <a:latin typeface="Meiryo" panose="020B0604030504040204" pitchFamily="34" charset="-128"/>
                <a:ea typeface="Meiryo" panose="020B0604030504040204" pitchFamily="34" charset="-128"/>
              </a:defRPr>
            </a:lvl1pPr>
            <a:lvl2pPr defTabSz="457200"/>
            <a:lvl3pPr defTabSz="457200"/>
            <a:lvl4pPr defTabSz="457200"/>
            <a:lvl5pPr defTabSz="457200"/>
            <a:lvl6pPr defTabSz="457200"/>
            <a:lvl7pPr defTabSz="457200"/>
            <a:lvl8pPr defTabSz="457200"/>
            <a:lvl9pPr defTabSz="457200"/>
          </a:lstStyle>
          <a:p>
            <a:pPr marL="182563" indent="-182563">
              <a:lnSpc>
                <a:spcPts val="2000"/>
              </a:lnSpc>
              <a:buFont typeface="Wingdings" panose="05000000000000000000" pitchFamily="2" charset="2"/>
              <a:buChar char="l"/>
            </a:pPr>
            <a:r>
              <a:rPr lang="ja-JP" altLang="en-US" sz="1600" b="0" dirty="0">
                <a:solidFill>
                  <a:schemeClr val="tx1"/>
                </a:solidFill>
                <a:latin typeface="UD デジタル 教科書体 NP-R" panose="02020400000000000000" pitchFamily="18" charset="-128"/>
                <a:ea typeface="UD デジタル 教科書体 NP-R" panose="02020400000000000000" pitchFamily="18" charset="-128"/>
              </a:rPr>
              <a:t>大阪ヘルスケアパビリオン建設工事の施工予定者について、</a:t>
            </a:r>
            <a:r>
              <a:rPr lang="en-US" altLang="ja-JP" sz="1600" b="0" dirty="0">
                <a:solidFill>
                  <a:schemeClr val="tx1"/>
                </a:solidFill>
                <a:latin typeface="UD デジタル 教科書体 NP-R" panose="02020400000000000000" pitchFamily="18" charset="-128"/>
                <a:ea typeface="UD デジタル 教科書体 NP-R" panose="02020400000000000000" pitchFamily="18" charset="-128"/>
              </a:rPr>
              <a:t>2022</a:t>
            </a:r>
            <a:r>
              <a:rPr lang="ja-JP" altLang="en-US" sz="1600" b="0" dirty="0">
                <a:solidFill>
                  <a:schemeClr val="tx1"/>
                </a:solidFill>
                <a:latin typeface="UD デジタル 教科書体 NP-R" panose="02020400000000000000" pitchFamily="18" charset="-128"/>
                <a:ea typeface="UD デジタル 教科書体 NP-R" panose="02020400000000000000" pitchFamily="18" charset="-128"/>
              </a:rPr>
              <a:t>年</a:t>
            </a:r>
            <a:r>
              <a:rPr lang="en-US" altLang="ja-JP" sz="1600" b="0" dirty="0">
                <a:solidFill>
                  <a:schemeClr val="tx1"/>
                </a:solidFill>
                <a:latin typeface="UD デジタル 教科書体 NP-R" panose="02020400000000000000" pitchFamily="18" charset="-128"/>
                <a:ea typeface="UD デジタル 教科書体 NP-R" panose="02020400000000000000" pitchFamily="18" charset="-128"/>
              </a:rPr>
              <a:t>8</a:t>
            </a:r>
            <a:r>
              <a:rPr lang="ja-JP" altLang="en-US" sz="1600" b="0" dirty="0">
                <a:solidFill>
                  <a:schemeClr val="tx1"/>
                </a:solidFill>
                <a:latin typeface="UD デジタル 教科書体 NP-R" panose="02020400000000000000" pitchFamily="18" charset="-128"/>
                <a:ea typeface="UD デジタル 教科書体 NP-R" panose="02020400000000000000" pitchFamily="18" charset="-128"/>
              </a:rPr>
              <a:t>月</a:t>
            </a:r>
            <a:r>
              <a:rPr lang="en-US" altLang="ja-JP" sz="1600" b="0" dirty="0">
                <a:solidFill>
                  <a:schemeClr val="tx1"/>
                </a:solidFill>
                <a:latin typeface="UD デジタル 教科書体 NP-R" panose="02020400000000000000" pitchFamily="18" charset="-128"/>
                <a:ea typeface="UD デジタル 教科書体 NP-R" panose="02020400000000000000" pitchFamily="18" charset="-128"/>
              </a:rPr>
              <a:t>24</a:t>
            </a:r>
            <a:r>
              <a:rPr lang="ja-JP" altLang="en-US" sz="1600" b="0" dirty="0">
                <a:solidFill>
                  <a:schemeClr val="tx1"/>
                </a:solidFill>
                <a:latin typeface="UD デジタル 教科書体 NP-R" panose="02020400000000000000" pitchFamily="18" charset="-128"/>
                <a:ea typeface="UD デジタル 教科書体 NP-R" panose="02020400000000000000" pitchFamily="18" charset="-128"/>
              </a:rPr>
              <a:t>日及び９月</a:t>
            </a:r>
            <a:r>
              <a:rPr lang="en-US" altLang="ja-JP" sz="1600" b="0" dirty="0">
                <a:solidFill>
                  <a:schemeClr val="tx1"/>
                </a:solidFill>
                <a:latin typeface="UD デジタル 教科書体 NP-R" panose="02020400000000000000" pitchFamily="18" charset="-128"/>
                <a:ea typeface="UD デジタル 教科書体 NP-R" panose="02020400000000000000" pitchFamily="18" charset="-128"/>
              </a:rPr>
              <a:t>14</a:t>
            </a:r>
            <a:r>
              <a:rPr lang="ja-JP" altLang="en-US" sz="1600" b="0" dirty="0">
                <a:solidFill>
                  <a:schemeClr val="tx1"/>
                </a:solidFill>
                <a:latin typeface="UD デジタル 教科書体 NP-R" panose="02020400000000000000" pitchFamily="18" charset="-128"/>
                <a:ea typeface="UD デジタル 教科書体 NP-R" panose="02020400000000000000" pitchFamily="18" charset="-128"/>
              </a:rPr>
              <a:t>日の選定委員会の審査を経て、</a:t>
            </a:r>
            <a:r>
              <a:rPr lang="en-US" altLang="ja-JP" sz="1600" b="0" dirty="0">
                <a:solidFill>
                  <a:schemeClr val="tx1"/>
                </a:solidFill>
                <a:latin typeface="UD デジタル 教科書体 NP-R" panose="02020400000000000000" pitchFamily="18" charset="-128"/>
                <a:ea typeface="UD デジタル 教科書体 NP-R" panose="02020400000000000000" pitchFamily="18" charset="-128"/>
              </a:rPr>
              <a:t>9</a:t>
            </a:r>
            <a:r>
              <a:rPr lang="ja-JP" altLang="en-US" sz="1600" b="0" dirty="0">
                <a:solidFill>
                  <a:schemeClr val="tx1"/>
                </a:solidFill>
                <a:latin typeface="UD デジタル 教科書体 NP-R" panose="02020400000000000000" pitchFamily="18" charset="-128"/>
                <a:ea typeface="UD デジタル 教科書体 NP-R" panose="02020400000000000000" pitchFamily="18" charset="-128"/>
              </a:rPr>
              <a:t>月</a:t>
            </a:r>
            <a:r>
              <a:rPr lang="en-US" altLang="ja-JP" sz="1600" b="0" dirty="0">
                <a:solidFill>
                  <a:schemeClr val="tx1"/>
                </a:solidFill>
                <a:latin typeface="UD デジタル 教科書体 NP-R" panose="02020400000000000000" pitchFamily="18" charset="-128"/>
                <a:ea typeface="UD デジタル 教科書体 NP-R" panose="02020400000000000000" pitchFamily="18" charset="-128"/>
              </a:rPr>
              <a:t>15</a:t>
            </a:r>
            <a:r>
              <a:rPr lang="ja-JP" altLang="en-US" sz="1600" b="0" dirty="0">
                <a:solidFill>
                  <a:schemeClr val="tx1"/>
                </a:solidFill>
                <a:latin typeface="UD デジタル 教科書体 NP-R" panose="02020400000000000000" pitchFamily="18" charset="-128"/>
                <a:ea typeface="UD デジタル 教科書体 NP-R" panose="02020400000000000000" pitchFamily="18" charset="-128"/>
              </a:rPr>
              <a:t>日に</a:t>
            </a:r>
            <a:r>
              <a:rPr lang="en-US" altLang="ja-JP" sz="1600" b="0" dirty="0">
                <a:solidFill>
                  <a:schemeClr val="tx1"/>
                </a:solidFill>
                <a:latin typeface="UD デジタル 教科書体 NP-R" panose="02020400000000000000" pitchFamily="18" charset="-128"/>
                <a:ea typeface="UD デジタル 教科書体 NP-R" panose="02020400000000000000" pitchFamily="18" charset="-128"/>
              </a:rPr>
              <a:t>(</a:t>
            </a:r>
            <a:r>
              <a:rPr lang="ja-JP" altLang="en-US" sz="1600" b="0" dirty="0">
                <a:solidFill>
                  <a:schemeClr val="tx1"/>
                </a:solidFill>
                <a:latin typeface="UD デジタル 教科書体 NP-R" panose="02020400000000000000" pitchFamily="18" charset="-128"/>
                <a:ea typeface="UD デジタル 教科書体 NP-R" panose="02020400000000000000" pitchFamily="18" charset="-128"/>
              </a:rPr>
              <a:t>株</a:t>
            </a:r>
            <a:r>
              <a:rPr lang="en-US" altLang="ja-JP" sz="1600" b="0" dirty="0">
                <a:solidFill>
                  <a:schemeClr val="tx1"/>
                </a:solidFill>
                <a:latin typeface="UD デジタル 教科書体 NP-R" panose="02020400000000000000" pitchFamily="18" charset="-128"/>
                <a:ea typeface="UD デジタル 教科書体 NP-R" panose="02020400000000000000" pitchFamily="18" charset="-128"/>
              </a:rPr>
              <a:t>)</a:t>
            </a:r>
            <a:r>
              <a:rPr lang="ja-JP" altLang="en-US" sz="1600" b="0" dirty="0">
                <a:solidFill>
                  <a:schemeClr val="tx1"/>
                </a:solidFill>
                <a:latin typeface="UD デジタル 教科書体 NP-R" panose="02020400000000000000" pitchFamily="18" charset="-128"/>
                <a:ea typeface="UD デジタル 教科書体 NP-R" panose="02020400000000000000" pitchFamily="18" charset="-128"/>
              </a:rPr>
              <a:t>竹中工務店を選定し、事業費約１１５億円から今後の調整を進めることを確認したうえで、９月</a:t>
            </a:r>
            <a:r>
              <a:rPr lang="en-US" altLang="ja-JP" sz="1600" b="0" dirty="0">
                <a:solidFill>
                  <a:schemeClr val="tx1"/>
                </a:solidFill>
                <a:latin typeface="UD デジタル 教科書体 NP-R" panose="02020400000000000000" pitchFamily="18" charset="-128"/>
                <a:ea typeface="UD デジタル 教科書体 NP-R" panose="02020400000000000000" pitchFamily="18" charset="-128"/>
              </a:rPr>
              <a:t>30</a:t>
            </a:r>
            <a:r>
              <a:rPr lang="ja-JP" altLang="en-US" sz="1600" b="0" dirty="0">
                <a:solidFill>
                  <a:schemeClr val="tx1"/>
                </a:solidFill>
                <a:latin typeface="UD デジタル 教科書体 NP-R" panose="02020400000000000000" pitchFamily="18" charset="-128"/>
                <a:ea typeface="UD デジタル 教科書体 NP-R" panose="02020400000000000000" pitchFamily="18" charset="-128"/>
              </a:rPr>
              <a:t>日に技術協力業務委託契約を締結。</a:t>
            </a:r>
            <a:endParaRPr lang="en-US" altLang="ja-JP" sz="1600" b="0" dirty="0">
              <a:solidFill>
                <a:schemeClr val="tx1"/>
              </a:solidFill>
              <a:latin typeface="UD デジタル 教科書体 NP-R" panose="02020400000000000000" pitchFamily="18" charset="-128"/>
              <a:ea typeface="UD デジタル 教科書体 NP-R" panose="02020400000000000000" pitchFamily="18" charset="-128"/>
            </a:endParaRPr>
          </a:p>
          <a:p>
            <a:pPr marL="182563" indent="-182563">
              <a:lnSpc>
                <a:spcPts val="2000"/>
              </a:lnSpc>
              <a:buFont typeface="Wingdings" panose="05000000000000000000" pitchFamily="2" charset="2"/>
              <a:buChar char="l"/>
            </a:pPr>
            <a:r>
              <a:rPr lang="ja-JP" altLang="en-US" sz="1600" b="0" dirty="0">
                <a:solidFill>
                  <a:schemeClr val="tx1"/>
                </a:solidFill>
                <a:latin typeface="UD デジタル 教科書体 NP-R" panose="02020400000000000000" pitchFamily="18" charset="-128"/>
                <a:ea typeface="UD デジタル 教科書体 NP-R" panose="02020400000000000000" pitchFamily="18" charset="-128"/>
              </a:rPr>
              <a:t>契約締結後、</a:t>
            </a:r>
            <a:r>
              <a:rPr lang="en-US" altLang="ja-JP" sz="1600" b="0" dirty="0">
                <a:solidFill>
                  <a:schemeClr val="tx1"/>
                </a:solidFill>
                <a:latin typeface="UD デジタル 教科書体 NP-R" panose="02020400000000000000" pitchFamily="18" charset="-128"/>
                <a:ea typeface="UD デジタル 教科書体 NP-R" panose="02020400000000000000" pitchFamily="18" charset="-128"/>
              </a:rPr>
              <a:t>(</a:t>
            </a:r>
            <a:r>
              <a:rPr lang="ja-JP" altLang="en-US" sz="1600" b="0" dirty="0">
                <a:solidFill>
                  <a:schemeClr val="tx1"/>
                </a:solidFill>
                <a:latin typeface="UD デジタル 教科書体 NP-R" panose="02020400000000000000" pitchFamily="18" charset="-128"/>
                <a:ea typeface="UD デジタル 教科書体 NP-R" panose="02020400000000000000" pitchFamily="18" charset="-128"/>
              </a:rPr>
              <a:t>株</a:t>
            </a:r>
            <a:r>
              <a:rPr lang="en-US" altLang="ja-JP" sz="1600" b="0" dirty="0">
                <a:solidFill>
                  <a:schemeClr val="tx1"/>
                </a:solidFill>
                <a:latin typeface="UD デジタル 教科書体 NP-R" panose="02020400000000000000" pitchFamily="18" charset="-128"/>
                <a:ea typeface="UD デジタル 教科書体 NP-R" panose="02020400000000000000" pitchFamily="18" charset="-128"/>
              </a:rPr>
              <a:t>)</a:t>
            </a:r>
            <a:r>
              <a:rPr lang="ja-JP" altLang="en-US" sz="1600" b="0" dirty="0">
                <a:solidFill>
                  <a:schemeClr val="tx1"/>
                </a:solidFill>
                <a:latin typeface="UD デジタル 教科書体 NP-R" panose="02020400000000000000" pitchFamily="18" charset="-128"/>
                <a:ea typeface="UD デジタル 教科書体 NP-R" panose="02020400000000000000" pitchFamily="18" charset="-128"/>
              </a:rPr>
              <a:t>竹中工務店の技術協力を得ながら、実施設計の精査を進め、コストダウンを図るとともに、それを踏まえて価格等の交渉を行った。</a:t>
            </a:r>
            <a:endParaRPr lang="en-US" altLang="ja-JP" sz="1600" b="0" dirty="0">
              <a:solidFill>
                <a:schemeClr val="tx1"/>
              </a:solidFill>
              <a:latin typeface="UD デジタル 教科書体 NP-R" panose="02020400000000000000" pitchFamily="18" charset="-128"/>
              <a:ea typeface="UD デジタル 教科書体 NP-R" panose="02020400000000000000" pitchFamily="18" charset="-128"/>
            </a:endParaRPr>
          </a:p>
          <a:p>
            <a:pPr marL="182563" indent="-182563">
              <a:lnSpc>
                <a:spcPts val="2000"/>
              </a:lnSpc>
              <a:buFont typeface="Wingdings" panose="05000000000000000000" pitchFamily="2" charset="2"/>
              <a:buChar char="l"/>
            </a:pPr>
            <a:r>
              <a:rPr lang="ja-JP" altLang="en-US" sz="1600" b="0" dirty="0">
                <a:solidFill>
                  <a:schemeClr val="tx1"/>
                </a:solidFill>
                <a:latin typeface="UD デジタル 教科書体 NP-R" panose="02020400000000000000" pitchFamily="18" charset="-128"/>
                <a:ea typeface="UD デジタル 教科書体 NP-R" panose="02020400000000000000" pitchFamily="18" charset="-128"/>
              </a:rPr>
              <a:t>その結果、事業費を約</a:t>
            </a:r>
            <a:r>
              <a:rPr lang="en-US" altLang="ja-JP" sz="1600" b="0" dirty="0">
                <a:solidFill>
                  <a:schemeClr val="tx1"/>
                </a:solidFill>
                <a:latin typeface="UD デジタル 教科書体 NP-R" panose="02020400000000000000" pitchFamily="18" charset="-128"/>
                <a:ea typeface="UD デジタル 教科書体 NP-R" panose="02020400000000000000" pitchFamily="18" charset="-128"/>
              </a:rPr>
              <a:t>99</a:t>
            </a:r>
            <a:r>
              <a:rPr lang="ja-JP" altLang="en-US" sz="1600" b="0" dirty="0">
                <a:solidFill>
                  <a:schemeClr val="tx1"/>
                </a:solidFill>
                <a:latin typeface="UD デジタル 教科書体 NP-R" panose="02020400000000000000" pitchFamily="18" charset="-128"/>
                <a:ea typeface="UD デジタル 教科書体 NP-R" panose="02020400000000000000" pitchFamily="18" charset="-128"/>
              </a:rPr>
              <a:t>億円とすることで協議が整ったことから、</a:t>
            </a:r>
            <a:r>
              <a:rPr lang="en-US" altLang="ja-JP" sz="1600" b="0" dirty="0">
                <a:solidFill>
                  <a:schemeClr val="tx1"/>
                </a:solidFill>
                <a:latin typeface="UD デジタル 教科書体 NP-R" panose="02020400000000000000" pitchFamily="18" charset="-128"/>
                <a:ea typeface="UD デジタル 教科書体 NP-R" panose="02020400000000000000" pitchFamily="18" charset="-128"/>
              </a:rPr>
              <a:t>11</a:t>
            </a:r>
            <a:r>
              <a:rPr lang="ja-JP" altLang="en-US" sz="1600" b="0" dirty="0">
                <a:solidFill>
                  <a:schemeClr val="tx1"/>
                </a:solidFill>
                <a:latin typeface="UD デジタル 教科書体 NP-R" panose="02020400000000000000" pitchFamily="18" charset="-128"/>
                <a:ea typeface="UD デジタル 教科書体 NP-R" panose="02020400000000000000" pitchFamily="18" charset="-128"/>
              </a:rPr>
              <a:t>月</a:t>
            </a:r>
            <a:r>
              <a:rPr lang="en-US" altLang="ja-JP" sz="1600" b="0" dirty="0">
                <a:solidFill>
                  <a:schemeClr val="tx1"/>
                </a:solidFill>
                <a:latin typeface="UD デジタル 教科書体 NP-R" panose="02020400000000000000" pitchFamily="18" charset="-128"/>
                <a:ea typeface="UD デジタル 教科書体 NP-R" panose="02020400000000000000" pitchFamily="18" charset="-128"/>
              </a:rPr>
              <a:t>14</a:t>
            </a:r>
            <a:r>
              <a:rPr lang="ja-JP" altLang="en-US" sz="1600" b="0" dirty="0">
                <a:solidFill>
                  <a:schemeClr val="tx1"/>
                </a:solidFill>
                <a:latin typeface="UD デジタル 教科書体 NP-R" panose="02020400000000000000" pitchFamily="18" charset="-128"/>
                <a:ea typeface="UD デジタル 教科書体 NP-R" panose="02020400000000000000" pitchFamily="18" charset="-128"/>
              </a:rPr>
              <a:t>日に「</a:t>
            </a:r>
            <a:r>
              <a:rPr lang="en-US" altLang="ja-JP" sz="1600" b="0" dirty="0">
                <a:solidFill>
                  <a:schemeClr val="tx1"/>
                </a:solidFill>
                <a:latin typeface="UD デジタル 教科書体 NP-R" panose="02020400000000000000" pitchFamily="18" charset="-128"/>
                <a:ea typeface="UD デジタル 教科書体 NP-R" panose="02020400000000000000" pitchFamily="18" charset="-128"/>
              </a:rPr>
              <a:t>2025</a:t>
            </a:r>
            <a:r>
              <a:rPr lang="ja-JP" altLang="en-US" sz="1600" b="0" dirty="0">
                <a:solidFill>
                  <a:schemeClr val="tx1"/>
                </a:solidFill>
                <a:latin typeface="UD デジタル 教科書体 NP-R" panose="02020400000000000000" pitchFamily="18" charset="-128"/>
                <a:ea typeface="UD デジタル 教科書体 NP-R" panose="02020400000000000000" pitchFamily="18" charset="-128"/>
              </a:rPr>
              <a:t>年日本国際博覧会 大阪ヘルスケアパビリオン建設事業費等有識者懇話会」を開催したところ、有識者から、仕様や価格等については「妥当である」とのご意見をいただいた。</a:t>
            </a:r>
            <a:endParaRPr lang="en-US" altLang="ja-JP" sz="1600" b="0" dirty="0">
              <a:solidFill>
                <a:schemeClr val="tx1"/>
              </a:solidFill>
              <a:latin typeface="UD デジタル 教科書体 NP-R" panose="02020400000000000000" pitchFamily="18" charset="-128"/>
              <a:ea typeface="UD デジタル 教科書体 NP-R" panose="02020400000000000000" pitchFamily="18" charset="-128"/>
            </a:endParaRPr>
          </a:p>
          <a:p>
            <a:pPr marL="182563" indent="-182563">
              <a:lnSpc>
                <a:spcPts val="2000"/>
              </a:lnSpc>
              <a:buFont typeface="Wingdings" panose="05000000000000000000" pitchFamily="2" charset="2"/>
              <a:buChar char="l"/>
            </a:pPr>
            <a:r>
              <a:rPr lang="ja-JP" altLang="en-US" sz="1600" b="0" dirty="0">
                <a:solidFill>
                  <a:schemeClr val="tx1"/>
                </a:solidFill>
                <a:latin typeface="UD デジタル 教科書体 NP-R" panose="02020400000000000000" pitchFamily="18" charset="-128"/>
                <a:ea typeface="UD デジタル 教科書体 NP-R" panose="02020400000000000000" pitchFamily="18" charset="-128"/>
              </a:rPr>
              <a:t>こうしたことから約</a:t>
            </a:r>
            <a:r>
              <a:rPr lang="en-US" altLang="ja-JP" sz="1600" b="0" dirty="0">
                <a:solidFill>
                  <a:schemeClr val="tx1"/>
                </a:solidFill>
                <a:latin typeface="UD デジタル 教科書体 NP-R" panose="02020400000000000000" pitchFamily="18" charset="-128"/>
                <a:ea typeface="UD デジタル 教科書体 NP-R" panose="02020400000000000000" pitchFamily="18" charset="-128"/>
              </a:rPr>
              <a:t>99</a:t>
            </a:r>
            <a:r>
              <a:rPr lang="ja-JP" altLang="en-US" sz="1600" b="0" dirty="0">
                <a:solidFill>
                  <a:schemeClr val="tx1"/>
                </a:solidFill>
                <a:latin typeface="UD デジタル 教科書体 NP-R" panose="02020400000000000000" pitchFamily="18" charset="-128"/>
                <a:ea typeface="UD デジタル 教科書体 NP-R" panose="02020400000000000000" pitchFamily="18" charset="-128"/>
              </a:rPr>
              <a:t>億円を契約額とし、</a:t>
            </a:r>
            <a:r>
              <a:rPr lang="en-US" altLang="ja-JP" sz="1600" b="0" dirty="0">
                <a:solidFill>
                  <a:schemeClr val="tx1"/>
                </a:solidFill>
                <a:latin typeface="UD デジタル 教科書体 NP-R" panose="02020400000000000000" pitchFamily="18" charset="-128"/>
                <a:ea typeface="UD デジタル 教科書体 NP-R" panose="02020400000000000000" pitchFamily="18" charset="-128"/>
              </a:rPr>
              <a:t>(</a:t>
            </a:r>
            <a:r>
              <a:rPr lang="ja-JP" altLang="en-US" sz="1600" b="0" dirty="0">
                <a:solidFill>
                  <a:schemeClr val="tx1"/>
                </a:solidFill>
                <a:latin typeface="UD デジタル 教科書体 NP-R" panose="02020400000000000000" pitchFamily="18" charset="-128"/>
                <a:ea typeface="UD デジタル 教科書体 NP-R" panose="02020400000000000000" pitchFamily="18" charset="-128"/>
              </a:rPr>
              <a:t>株</a:t>
            </a:r>
            <a:r>
              <a:rPr lang="en-US" altLang="ja-JP" sz="1600" b="0" dirty="0">
                <a:solidFill>
                  <a:schemeClr val="tx1"/>
                </a:solidFill>
                <a:latin typeface="UD デジタル 教科書体 NP-R" panose="02020400000000000000" pitchFamily="18" charset="-128"/>
                <a:ea typeface="UD デジタル 教科書体 NP-R" panose="02020400000000000000" pitchFamily="18" charset="-128"/>
              </a:rPr>
              <a:t>)</a:t>
            </a:r>
            <a:r>
              <a:rPr lang="ja-JP" altLang="en-US" sz="1600" b="0" dirty="0">
                <a:solidFill>
                  <a:schemeClr val="tx1"/>
                </a:solidFill>
                <a:latin typeface="UD デジタル 教科書体 NP-R" panose="02020400000000000000" pitchFamily="18" charset="-128"/>
                <a:ea typeface="UD デジタル 教科書体 NP-R" panose="02020400000000000000" pitchFamily="18" charset="-128"/>
              </a:rPr>
              <a:t>竹中工務店と</a:t>
            </a:r>
            <a:r>
              <a:rPr lang="en-US" altLang="ja-JP" sz="1600" b="0" dirty="0">
                <a:solidFill>
                  <a:schemeClr val="tx1"/>
                </a:solidFill>
                <a:latin typeface="UD デジタル 教科書体 NP-R" panose="02020400000000000000" pitchFamily="18" charset="-128"/>
                <a:ea typeface="UD デジタル 教科書体 NP-R" panose="02020400000000000000" pitchFamily="18" charset="-128"/>
              </a:rPr>
              <a:t>11</a:t>
            </a:r>
            <a:r>
              <a:rPr lang="ja-JP" altLang="en-US" sz="1600" b="0" dirty="0">
                <a:solidFill>
                  <a:schemeClr val="tx1"/>
                </a:solidFill>
                <a:latin typeface="UD デジタル 教科書体 NP-R" panose="02020400000000000000" pitchFamily="18" charset="-128"/>
                <a:ea typeface="UD デジタル 教科書体 NP-R" panose="02020400000000000000" pitchFamily="18" charset="-128"/>
              </a:rPr>
              <a:t>月</a:t>
            </a:r>
            <a:r>
              <a:rPr lang="en-US" altLang="ja-JP" sz="1600" b="0" dirty="0">
                <a:solidFill>
                  <a:schemeClr val="tx1"/>
                </a:solidFill>
                <a:latin typeface="UD デジタル 教科書体 NP-R" panose="02020400000000000000" pitchFamily="18" charset="-128"/>
                <a:ea typeface="UD デジタル 教科書体 NP-R" panose="02020400000000000000" pitchFamily="18" charset="-128"/>
              </a:rPr>
              <a:t>25</a:t>
            </a:r>
            <a:r>
              <a:rPr lang="ja-JP" altLang="en-US" sz="1600" b="0" dirty="0">
                <a:solidFill>
                  <a:schemeClr val="tx1"/>
                </a:solidFill>
                <a:latin typeface="UD デジタル 教科書体 NP-R" panose="02020400000000000000" pitchFamily="18" charset="-128"/>
                <a:ea typeface="UD デジタル 教科書体 NP-R" panose="02020400000000000000" pitchFamily="18" charset="-128"/>
              </a:rPr>
              <a:t>日に契約を締結することとする。</a:t>
            </a:r>
            <a:endParaRPr lang="en-US" altLang="ja-JP" sz="1600" b="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14" name="テキスト ボックス 13">
            <a:extLst>
              <a:ext uri="{FF2B5EF4-FFF2-40B4-BE49-F238E27FC236}">
                <a16:creationId xmlns:a16="http://schemas.microsoft.com/office/drawing/2014/main" id="{54CE3B8C-71AC-F900-4671-F3B81DF1273A}"/>
              </a:ext>
            </a:extLst>
          </p:cNvPr>
          <p:cNvSpPr txBox="1"/>
          <p:nvPr/>
        </p:nvSpPr>
        <p:spPr>
          <a:xfrm flipH="1">
            <a:off x="181301" y="4192838"/>
            <a:ext cx="6014490" cy="268237"/>
          </a:xfrm>
          <a:prstGeom prst="rect">
            <a:avLst/>
          </a:prstGeom>
          <a:noFill/>
          <a:ln w="6350">
            <a:noFill/>
            <a:prstDash val="dash"/>
          </a:ln>
        </p:spPr>
        <p:txBody>
          <a:bodyPr vert="horz" wrap="square" lIns="72000" tIns="36000" rIns="72000" bIns="36000" rtlCol="0">
            <a:noAutofit/>
          </a:bodyPr>
          <a:lstStyle>
            <a:defPPr>
              <a:defRPr lang="ja-JP"/>
            </a:defPPr>
            <a:lvl1pPr indent="0" defTabSz="1007943" fontAlgn="ctr">
              <a:spcBef>
                <a:spcPts val="600"/>
              </a:spcBef>
              <a:buClr>
                <a:srgbClr val="E60012"/>
              </a:buClr>
              <a:buSzPct val="90000"/>
              <a:buFont typeface="Wingdings" panose="05000000000000000000" pitchFamily="2" charset="2"/>
              <a:buNone/>
              <a:defRPr sz="1400" b="1">
                <a:solidFill>
                  <a:schemeClr val="tx1">
                    <a:lumMod val="85000"/>
                    <a:lumOff val="15000"/>
                  </a:schemeClr>
                </a:solidFill>
                <a:latin typeface="Meiryo" panose="020B0604030504040204" pitchFamily="34" charset="-128"/>
                <a:ea typeface="Meiryo" panose="020B0604030504040204" pitchFamily="34" charset="-128"/>
              </a:defRPr>
            </a:lvl1pPr>
            <a:lvl2pPr defTabSz="457200"/>
            <a:lvl3pPr defTabSz="457200"/>
            <a:lvl4pPr defTabSz="457200"/>
            <a:lvl5pPr defTabSz="457200"/>
            <a:lvl6pPr defTabSz="457200"/>
            <a:lvl7pPr defTabSz="457200"/>
            <a:lvl8pPr defTabSz="457200"/>
            <a:lvl9pPr defTabSz="457200"/>
          </a:lstStyle>
          <a:p>
            <a:pPr>
              <a:lnSpc>
                <a:spcPts val="1600"/>
              </a:lnSpc>
              <a:spcBef>
                <a:spcPts val="300"/>
              </a:spcBef>
            </a:pPr>
            <a:r>
              <a:rPr lang="en-US" altLang="ja-JP" sz="1200" b="0" dirty="0">
                <a:solidFill>
                  <a:schemeClr val="tx1"/>
                </a:solidFill>
                <a:latin typeface="UD デジタル 教科書体 NP-R" panose="02020400000000000000" pitchFamily="18" charset="-128"/>
                <a:ea typeface="UD デジタル 教科書体 NP-R" panose="02020400000000000000" pitchFamily="18" charset="-128"/>
              </a:rPr>
              <a:t>【</a:t>
            </a:r>
            <a:r>
              <a:rPr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 </a:t>
            </a:r>
            <a:r>
              <a:rPr lang="en-US" altLang="ja-JP" sz="1200" b="0" dirty="0">
                <a:solidFill>
                  <a:schemeClr val="tx1"/>
                </a:solidFill>
                <a:latin typeface="UD デジタル 教科書体 NP-R" panose="02020400000000000000" pitchFamily="18" charset="-128"/>
                <a:ea typeface="UD デジタル 教科書体 NP-R" panose="02020400000000000000" pitchFamily="18" charset="-128"/>
              </a:rPr>
              <a:t>2025</a:t>
            </a:r>
            <a:r>
              <a:rPr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年日本国際博覧会　大阪ヘルスケアパビリオン建設事業費等有識者懇話会</a:t>
            </a:r>
            <a:r>
              <a:rPr lang="en-US" altLang="ja-JP" sz="1200" b="0" dirty="0">
                <a:solidFill>
                  <a:schemeClr val="tx1"/>
                </a:solidFill>
                <a:latin typeface="UD デジタル 教科書体 NP-R" panose="02020400000000000000" pitchFamily="18" charset="-128"/>
                <a:ea typeface="UD デジタル 教科書体 NP-R" panose="02020400000000000000" pitchFamily="18" charset="-128"/>
              </a:rPr>
              <a:t>】</a:t>
            </a:r>
          </a:p>
          <a:p>
            <a:pPr marL="177800" indent="-177800">
              <a:lnSpc>
                <a:spcPts val="1600"/>
              </a:lnSpc>
              <a:spcBef>
                <a:spcPts val="0"/>
              </a:spcBef>
            </a:pPr>
            <a:r>
              <a:rPr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　</a:t>
            </a:r>
            <a:r>
              <a:rPr lang="en-US" altLang="ja-JP" sz="1200" b="0" dirty="0">
                <a:solidFill>
                  <a:schemeClr val="tx1"/>
                </a:solidFill>
                <a:latin typeface="UD デジタル 教科書体 NP-R" panose="02020400000000000000" pitchFamily="18" charset="-128"/>
                <a:ea typeface="UD デジタル 教科書体 NP-R" panose="02020400000000000000" pitchFamily="18" charset="-128"/>
              </a:rPr>
              <a:t/>
            </a:r>
            <a:br>
              <a:rPr lang="en-US" altLang="ja-JP" sz="1200" b="0" dirty="0">
                <a:solidFill>
                  <a:schemeClr val="tx1"/>
                </a:solidFill>
                <a:latin typeface="UD デジタル 教科書体 NP-R" panose="02020400000000000000" pitchFamily="18" charset="-128"/>
                <a:ea typeface="UD デジタル 教科書体 NP-R" panose="02020400000000000000" pitchFamily="18" charset="-128"/>
              </a:rPr>
            </a:br>
            <a:r>
              <a:rPr lang="en-US" altLang="ja-JP" sz="1200" b="0" dirty="0">
                <a:solidFill>
                  <a:schemeClr val="tx1"/>
                </a:solidFill>
                <a:latin typeface="UD デジタル 教科書体 NP-R" panose="02020400000000000000" pitchFamily="18" charset="-128"/>
                <a:ea typeface="UD デジタル 教科書体 NP-R" panose="02020400000000000000" pitchFamily="18" charset="-128"/>
              </a:rPr>
              <a:t/>
            </a:r>
            <a:br>
              <a:rPr lang="en-US" altLang="ja-JP" sz="1200" b="0" dirty="0">
                <a:solidFill>
                  <a:schemeClr val="tx1"/>
                </a:solidFill>
                <a:latin typeface="UD デジタル 教科書体 NP-R" panose="02020400000000000000" pitchFamily="18" charset="-128"/>
                <a:ea typeface="UD デジタル 教科書体 NP-R" panose="02020400000000000000" pitchFamily="18" charset="-128"/>
              </a:rPr>
            </a:br>
            <a:endParaRPr lang="en-US" altLang="ja-JP" sz="1200" b="0" dirty="0">
              <a:solidFill>
                <a:schemeClr val="tx1"/>
              </a:solidFill>
              <a:latin typeface="UD デジタル 教科書体 NP-R" panose="02020400000000000000" pitchFamily="18" charset="-128"/>
              <a:ea typeface="UD デジタル 教科書体 NP-R" panose="02020400000000000000" pitchFamily="18" charset="-128"/>
            </a:endParaRPr>
          </a:p>
          <a:p>
            <a:pPr>
              <a:lnSpc>
                <a:spcPts val="2000"/>
              </a:lnSpc>
              <a:spcBef>
                <a:spcPts val="300"/>
              </a:spcBef>
            </a:pPr>
            <a:endParaRPr lang="en-US" altLang="ja-JP" sz="1200" b="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20" name="テキスト ボックス 19">
            <a:extLst>
              <a:ext uri="{FF2B5EF4-FFF2-40B4-BE49-F238E27FC236}">
                <a16:creationId xmlns:a16="http://schemas.microsoft.com/office/drawing/2014/main" id="{1393B0B5-5782-17DF-EE8C-C61DA910DB56}"/>
              </a:ext>
            </a:extLst>
          </p:cNvPr>
          <p:cNvSpPr txBox="1"/>
          <p:nvPr/>
        </p:nvSpPr>
        <p:spPr>
          <a:xfrm flipH="1">
            <a:off x="629654" y="3176115"/>
            <a:ext cx="8039350" cy="924366"/>
          </a:xfrm>
          <a:prstGeom prst="rect">
            <a:avLst/>
          </a:prstGeom>
          <a:noFill/>
          <a:ln w="6350">
            <a:noFill/>
            <a:prstDash val="solid"/>
          </a:ln>
        </p:spPr>
        <p:txBody>
          <a:bodyPr vert="horz" wrap="square" lIns="72000" tIns="36000" rIns="72000" bIns="36000" rtlCol="0">
            <a:noAutofit/>
          </a:bodyPr>
          <a:lstStyle>
            <a:defPPr>
              <a:defRPr lang="ja-JP"/>
            </a:defPPr>
            <a:lvl1pPr indent="0" defTabSz="1007943" fontAlgn="ctr">
              <a:spcBef>
                <a:spcPts val="600"/>
              </a:spcBef>
              <a:buClr>
                <a:srgbClr val="E60012"/>
              </a:buClr>
              <a:buSzPct val="90000"/>
              <a:buFont typeface="Wingdings" panose="05000000000000000000" pitchFamily="2" charset="2"/>
              <a:buNone/>
              <a:defRPr sz="1400" b="1">
                <a:solidFill>
                  <a:schemeClr val="tx1">
                    <a:lumMod val="85000"/>
                    <a:lumOff val="15000"/>
                  </a:schemeClr>
                </a:solidFill>
                <a:latin typeface="Meiryo" panose="020B0604030504040204" pitchFamily="34" charset="-128"/>
                <a:ea typeface="Meiryo" panose="020B0604030504040204" pitchFamily="34" charset="-128"/>
              </a:defRPr>
            </a:lvl1pPr>
            <a:lvl2pPr defTabSz="457200"/>
            <a:lvl3pPr defTabSz="457200"/>
            <a:lvl4pPr defTabSz="457200"/>
            <a:lvl5pPr defTabSz="457200"/>
            <a:lvl6pPr defTabSz="457200"/>
            <a:lvl7pPr defTabSz="457200"/>
            <a:lvl8pPr defTabSz="457200"/>
            <a:lvl9pPr defTabSz="457200"/>
          </a:lstStyle>
          <a:p>
            <a:pPr>
              <a:lnSpc>
                <a:spcPts val="2000"/>
              </a:lnSpc>
              <a:spcBef>
                <a:spcPts val="400"/>
              </a:spcBef>
            </a:pPr>
            <a:r>
              <a:rPr lang="en-US" altLang="ja-JP" b="0" dirty="0">
                <a:latin typeface="UD デジタル 教科書体 NP-R" panose="02020400000000000000" pitchFamily="18" charset="-128"/>
                <a:ea typeface="UD デジタル 教科書体 NP-R" panose="02020400000000000000" pitchFamily="18" charset="-128"/>
              </a:rPr>
              <a:t>【</a:t>
            </a:r>
            <a:r>
              <a:rPr lang="ja-JP" altLang="en-US" b="0" dirty="0">
                <a:latin typeface="UD デジタル 教科書体 NP-R" panose="02020400000000000000" pitchFamily="18" charset="-128"/>
                <a:ea typeface="UD デジタル 教科書体 NP-R" panose="02020400000000000000" pitchFamily="18" charset="-128"/>
              </a:rPr>
              <a:t>概要</a:t>
            </a:r>
            <a:r>
              <a:rPr lang="en-US" altLang="ja-JP" b="0" dirty="0">
                <a:latin typeface="UD デジタル 教科書体 NP-R" panose="02020400000000000000" pitchFamily="18" charset="-128"/>
                <a:ea typeface="UD デジタル 教科書体 NP-R" panose="02020400000000000000" pitchFamily="18" charset="-128"/>
              </a:rPr>
              <a:t>】</a:t>
            </a:r>
            <a:r>
              <a:rPr lang="ja-JP" altLang="en-US" b="0" dirty="0">
                <a:latin typeface="UD デジタル 教科書体 NP-R" panose="02020400000000000000" pitchFamily="18" charset="-128"/>
                <a:ea typeface="UD デジタル 教科書体 NP-R" panose="02020400000000000000" pitchFamily="18" charset="-128"/>
              </a:rPr>
              <a:t>契約相手方：株式会社 竹中工務店</a:t>
            </a:r>
            <a:endParaRPr lang="en-US" altLang="ja-JP" b="0" dirty="0">
              <a:latin typeface="UD デジタル 教科書体 NP-R" panose="02020400000000000000" pitchFamily="18" charset="-128"/>
              <a:ea typeface="UD デジタル 教科書体 NP-R" panose="02020400000000000000" pitchFamily="18" charset="-128"/>
            </a:endParaRPr>
          </a:p>
          <a:p>
            <a:pPr>
              <a:lnSpc>
                <a:spcPts val="2000"/>
              </a:lnSpc>
              <a:spcBef>
                <a:spcPts val="400"/>
              </a:spcBef>
            </a:pPr>
            <a:r>
              <a:rPr lang="ja-JP" altLang="en-US" b="0" dirty="0">
                <a:latin typeface="UD デジタル 教科書体 NP-R" panose="02020400000000000000" pitchFamily="18" charset="-128"/>
                <a:ea typeface="UD デジタル 教科書体 NP-R" panose="02020400000000000000" pitchFamily="18" charset="-128"/>
              </a:rPr>
              <a:t>　　　　契約金額　：</a:t>
            </a:r>
            <a:r>
              <a:rPr lang="en-US" altLang="ja-JP" b="0" dirty="0">
                <a:latin typeface="UD デジタル 教科書体 NP-R" panose="02020400000000000000" pitchFamily="18" charset="-128"/>
                <a:ea typeface="UD デジタル 教科書体 NP-R" panose="02020400000000000000" pitchFamily="18" charset="-128"/>
              </a:rPr>
              <a:t>9,889</a:t>
            </a:r>
            <a:r>
              <a:rPr lang="ja-JP" altLang="en-US" b="0" dirty="0">
                <a:latin typeface="UD デジタル 教科書体 NP-R" panose="02020400000000000000" pitchFamily="18" charset="-128"/>
                <a:ea typeface="UD デジタル 教科書体 NP-R" panose="02020400000000000000" pitchFamily="18" charset="-128"/>
              </a:rPr>
              <a:t>百万円（税込）</a:t>
            </a:r>
            <a:endParaRPr lang="en-US" altLang="ja-JP" b="0" dirty="0">
              <a:latin typeface="UD デジタル 教科書体 NP-R" panose="02020400000000000000" pitchFamily="18" charset="-128"/>
              <a:ea typeface="UD デジタル 教科書体 NP-R" panose="02020400000000000000" pitchFamily="18" charset="-128"/>
            </a:endParaRPr>
          </a:p>
          <a:p>
            <a:pPr>
              <a:lnSpc>
                <a:spcPts val="2000"/>
              </a:lnSpc>
              <a:spcBef>
                <a:spcPts val="400"/>
              </a:spcBef>
            </a:pPr>
            <a:r>
              <a:rPr lang="ja-JP" altLang="en-US" b="0" dirty="0">
                <a:latin typeface="UD デジタル 教科書体 NP-R" panose="02020400000000000000" pitchFamily="18" charset="-128"/>
                <a:ea typeface="UD デジタル 教科書体 NP-R" panose="02020400000000000000" pitchFamily="18" charset="-128"/>
              </a:rPr>
              <a:t>　　　　契約予定日：</a:t>
            </a:r>
            <a:r>
              <a:rPr lang="en-US" altLang="ja-JP" b="0" dirty="0">
                <a:latin typeface="UD デジタル 教科書体 NP-R" panose="02020400000000000000" pitchFamily="18" charset="-128"/>
                <a:ea typeface="UD デジタル 教科書体 NP-R" panose="02020400000000000000" pitchFamily="18" charset="-128"/>
              </a:rPr>
              <a:t>2022</a:t>
            </a:r>
            <a:r>
              <a:rPr lang="ja-JP" altLang="en-US" b="0" dirty="0">
                <a:latin typeface="UD デジタル 教科書体 NP-R" panose="02020400000000000000" pitchFamily="18" charset="-128"/>
                <a:ea typeface="UD デジタル 教科書体 NP-R" panose="02020400000000000000" pitchFamily="18" charset="-128"/>
              </a:rPr>
              <a:t>年</a:t>
            </a:r>
            <a:r>
              <a:rPr lang="en-US" altLang="ja-JP" b="0" dirty="0">
                <a:latin typeface="UD デジタル 教科書体 NP-R" panose="02020400000000000000" pitchFamily="18" charset="-128"/>
                <a:ea typeface="UD デジタル 教科書体 NP-R" panose="02020400000000000000" pitchFamily="18" charset="-128"/>
              </a:rPr>
              <a:t>11</a:t>
            </a:r>
            <a:r>
              <a:rPr lang="ja-JP" altLang="en-US" b="0" dirty="0">
                <a:latin typeface="UD デジタル 教科書体 NP-R" panose="02020400000000000000" pitchFamily="18" charset="-128"/>
                <a:ea typeface="UD デジタル 教科書体 NP-R" panose="02020400000000000000" pitchFamily="18" charset="-128"/>
              </a:rPr>
              <a:t>月</a:t>
            </a:r>
            <a:r>
              <a:rPr lang="en-US" altLang="ja-JP" b="0" dirty="0">
                <a:latin typeface="UD デジタル 教科書体 NP-R" panose="02020400000000000000" pitchFamily="18" charset="-128"/>
                <a:ea typeface="UD デジタル 教科書体 NP-R" panose="02020400000000000000" pitchFamily="18" charset="-128"/>
              </a:rPr>
              <a:t>25</a:t>
            </a:r>
            <a:r>
              <a:rPr lang="ja-JP" altLang="en-US" b="0" dirty="0">
                <a:latin typeface="UD デジタル 教科書体 NP-R" panose="02020400000000000000" pitchFamily="18" charset="-128"/>
                <a:ea typeface="UD デジタル 教科書体 NP-R" panose="02020400000000000000" pitchFamily="18" charset="-128"/>
              </a:rPr>
              <a:t>日　　</a:t>
            </a:r>
            <a:endParaRPr lang="en-US" altLang="ja-JP" b="0" dirty="0">
              <a:latin typeface="UD デジタル 教科書体 NP-R" panose="02020400000000000000" pitchFamily="18" charset="-128"/>
              <a:ea typeface="UD デジタル 教科書体 NP-R" panose="02020400000000000000" pitchFamily="18" charset="-128"/>
            </a:endParaRPr>
          </a:p>
        </p:txBody>
      </p:sp>
      <p:sp>
        <p:nvSpPr>
          <p:cNvPr id="22" name="正方形/長方形 21">
            <a:extLst>
              <a:ext uri="{FF2B5EF4-FFF2-40B4-BE49-F238E27FC236}">
                <a16:creationId xmlns:a16="http://schemas.microsoft.com/office/drawing/2014/main" id="{24EB5D6E-81B3-1E34-E7EE-BB56F7054C81}"/>
              </a:ext>
            </a:extLst>
          </p:cNvPr>
          <p:cNvSpPr/>
          <p:nvPr/>
        </p:nvSpPr>
        <p:spPr>
          <a:xfrm>
            <a:off x="111211" y="503417"/>
            <a:ext cx="9534621" cy="9569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36000" rtlCol="0" anchor="t"/>
          <a:lstStyle/>
          <a:p>
            <a:endParaRPr lang="en-US" altLang="ja-JP" b="1" dirty="0">
              <a:solidFill>
                <a:schemeClr val="tx1"/>
              </a:solidFill>
              <a:latin typeface="UD デジタル 教科書体 NP-R" panose="02020400000000000000" pitchFamily="18" charset="-128"/>
              <a:ea typeface="UD デジタル 教科書体 NP-R" panose="02020400000000000000" pitchFamily="18" charset="-128"/>
            </a:endParaRPr>
          </a:p>
          <a:p>
            <a:endParaRPr lang="en-US" altLang="ja-JP" b="1" dirty="0">
              <a:solidFill>
                <a:schemeClr val="tx1"/>
              </a:solidFill>
              <a:latin typeface="UD デジタル 教科書体 NP-R" panose="02020400000000000000" pitchFamily="18" charset="-128"/>
              <a:ea typeface="UD デジタル 教科書体 NP-R" panose="02020400000000000000" pitchFamily="18" charset="-128"/>
            </a:endParaRPr>
          </a:p>
          <a:p>
            <a:endParaRPr lang="en-US" altLang="ja-JP" b="1" dirty="0">
              <a:solidFill>
                <a:schemeClr val="tx1"/>
              </a:solidFill>
              <a:latin typeface="UD デジタル 教科書体 NP-R" panose="02020400000000000000" pitchFamily="18" charset="-128"/>
              <a:ea typeface="UD デジタル 教科書体 NP-R" panose="02020400000000000000" pitchFamily="18" charset="-128"/>
            </a:endParaRPr>
          </a:p>
        </p:txBody>
      </p:sp>
      <p:graphicFrame>
        <p:nvGraphicFramePr>
          <p:cNvPr id="17" name="表 13">
            <a:extLst>
              <a:ext uri="{FF2B5EF4-FFF2-40B4-BE49-F238E27FC236}">
                <a16:creationId xmlns:a16="http://schemas.microsoft.com/office/drawing/2014/main" id="{0AB8F423-A35B-75D5-5F5F-F81FC5293514}"/>
              </a:ext>
            </a:extLst>
          </p:cNvPr>
          <p:cNvGraphicFramePr>
            <a:graphicFrameLocks noGrp="1"/>
          </p:cNvGraphicFramePr>
          <p:nvPr>
            <p:extLst>
              <p:ext uri="{D42A27DB-BD31-4B8C-83A1-F6EECF244321}">
                <p14:modId xmlns:p14="http://schemas.microsoft.com/office/powerpoint/2010/main" val="2774864176"/>
              </p:ext>
            </p:extLst>
          </p:nvPr>
        </p:nvGraphicFramePr>
        <p:xfrm>
          <a:off x="450098" y="5525381"/>
          <a:ext cx="3730679" cy="1005840"/>
        </p:xfrm>
        <a:graphic>
          <a:graphicData uri="http://schemas.openxmlformats.org/drawingml/2006/table">
            <a:tbl>
              <a:tblPr firstRow="1" bandRow="1">
                <a:tableStyleId>{5C22544A-7EE6-4342-B048-85BDC9FD1C3A}</a:tableStyleId>
              </a:tblPr>
              <a:tblGrid>
                <a:gridCol w="2731613">
                  <a:extLst>
                    <a:ext uri="{9D8B030D-6E8A-4147-A177-3AD203B41FA5}">
                      <a16:colId xmlns:a16="http://schemas.microsoft.com/office/drawing/2014/main" val="2084210702"/>
                    </a:ext>
                  </a:extLst>
                </a:gridCol>
                <a:gridCol w="999066">
                  <a:extLst>
                    <a:ext uri="{9D8B030D-6E8A-4147-A177-3AD203B41FA5}">
                      <a16:colId xmlns:a16="http://schemas.microsoft.com/office/drawing/2014/main" val="2961025461"/>
                    </a:ext>
                  </a:extLst>
                </a:gridCol>
              </a:tblGrid>
              <a:tr h="216000">
                <a:tc>
                  <a:txBody>
                    <a:bodyPr/>
                    <a:lstStyle/>
                    <a:p>
                      <a:pPr algn="ctr"/>
                      <a:r>
                        <a:rPr lang="ja-JP" altLang="en-US" sz="1050" b="0" kern="1200" dirty="0">
                          <a:solidFill>
                            <a:schemeClr val="tx1"/>
                          </a:solidFill>
                          <a:latin typeface="UD デジタル 教科書体 NP-R" panose="02020400000000000000" pitchFamily="18" charset="-128"/>
                          <a:ea typeface="UD デジタル 教科書体 NP-R" panose="02020400000000000000" pitchFamily="18" charset="-128"/>
                          <a:cs typeface="+mn-cs"/>
                        </a:rPr>
                        <a:t>所属・職名等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ja-JP" altLang="en-US" sz="1050" b="0" kern="1200" dirty="0">
                          <a:solidFill>
                            <a:schemeClr val="tx1"/>
                          </a:solidFill>
                          <a:latin typeface="UD デジタル 教科書体 NP-R" panose="02020400000000000000" pitchFamily="18" charset="-128"/>
                          <a:ea typeface="UD デジタル 教科書体 NP-R" panose="02020400000000000000" pitchFamily="18" charset="-128"/>
                          <a:cs typeface="+mn-cs"/>
                        </a:rPr>
                        <a:t>氏名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793116517"/>
                  </a:ext>
                </a:extLst>
              </a:tr>
              <a:tr h="216000">
                <a:tc>
                  <a:txBody>
                    <a:bodyPr/>
                    <a:lstStyle/>
                    <a:p>
                      <a:r>
                        <a:rPr lang="ja-JP" altLang="en-US" sz="1050" b="0" kern="1200" dirty="0">
                          <a:solidFill>
                            <a:schemeClr val="tx1"/>
                          </a:solidFill>
                          <a:latin typeface="UD デジタル 教科書体 NP-R" panose="02020400000000000000" pitchFamily="18" charset="-128"/>
                          <a:ea typeface="UD デジタル 教科書体 NP-R" panose="02020400000000000000" pitchFamily="18" charset="-128"/>
                          <a:cs typeface="+mn-cs"/>
                        </a:rPr>
                        <a:t>大阪電気通信大学工学部建築学科教授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ja-JP" altLang="en-US" sz="1050" b="0" kern="1200" dirty="0">
                          <a:solidFill>
                            <a:schemeClr val="tx1"/>
                          </a:solidFill>
                          <a:latin typeface="UD デジタル 教科書体 NP-R" panose="02020400000000000000" pitchFamily="18" charset="-128"/>
                          <a:ea typeface="UD デジタル 教科書体 NP-R" panose="02020400000000000000" pitchFamily="18" charset="-128"/>
                          <a:cs typeface="+mn-cs"/>
                        </a:rPr>
                        <a:t>髙畑 顯信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01707739"/>
                  </a:ext>
                </a:extLst>
              </a:tr>
              <a:tr h="216000">
                <a:tc>
                  <a:txBody>
                    <a:bodyPr/>
                    <a:lstStyle/>
                    <a:p>
                      <a:r>
                        <a:rPr lang="ja-JP" altLang="en-US" sz="1050" b="0" kern="1200" dirty="0">
                          <a:solidFill>
                            <a:schemeClr val="tx1"/>
                          </a:solidFill>
                          <a:latin typeface="UD デジタル 教科書体 NP-R" panose="02020400000000000000" pitchFamily="18" charset="-128"/>
                          <a:ea typeface="UD デジタル 教科書体 NP-R" panose="02020400000000000000" pitchFamily="18" charset="-128"/>
                          <a:cs typeface="+mn-cs"/>
                        </a:rPr>
                        <a:t>建築家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ja-JP" altLang="en-US" sz="1050" b="0" kern="1200" dirty="0">
                          <a:solidFill>
                            <a:schemeClr val="tx1"/>
                          </a:solidFill>
                          <a:latin typeface="UD デジタル 教科書体 NP-R" panose="02020400000000000000" pitchFamily="18" charset="-128"/>
                          <a:ea typeface="UD デジタル 教科書体 NP-R" panose="02020400000000000000" pitchFamily="18" charset="-128"/>
                          <a:cs typeface="+mn-cs"/>
                        </a:rPr>
                        <a:t>藤本 壮介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11548137"/>
                  </a:ext>
                </a:extLst>
              </a:tr>
              <a:tr h="216000">
                <a:tc>
                  <a:txBody>
                    <a:bodyPr/>
                    <a:lstStyle/>
                    <a:p>
                      <a:r>
                        <a:rPr lang="ja-JP" altLang="en-US" sz="1050" b="0" kern="1200" dirty="0">
                          <a:solidFill>
                            <a:schemeClr val="tx1"/>
                          </a:solidFill>
                          <a:latin typeface="UD デジタル 教科書体 NP-R" panose="02020400000000000000" pitchFamily="18" charset="-128"/>
                          <a:ea typeface="UD デジタル 教科書体 NP-R" panose="02020400000000000000" pitchFamily="18" charset="-128"/>
                          <a:cs typeface="+mn-cs"/>
                        </a:rPr>
                        <a:t>一般財団法人大阪建築防災センター理事長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ja-JP" altLang="en-US" sz="1050" b="0" kern="1200" dirty="0">
                          <a:solidFill>
                            <a:schemeClr val="tx1"/>
                          </a:solidFill>
                          <a:latin typeface="UD デジタル 教科書体 NP-R" panose="02020400000000000000" pitchFamily="18" charset="-128"/>
                          <a:ea typeface="UD デジタル 教科書体 NP-R" panose="02020400000000000000" pitchFamily="18" charset="-128"/>
                          <a:cs typeface="+mn-cs"/>
                        </a:rPr>
                        <a:t>吉田 敏昭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63304759"/>
                  </a:ext>
                </a:extLst>
              </a:tr>
            </a:tbl>
          </a:graphicData>
        </a:graphic>
      </p:graphicFrame>
      <p:sp>
        <p:nvSpPr>
          <p:cNvPr id="6" name="テキスト ボックス 5">
            <a:extLst>
              <a:ext uri="{FF2B5EF4-FFF2-40B4-BE49-F238E27FC236}">
                <a16:creationId xmlns:a16="http://schemas.microsoft.com/office/drawing/2014/main" id="{A53226E2-F59C-4F7D-432C-5B924FC7F631}"/>
              </a:ext>
            </a:extLst>
          </p:cNvPr>
          <p:cNvSpPr txBox="1"/>
          <p:nvPr/>
        </p:nvSpPr>
        <p:spPr>
          <a:xfrm flipH="1">
            <a:off x="4404022" y="4385731"/>
            <a:ext cx="944397" cy="268237"/>
          </a:xfrm>
          <a:prstGeom prst="rect">
            <a:avLst/>
          </a:prstGeom>
          <a:noFill/>
          <a:ln w="6350">
            <a:noFill/>
            <a:prstDash val="dash"/>
          </a:ln>
        </p:spPr>
        <p:txBody>
          <a:bodyPr vert="horz" wrap="square" lIns="72000" tIns="36000" rIns="72000" bIns="36000" rtlCol="0">
            <a:noAutofit/>
          </a:bodyPr>
          <a:lstStyle>
            <a:defPPr>
              <a:defRPr lang="ja-JP"/>
            </a:defPPr>
            <a:lvl1pPr indent="0" defTabSz="1007943" fontAlgn="ctr">
              <a:spcBef>
                <a:spcPts val="600"/>
              </a:spcBef>
              <a:buClr>
                <a:srgbClr val="E60012"/>
              </a:buClr>
              <a:buSzPct val="90000"/>
              <a:buFont typeface="Wingdings" panose="05000000000000000000" pitchFamily="2" charset="2"/>
              <a:buNone/>
              <a:defRPr sz="1400" b="1">
                <a:solidFill>
                  <a:schemeClr val="tx1">
                    <a:lumMod val="85000"/>
                    <a:lumOff val="15000"/>
                  </a:schemeClr>
                </a:solidFill>
                <a:latin typeface="Meiryo" panose="020B0604030504040204" pitchFamily="34" charset="-128"/>
                <a:ea typeface="Meiryo" panose="020B0604030504040204" pitchFamily="34" charset="-128"/>
              </a:defRPr>
            </a:lvl1pPr>
            <a:lvl2pPr defTabSz="457200"/>
            <a:lvl3pPr defTabSz="457200"/>
            <a:lvl4pPr defTabSz="457200"/>
            <a:lvl5pPr defTabSz="457200"/>
            <a:lvl6pPr defTabSz="457200"/>
            <a:lvl7pPr defTabSz="457200"/>
            <a:lvl8pPr defTabSz="457200"/>
            <a:lvl9pPr defTabSz="457200"/>
          </a:lstStyle>
          <a:p>
            <a:pPr marL="177800" indent="-177800">
              <a:spcBef>
                <a:spcPts val="0"/>
              </a:spcBef>
            </a:pPr>
            <a:r>
              <a:rPr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＜意　見＞　</a:t>
            </a:r>
            <a:endParaRPr lang="en-US" altLang="ja-JP" sz="1200" b="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8" name="テキスト ボックス 7">
            <a:extLst>
              <a:ext uri="{FF2B5EF4-FFF2-40B4-BE49-F238E27FC236}">
                <a16:creationId xmlns:a16="http://schemas.microsoft.com/office/drawing/2014/main" id="{5610784D-9E73-9E84-FB7A-7D6D904CE21C}"/>
              </a:ext>
            </a:extLst>
          </p:cNvPr>
          <p:cNvSpPr txBox="1"/>
          <p:nvPr/>
        </p:nvSpPr>
        <p:spPr>
          <a:xfrm flipH="1">
            <a:off x="303681" y="5277491"/>
            <a:ext cx="1116293" cy="303378"/>
          </a:xfrm>
          <a:prstGeom prst="rect">
            <a:avLst/>
          </a:prstGeom>
          <a:noFill/>
          <a:ln w="6350">
            <a:noFill/>
            <a:prstDash val="dash"/>
          </a:ln>
        </p:spPr>
        <p:txBody>
          <a:bodyPr vert="horz" wrap="square" lIns="72000" tIns="36000" rIns="72000" bIns="36000" rtlCol="0">
            <a:noAutofit/>
          </a:bodyPr>
          <a:lstStyle>
            <a:defPPr>
              <a:defRPr lang="ja-JP"/>
            </a:defPPr>
            <a:lvl1pPr indent="0" defTabSz="1007943" fontAlgn="ctr">
              <a:spcBef>
                <a:spcPts val="600"/>
              </a:spcBef>
              <a:buClr>
                <a:srgbClr val="E60012"/>
              </a:buClr>
              <a:buSzPct val="90000"/>
              <a:buFont typeface="Wingdings" panose="05000000000000000000" pitchFamily="2" charset="2"/>
              <a:buNone/>
              <a:defRPr sz="1400" b="1">
                <a:solidFill>
                  <a:schemeClr val="tx1">
                    <a:lumMod val="85000"/>
                    <a:lumOff val="15000"/>
                  </a:schemeClr>
                </a:solidFill>
                <a:latin typeface="Meiryo" panose="020B0604030504040204" pitchFamily="34" charset="-128"/>
                <a:ea typeface="Meiryo" panose="020B0604030504040204" pitchFamily="34" charset="-128"/>
              </a:defRPr>
            </a:lvl1pPr>
            <a:lvl2pPr defTabSz="457200"/>
            <a:lvl3pPr defTabSz="457200"/>
            <a:lvl4pPr defTabSz="457200"/>
            <a:lvl5pPr defTabSz="457200"/>
            <a:lvl6pPr defTabSz="457200"/>
            <a:lvl7pPr defTabSz="457200"/>
            <a:lvl8pPr defTabSz="457200"/>
            <a:lvl9pPr defTabSz="457200"/>
          </a:lstStyle>
          <a:p>
            <a:pPr marL="177800" indent="-177800">
              <a:lnSpc>
                <a:spcPts val="1600"/>
              </a:lnSpc>
              <a:spcBef>
                <a:spcPts val="0"/>
              </a:spcBef>
            </a:pPr>
            <a:r>
              <a:rPr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＜有識者＞</a:t>
            </a:r>
            <a:r>
              <a:rPr lang="en-US" altLang="ja-JP" sz="1200" b="0" dirty="0">
                <a:solidFill>
                  <a:schemeClr val="tx1"/>
                </a:solidFill>
                <a:latin typeface="UD デジタル 教科書体 NP-R" panose="02020400000000000000" pitchFamily="18" charset="-128"/>
                <a:ea typeface="UD デジタル 教科書体 NP-R" panose="02020400000000000000" pitchFamily="18" charset="-128"/>
              </a:rPr>
              <a:t/>
            </a:r>
            <a:br>
              <a:rPr lang="en-US" altLang="ja-JP" sz="1200" b="0" dirty="0">
                <a:solidFill>
                  <a:schemeClr val="tx1"/>
                </a:solidFill>
                <a:latin typeface="UD デジタル 教科書体 NP-R" panose="02020400000000000000" pitchFamily="18" charset="-128"/>
                <a:ea typeface="UD デジタル 教科書体 NP-R" panose="02020400000000000000" pitchFamily="18" charset="-128"/>
              </a:rPr>
            </a:br>
            <a:endParaRPr lang="en-US" altLang="ja-JP" sz="1200" b="0" dirty="0">
              <a:solidFill>
                <a:schemeClr val="tx1"/>
              </a:solidFill>
              <a:latin typeface="UD デジタル 教科書体 NP-R" panose="02020400000000000000" pitchFamily="18" charset="-128"/>
              <a:ea typeface="UD デジタル 教科書体 NP-R" panose="02020400000000000000" pitchFamily="18" charset="-128"/>
            </a:endParaRPr>
          </a:p>
          <a:p>
            <a:pPr>
              <a:lnSpc>
                <a:spcPts val="2000"/>
              </a:lnSpc>
              <a:spcBef>
                <a:spcPts val="300"/>
              </a:spcBef>
            </a:pPr>
            <a:endParaRPr lang="en-US" altLang="ja-JP" sz="1200" b="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5" name="テキスト ボックス 4">
            <a:extLst>
              <a:ext uri="{FF2B5EF4-FFF2-40B4-BE49-F238E27FC236}">
                <a16:creationId xmlns:a16="http://schemas.microsoft.com/office/drawing/2014/main" id="{E8D62ABB-271A-8B46-961C-313C38D6524C}"/>
              </a:ext>
            </a:extLst>
          </p:cNvPr>
          <p:cNvSpPr txBox="1"/>
          <p:nvPr/>
        </p:nvSpPr>
        <p:spPr>
          <a:xfrm>
            <a:off x="4281706" y="3176115"/>
            <a:ext cx="5204735" cy="956939"/>
          </a:xfrm>
          <a:prstGeom prst="rect">
            <a:avLst/>
          </a:prstGeom>
          <a:noFill/>
          <a:ln w="6350">
            <a:noFill/>
            <a:prstDash val="solid"/>
          </a:ln>
        </p:spPr>
        <p:txBody>
          <a:bodyPr vert="horz" wrap="square" lIns="72000" tIns="36000" rIns="72000" bIns="36000" rtlCol="0">
            <a:noAutofit/>
          </a:bodyPr>
          <a:lstStyle>
            <a:defPPr>
              <a:defRPr lang="en-US"/>
            </a:defPPr>
            <a:lvl1pPr indent="0" defTabSz="1007943" fontAlgn="ctr">
              <a:lnSpc>
                <a:spcPts val="2000"/>
              </a:lnSpc>
              <a:spcBef>
                <a:spcPts val="400"/>
              </a:spcBef>
              <a:buClr>
                <a:srgbClr val="E60012"/>
              </a:buClr>
              <a:buSzPct val="90000"/>
              <a:buFont typeface="Wingdings" panose="05000000000000000000" pitchFamily="2" charset="2"/>
              <a:buNone/>
              <a:defRPr sz="1600" b="0">
                <a:solidFill>
                  <a:schemeClr val="tx1">
                    <a:lumMod val="85000"/>
                    <a:lumOff val="15000"/>
                  </a:schemeClr>
                </a:solidFill>
                <a:latin typeface="UD デジタル 教科書体 NP-R" panose="02020400000000000000" pitchFamily="18" charset="-128"/>
                <a:ea typeface="UD デジタル 教科書体 NP-R" panose="02020400000000000000" pitchFamily="18" charset="-128"/>
              </a:defRPr>
            </a:lvl1pPr>
          </a:lstStyle>
          <a:p>
            <a:r>
              <a:rPr lang="ja-JP" altLang="en-US" sz="1400" dirty="0"/>
              <a:t>　工事等の内容：・本館棟、ミライのエンターテインメント棟</a:t>
            </a:r>
            <a:endParaRPr lang="en-US" altLang="ja-JP" sz="1400" dirty="0"/>
          </a:p>
          <a:p>
            <a:r>
              <a:rPr lang="ja-JP" altLang="en-US" sz="1400" dirty="0"/>
              <a:t>　　　　　　　　・バックヤード棟</a:t>
            </a:r>
            <a:endParaRPr lang="en-US" altLang="ja-JP" sz="1400" dirty="0"/>
          </a:p>
          <a:p>
            <a:r>
              <a:rPr lang="ja-JP" altLang="en-US" sz="1400" dirty="0"/>
              <a:t>　　　　　　　　・解体撤去工事　など</a:t>
            </a:r>
            <a:endParaRPr lang="en-US" altLang="ja-JP" sz="1400" dirty="0"/>
          </a:p>
        </p:txBody>
      </p:sp>
      <p:sp>
        <p:nvSpPr>
          <p:cNvPr id="4" name="テキスト ボックス 3">
            <a:extLst>
              <a:ext uri="{FF2B5EF4-FFF2-40B4-BE49-F238E27FC236}">
                <a16:creationId xmlns:a16="http://schemas.microsoft.com/office/drawing/2014/main" id="{BE6EA3B3-A9FF-8B2D-CABA-FA5EFD737342}"/>
              </a:ext>
            </a:extLst>
          </p:cNvPr>
          <p:cNvSpPr txBox="1"/>
          <p:nvPr/>
        </p:nvSpPr>
        <p:spPr>
          <a:xfrm flipH="1">
            <a:off x="244061" y="4444454"/>
            <a:ext cx="998908" cy="257068"/>
          </a:xfrm>
          <a:prstGeom prst="rect">
            <a:avLst/>
          </a:prstGeom>
          <a:noFill/>
          <a:ln w="6350">
            <a:noFill/>
            <a:prstDash val="dash"/>
          </a:ln>
        </p:spPr>
        <p:txBody>
          <a:bodyPr vert="horz" wrap="square" lIns="72000" tIns="36000" rIns="72000" bIns="36000" rtlCol="0">
            <a:noAutofit/>
          </a:bodyPr>
          <a:lstStyle>
            <a:defPPr>
              <a:defRPr lang="ja-JP"/>
            </a:defPPr>
            <a:lvl1pPr indent="0" defTabSz="1007943" fontAlgn="ctr">
              <a:spcBef>
                <a:spcPts val="600"/>
              </a:spcBef>
              <a:buClr>
                <a:srgbClr val="E60012"/>
              </a:buClr>
              <a:buSzPct val="90000"/>
              <a:buFont typeface="Wingdings" panose="05000000000000000000" pitchFamily="2" charset="2"/>
              <a:buNone/>
              <a:defRPr sz="1400" b="1">
                <a:solidFill>
                  <a:schemeClr val="tx1">
                    <a:lumMod val="85000"/>
                    <a:lumOff val="15000"/>
                  </a:schemeClr>
                </a:solidFill>
                <a:latin typeface="Meiryo" panose="020B0604030504040204" pitchFamily="34" charset="-128"/>
                <a:ea typeface="Meiryo" panose="020B0604030504040204" pitchFamily="34" charset="-128"/>
              </a:defRPr>
            </a:lvl1pPr>
            <a:lvl2pPr defTabSz="457200"/>
            <a:lvl3pPr defTabSz="457200"/>
            <a:lvl4pPr defTabSz="457200"/>
            <a:lvl5pPr defTabSz="457200"/>
            <a:lvl6pPr defTabSz="457200"/>
            <a:lvl7pPr defTabSz="457200"/>
            <a:lvl8pPr defTabSz="457200"/>
            <a:lvl9pPr defTabSz="457200"/>
          </a:lstStyle>
          <a:p>
            <a:pPr marL="720000" indent="-720000">
              <a:spcBef>
                <a:spcPts val="0"/>
              </a:spcBef>
            </a:pPr>
            <a:r>
              <a:rPr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＜目　的＞　</a:t>
            </a:r>
            <a:endParaRPr lang="en-US" altLang="ja-JP" sz="1200" b="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7" name="テキスト ボックス 6">
            <a:extLst>
              <a:ext uri="{FF2B5EF4-FFF2-40B4-BE49-F238E27FC236}">
                <a16:creationId xmlns:a16="http://schemas.microsoft.com/office/drawing/2014/main" id="{AB68F4D7-F241-0EA5-6227-7BB30E93495D}"/>
              </a:ext>
            </a:extLst>
          </p:cNvPr>
          <p:cNvSpPr txBox="1"/>
          <p:nvPr/>
        </p:nvSpPr>
        <p:spPr>
          <a:xfrm flipH="1">
            <a:off x="303680" y="4701696"/>
            <a:ext cx="3978025" cy="620671"/>
          </a:xfrm>
          <a:prstGeom prst="rect">
            <a:avLst/>
          </a:prstGeom>
          <a:noFill/>
          <a:ln w="6350">
            <a:noFill/>
            <a:prstDash val="dash"/>
          </a:ln>
        </p:spPr>
        <p:txBody>
          <a:bodyPr vert="horz" wrap="square" lIns="72000" tIns="36000" rIns="72000" bIns="36000" rtlCol="0">
            <a:noAutofit/>
          </a:bodyPr>
          <a:lstStyle>
            <a:defPPr>
              <a:defRPr lang="ja-JP"/>
            </a:defPPr>
            <a:lvl1pPr indent="0" defTabSz="1007943" fontAlgn="ctr">
              <a:spcBef>
                <a:spcPts val="600"/>
              </a:spcBef>
              <a:buClr>
                <a:srgbClr val="E60012"/>
              </a:buClr>
              <a:buSzPct val="90000"/>
              <a:buFont typeface="Wingdings" panose="05000000000000000000" pitchFamily="2" charset="2"/>
              <a:buNone/>
              <a:defRPr sz="1400" b="1">
                <a:solidFill>
                  <a:schemeClr val="tx1">
                    <a:lumMod val="85000"/>
                    <a:lumOff val="15000"/>
                  </a:schemeClr>
                </a:solidFill>
                <a:latin typeface="Meiryo" panose="020B0604030504040204" pitchFamily="34" charset="-128"/>
                <a:ea typeface="Meiryo" panose="020B0604030504040204" pitchFamily="34" charset="-128"/>
              </a:defRPr>
            </a:lvl1pPr>
            <a:lvl2pPr defTabSz="457200"/>
            <a:lvl3pPr defTabSz="457200"/>
            <a:lvl4pPr defTabSz="457200"/>
            <a:lvl5pPr defTabSz="457200"/>
            <a:lvl6pPr defTabSz="457200"/>
            <a:lvl7pPr defTabSz="457200"/>
            <a:lvl8pPr defTabSz="457200"/>
            <a:lvl9pPr defTabSz="457200"/>
          </a:lstStyle>
          <a:p>
            <a:pPr>
              <a:spcBef>
                <a:spcPts val="0"/>
              </a:spcBef>
            </a:pPr>
            <a:r>
              <a:rPr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契約予定金額の妥当性、事業費の変動の妥当性、外観イメージ等、及び工程の妥当性について有識者に専門的な見地から意見をいただくことを目的に実施するもの</a:t>
            </a:r>
            <a:endParaRPr lang="en-US" altLang="ja-JP" sz="1200" b="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2" name="テキスト ボックス 1">
            <a:extLst>
              <a:ext uri="{FF2B5EF4-FFF2-40B4-BE49-F238E27FC236}">
                <a16:creationId xmlns:a16="http://schemas.microsoft.com/office/drawing/2014/main" id="{232C3579-D3EE-72AD-0DB5-0A926C0F7FF8}"/>
              </a:ext>
            </a:extLst>
          </p:cNvPr>
          <p:cNvSpPr txBox="1"/>
          <p:nvPr/>
        </p:nvSpPr>
        <p:spPr>
          <a:xfrm>
            <a:off x="4281705" y="4559797"/>
            <a:ext cx="5394007" cy="2068236"/>
          </a:xfrm>
          <a:prstGeom prst="rect">
            <a:avLst/>
          </a:prstGeom>
          <a:noFill/>
          <a:ln w="6350">
            <a:noFill/>
            <a:prstDash val="dash"/>
          </a:ln>
        </p:spPr>
        <p:txBody>
          <a:bodyPr vert="horz" wrap="square" lIns="72000" tIns="36000" rIns="72000" bIns="36000" rtlCol="0">
            <a:noAutofit/>
          </a:bodyPr>
          <a:lstStyle>
            <a:defPPr>
              <a:defRPr lang="en-US"/>
            </a:defPPr>
            <a:lvl1pPr indent="0" defTabSz="1007943" fontAlgn="ctr">
              <a:spcBef>
                <a:spcPts val="0"/>
              </a:spcBef>
              <a:buClr>
                <a:srgbClr val="E60012"/>
              </a:buClr>
              <a:buSzPct val="90000"/>
              <a:buFont typeface="Wingdings" panose="05000000000000000000" pitchFamily="2" charset="2"/>
              <a:buNone/>
              <a:defRPr sz="1200" b="0">
                <a:latin typeface="UD デジタル 教科書体 NP-R" panose="02020400000000000000" pitchFamily="18" charset="-128"/>
                <a:ea typeface="UD デジタル 教科書体 NP-R" panose="02020400000000000000" pitchFamily="18" charset="-128"/>
              </a:defRPr>
            </a:lvl1pPr>
          </a:lstStyle>
          <a:p>
            <a:pPr marL="144000" indent="-144000">
              <a:spcBef>
                <a:spcPts val="300"/>
              </a:spcBef>
            </a:pPr>
            <a:r>
              <a:rPr lang="ja-JP" altLang="en-US" dirty="0"/>
              <a:t>□契約予定金額</a:t>
            </a:r>
            <a:endParaRPr lang="en-US" altLang="ja-JP" dirty="0"/>
          </a:p>
          <a:p>
            <a:pPr marL="144000" indent="-144000"/>
            <a:r>
              <a:rPr lang="ja-JP" altLang="ja-JP" dirty="0"/>
              <a:t>・</a:t>
            </a:r>
            <a:r>
              <a:rPr lang="ja-JP" altLang="en-US" dirty="0"/>
              <a:t>実施設計の精査やコストダウンは適切に協議されており、資材の数量や</a:t>
            </a:r>
            <a:r>
              <a:rPr kumimoji="0" lang="ja-JP" altLang="en-US" sz="1200" b="0" i="0" u="none" strike="noStrike" cap="none" normalizeH="0" baseline="0" dirty="0">
                <a:ln>
                  <a:noFill/>
                </a:ln>
                <a:solidFill>
                  <a:schemeClr val="tx1"/>
                </a:solidFill>
                <a:effectLst/>
                <a:cs typeface="ＭＳ Ｐゴシック" panose="020B0600070205080204" pitchFamily="50" charset="-128"/>
              </a:rPr>
              <a:t>契約予定金額（約９９億円）については妥当である。</a:t>
            </a:r>
            <a:r>
              <a:rPr kumimoji="0" lang="ja-JP" altLang="en-US" sz="600" b="0" i="0" u="none" strike="noStrike" cap="none" normalizeH="0" baseline="0" dirty="0">
                <a:ln>
                  <a:noFill/>
                </a:ln>
                <a:solidFill>
                  <a:schemeClr val="tx1"/>
                </a:solidFill>
                <a:effectLst/>
              </a:rPr>
              <a:t> </a:t>
            </a:r>
            <a:endParaRPr kumimoji="0" lang="en-US" altLang="ja-JP" sz="600" b="0" i="0" u="none" strike="noStrike" cap="none" normalizeH="0" baseline="0" dirty="0">
              <a:ln>
                <a:noFill/>
              </a:ln>
              <a:solidFill>
                <a:schemeClr val="tx1"/>
              </a:solidFill>
              <a:effectLst/>
            </a:endParaRPr>
          </a:p>
          <a:p>
            <a:pPr marL="144000" indent="-144000">
              <a:spcBef>
                <a:spcPts val="300"/>
              </a:spcBef>
            </a:pPr>
            <a:r>
              <a:rPr lang="ja-JP" altLang="en-US" dirty="0"/>
              <a:t>□外観イメージ等</a:t>
            </a:r>
            <a:endParaRPr lang="en-US" altLang="ja-JP" dirty="0"/>
          </a:p>
          <a:p>
            <a:pPr marL="144000" indent="-144000"/>
            <a:r>
              <a:rPr lang="ja-JP" altLang="ja-JP" dirty="0"/>
              <a:t>・</a:t>
            </a:r>
            <a:r>
              <a:rPr kumimoji="0" lang="ja-JP" altLang="en-US" sz="1200" b="0" i="0" u="none" strike="noStrike" cap="none" normalizeH="0" baseline="0" dirty="0">
                <a:ln>
                  <a:noFill/>
                </a:ln>
                <a:solidFill>
                  <a:schemeClr val="tx1"/>
                </a:solidFill>
                <a:effectLst/>
                <a:cs typeface="ＭＳ Ｐゴシック" panose="020B0600070205080204" pitchFamily="50" charset="-128"/>
              </a:rPr>
              <a:t>屋根の仕様や基礎構造の見直し等によりコストダウンを図りつつも、当初の外観イメージをできる限り損なうことなく、建物の機能についても適切に維持できている。</a:t>
            </a:r>
            <a:endParaRPr kumimoji="0" lang="en-US" altLang="ja-JP" sz="1200" b="0" i="0" u="none" strike="noStrike" cap="none" normalizeH="0" baseline="0" dirty="0">
              <a:ln>
                <a:noFill/>
              </a:ln>
              <a:solidFill>
                <a:schemeClr val="tx1"/>
              </a:solidFill>
              <a:effectLst/>
              <a:cs typeface="ＭＳ Ｐゴシック" panose="020B0600070205080204" pitchFamily="50" charset="-128"/>
            </a:endParaRPr>
          </a:p>
          <a:p>
            <a:pPr marL="144000" indent="-144000">
              <a:spcBef>
                <a:spcPts val="300"/>
              </a:spcBef>
            </a:pPr>
            <a:r>
              <a:rPr lang="ja-JP" altLang="en-US" dirty="0">
                <a:cs typeface="ＭＳ Ｐゴシック" panose="020B0600070205080204" pitchFamily="50" charset="-128"/>
              </a:rPr>
              <a:t>□工程</a:t>
            </a:r>
            <a:endParaRPr lang="en-US" altLang="ja-JP" dirty="0">
              <a:cs typeface="ＭＳ Ｐゴシック" panose="020B0600070205080204" pitchFamily="50" charset="-128"/>
            </a:endParaRPr>
          </a:p>
          <a:p>
            <a:pPr marL="144000" indent="-144000"/>
            <a:r>
              <a:rPr lang="ja-JP" altLang="ja-JP" dirty="0"/>
              <a:t>・ </a:t>
            </a:r>
            <a:r>
              <a:rPr kumimoji="0" lang="ja-JP" altLang="en-US" sz="1200" b="0" i="0" u="none" strike="noStrike" cap="none" normalizeH="0" baseline="0" dirty="0">
                <a:ln>
                  <a:noFill/>
                </a:ln>
                <a:solidFill>
                  <a:schemeClr val="tx1"/>
                </a:solidFill>
                <a:effectLst/>
                <a:cs typeface="ＭＳ Ｐゴシック" panose="020B0600070205080204" pitchFamily="50" charset="-128"/>
              </a:rPr>
              <a:t>屋根や基礎等に加え、資材の調達期間等も適切に反映されており、展示運営に向けた準備期間も勘案したうえで、万博開幕までに完了できる工事期間とされており、妥当である。</a:t>
            </a:r>
            <a:endParaRPr lang="en-US" altLang="ja-JP" dirty="0"/>
          </a:p>
        </p:txBody>
      </p:sp>
    </p:spTree>
    <p:extLst>
      <p:ext uri="{BB962C8B-B14F-4D97-AF65-F5344CB8AC3E}">
        <p14:creationId xmlns:p14="http://schemas.microsoft.com/office/powerpoint/2010/main" val="198690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822C5913-8837-6BD8-A262-FAF42CBD7874}"/>
              </a:ext>
            </a:extLst>
          </p:cNvPr>
          <p:cNvSpPr/>
          <p:nvPr/>
        </p:nvSpPr>
        <p:spPr>
          <a:xfrm>
            <a:off x="-5368" y="127237"/>
            <a:ext cx="9911368" cy="42036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UD デジタル 教科書体 NP-R" panose="02020400000000000000" pitchFamily="18" charset="-128"/>
                <a:ea typeface="UD デジタル 教科書体 NP-R" panose="02020400000000000000" pitchFamily="18" charset="-128"/>
              </a:rPr>
              <a:t>大阪ヘルスケアパビリオン建設工事 の工事費内訳 参考比較</a:t>
            </a:r>
            <a:endParaRPr lang="en-US" altLang="ja-JP" sz="2000" b="1" dirty="0">
              <a:latin typeface="UD デジタル 教科書体 NP-R" panose="02020400000000000000" pitchFamily="18" charset="-128"/>
              <a:ea typeface="UD デジタル 教科書体 NP-R" panose="02020400000000000000" pitchFamily="18" charset="-128"/>
            </a:endParaRPr>
          </a:p>
        </p:txBody>
      </p:sp>
      <p:graphicFrame>
        <p:nvGraphicFramePr>
          <p:cNvPr id="10" name="コンテンツ プレースホルダー 5">
            <a:extLst>
              <a:ext uri="{FF2B5EF4-FFF2-40B4-BE49-F238E27FC236}">
                <a16:creationId xmlns:a16="http://schemas.microsoft.com/office/drawing/2014/main" id="{A6AC57BC-6DF0-BEDF-E09E-5C00F7F025D4}"/>
              </a:ext>
            </a:extLst>
          </p:cNvPr>
          <p:cNvGraphicFramePr>
            <a:graphicFrameLocks/>
          </p:cNvGraphicFramePr>
          <p:nvPr>
            <p:extLst>
              <p:ext uri="{D42A27DB-BD31-4B8C-83A1-F6EECF244321}">
                <p14:modId xmlns:p14="http://schemas.microsoft.com/office/powerpoint/2010/main" val="513307943"/>
              </p:ext>
            </p:extLst>
          </p:nvPr>
        </p:nvGraphicFramePr>
        <p:xfrm>
          <a:off x="519741" y="2971445"/>
          <a:ext cx="8861150" cy="3745170"/>
        </p:xfrm>
        <a:graphic>
          <a:graphicData uri="http://schemas.openxmlformats.org/drawingml/2006/table">
            <a:tbl>
              <a:tblPr firstRow="1" bandRow="1">
                <a:tableStyleId>{2D5ABB26-0587-4C30-8999-92F81FD0307C}</a:tableStyleId>
              </a:tblPr>
              <a:tblGrid>
                <a:gridCol w="1370575">
                  <a:extLst>
                    <a:ext uri="{9D8B030D-6E8A-4147-A177-3AD203B41FA5}">
                      <a16:colId xmlns:a16="http://schemas.microsoft.com/office/drawing/2014/main" val="3648021181"/>
                    </a:ext>
                  </a:extLst>
                </a:gridCol>
                <a:gridCol w="612000">
                  <a:extLst>
                    <a:ext uri="{9D8B030D-6E8A-4147-A177-3AD203B41FA5}">
                      <a16:colId xmlns:a16="http://schemas.microsoft.com/office/drawing/2014/main" val="2307716282"/>
                    </a:ext>
                  </a:extLst>
                </a:gridCol>
                <a:gridCol w="612000">
                  <a:extLst>
                    <a:ext uri="{9D8B030D-6E8A-4147-A177-3AD203B41FA5}">
                      <a16:colId xmlns:a16="http://schemas.microsoft.com/office/drawing/2014/main" val="3545414399"/>
                    </a:ext>
                  </a:extLst>
                </a:gridCol>
                <a:gridCol w="612000">
                  <a:extLst>
                    <a:ext uri="{9D8B030D-6E8A-4147-A177-3AD203B41FA5}">
                      <a16:colId xmlns:a16="http://schemas.microsoft.com/office/drawing/2014/main" val="839396578"/>
                    </a:ext>
                  </a:extLst>
                </a:gridCol>
                <a:gridCol w="612000">
                  <a:extLst>
                    <a:ext uri="{9D8B030D-6E8A-4147-A177-3AD203B41FA5}">
                      <a16:colId xmlns:a16="http://schemas.microsoft.com/office/drawing/2014/main" val="4099136535"/>
                    </a:ext>
                  </a:extLst>
                </a:gridCol>
                <a:gridCol w="612000">
                  <a:extLst>
                    <a:ext uri="{9D8B030D-6E8A-4147-A177-3AD203B41FA5}">
                      <a16:colId xmlns:a16="http://schemas.microsoft.com/office/drawing/2014/main" val="174646284"/>
                    </a:ext>
                  </a:extLst>
                </a:gridCol>
                <a:gridCol w="1370575">
                  <a:extLst>
                    <a:ext uri="{9D8B030D-6E8A-4147-A177-3AD203B41FA5}">
                      <a16:colId xmlns:a16="http://schemas.microsoft.com/office/drawing/2014/main" val="2639523967"/>
                    </a:ext>
                  </a:extLst>
                </a:gridCol>
                <a:gridCol w="612000">
                  <a:extLst>
                    <a:ext uri="{9D8B030D-6E8A-4147-A177-3AD203B41FA5}">
                      <a16:colId xmlns:a16="http://schemas.microsoft.com/office/drawing/2014/main" val="1768998326"/>
                    </a:ext>
                  </a:extLst>
                </a:gridCol>
                <a:gridCol w="612000">
                  <a:extLst>
                    <a:ext uri="{9D8B030D-6E8A-4147-A177-3AD203B41FA5}">
                      <a16:colId xmlns:a16="http://schemas.microsoft.com/office/drawing/2014/main" val="4092223333"/>
                    </a:ext>
                  </a:extLst>
                </a:gridCol>
                <a:gridCol w="612000">
                  <a:extLst>
                    <a:ext uri="{9D8B030D-6E8A-4147-A177-3AD203B41FA5}">
                      <a16:colId xmlns:a16="http://schemas.microsoft.com/office/drawing/2014/main" val="3381795578"/>
                    </a:ext>
                  </a:extLst>
                </a:gridCol>
                <a:gridCol w="612000">
                  <a:extLst>
                    <a:ext uri="{9D8B030D-6E8A-4147-A177-3AD203B41FA5}">
                      <a16:colId xmlns:a16="http://schemas.microsoft.com/office/drawing/2014/main" val="2865744213"/>
                    </a:ext>
                  </a:extLst>
                </a:gridCol>
                <a:gridCol w="612000">
                  <a:extLst>
                    <a:ext uri="{9D8B030D-6E8A-4147-A177-3AD203B41FA5}">
                      <a16:colId xmlns:a16="http://schemas.microsoft.com/office/drawing/2014/main" val="3899651191"/>
                    </a:ext>
                  </a:extLst>
                </a:gridCol>
              </a:tblGrid>
              <a:tr h="31983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UD デジタル 教科書体 NP-R" panose="02020400000000000000" pitchFamily="18" charset="-128"/>
                          <a:ea typeface="UD デジタル 教科書体 NP-R" panose="02020400000000000000" pitchFamily="18" charset="-128"/>
                        </a:rPr>
                        <a:t>項目</a:t>
                      </a:r>
                    </a:p>
                  </a:txBody>
                  <a:tcPr marL="0" marR="0" marT="0"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kern="1200" dirty="0">
                          <a:solidFill>
                            <a:schemeClr val="tx1"/>
                          </a:solidFill>
                          <a:latin typeface="UD デジタル 教科書体 NP-R" panose="02020400000000000000" pitchFamily="18" charset="-128"/>
                          <a:ea typeface="UD デジタル 教科書体 NP-R" panose="02020400000000000000" pitchFamily="18" charset="-128"/>
                          <a:cs typeface="+mn-cs"/>
                        </a:rPr>
                        <a:t>①事業費</a:t>
                      </a:r>
                      <a:endParaRPr kumimoji="1" lang="en-US" altLang="ja-JP" sz="1000" b="1"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kern="1200" dirty="0">
                          <a:solidFill>
                            <a:schemeClr val="tx1"/>
                          </a:solidFill>
                          <a:latin typeface="UD デジタル 教科書体 NP-R" panose="02020400000000000000" pitchFamily="18" charset="-128"/>
                          <a:ea typeface="UD デジタル 教科書体 NP-R" panose="02020400000000000000" pitchFamily="18" charset="-128"/>
                          <a:cs typeface="+mn-cs"/>
                        </a:rPr>
                        <a:t>参考額</a:t>
                      </a:r>
                      <a:endParaRPr kumimoji="1" lang="en-US" altLang="ja-JP" sz="1000" b="1"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ja-JP" altLang="en-US" sz="1000" b="1" dirty="0">
                          <a:solidFill>
                            <a:schemeClr val="tx1"/>
                          </a:solidFill>
                          <a:latin typeface="UD デジタル 教科書体 NP-R" panose="02020400000000000000" pitchFamily="18" charset="-128"/>
                          <a:ea typeface="UD デジタル 教科書体 NP-R" panose="02020400000000000000" pitchFamily="18" charset="-128"/>
                        </a:rPr>
                        <a:t>②事業者提案価格</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marL="0" algn="ctr" defTabSz="914400" rtl="0" eaLnBrk="1" latinLnBrk="0" hangingPunct="1"/>
                      <a:r>
                        <a:rPr kumimoji="1" lang="ja-JP" altLang="en-US" sz="1000" b="1" kern="1200" dirty="0">
                          <a:solidFill>
                            <a:schemeClr val="tx1"/>
                          </a:solidFill>
                          <a:latin typeface="UD デジタル 教科書体 NP-R" panose="02020400000000000000" pitchFamily="18" charset="-128"/>
                          <a:ea typeface="UD デジタル 教科書体 NP-R" panose="02020400000000000000" pitchFamily="18" charset="-128"/>
                          <a:cs typeface="+mn-cs"/>
                        </a:rPr>
                        <a:t>③</a:t>
                      </a:r>
                      <a:r>
                        <a:rPr kumimoji="1" lang="en-US" altLang="ja-JP" sz="1000" b="1" kern="1200" dirty="0">
                          <a:solidFill>
                            <a:schemeClr val="tx1"/>
                          </a:solidFill>
                          <a:latin typeface="UD デジタル 教科書体 NP-R" panose="02020400000000000000" pitchFamily="18" charset="-128"/>
                          <a:ea typeface="UD デジタル 教科書体 NP-R" panose="02020400000000000000" pitchFamily="18" charset="-128"/>
                          <a:cs typeface="+mn-cs"/>
                        </a:rPr>
                        <a:t>VE</a:t>
                      </a:r>
                      <a:r>
                        <a:rPr kumimoji="1" lang="ja-JP" altLang="en-US" sz="1000" b="1" kern="1200" dirty="0">
                          <a:solidFill>
                            <a:schemeClr val="tx1"/>
                          </a:solidFill>
                          <a:latin typeface="UD デジタル 教科書体 NP-R" panose="02020400000000000000" pitchFamily="18" charset="-128"/>
                          <a:ea typeface="UD デジタル 教科書体 NP-R" panose="02020400000000000000" pitchFamily="18" charset="-128"/>
                          <a:cs typeface="+mn-cs"/>
                        </a:rPr>
                        <a:t>提案反映額</a:t>
                      </a:r>
                      <a:endParaRPr kumimoji="1" lang="en-US" altLang="ja-JP" sz="1000" b="1"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marL="0" algn="ctr" defTabSz="914400" rtl="0" eaLnBrk="1" latinLnBrk="0" hangingPunct="1"/>
                      <a:r>
                        <a:rPr kumimoji="1" lang="ja-JP" altLang="en-US" sz="1000" b="1" kern="1200" dirty="0">
                          <a:solidFill>
                            <a:schemeClr val="tx1"/>
                          </a:solidFill>
                          <a:latin typeface="UD デジタル 教科書体 NP-R" panose="02020400000000000000" pitchFamily="18" charset="-128"/>
                          <a:ea typeface="UD デジタル 教科書体 NP-R" panose="02020400000000000000" pitchFamily="18" charset="-128"/>
                          <a:cs typeface="+mn-cs"/>
                        </a:rPr>
                        <a:t>④補正</a:t>
                      </a:r>
                      <a:endParaRPr kumimoji="1" lang="en-US" altLang="ja-JP" sz="1000" b="1"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p>
                      <a:pPr marL="0" algn="ctr" defTabSz="914400" rtl="0" eaLnBrk="1" latinLnBrk="0" hangingPunct="1"/>
                      <a:r>
                        <a:rPr kumimoji="1" lang="ja-JP" altLang="en-US" sz="1000" b="1" kern="1200" dirty="0">
                          <a:solidFill>
                            <a:schemeClr val="tx1"/>
                          </a:solidFill>
                          <a:latin typeface="UD デジタル 教科書体 NP-R" panose="02020400000000000000" pitchFamily="18" charset="-128"/>
                          <a:ea typeface="UD デジタル 教科書体 NP-R" panose="02020400000000000000" pitchFamily="18" charset="-128"/>
                          <a:cs typeface="+mn-cs"/>
                        </a:rPr>
                        <a:t>予算額</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ja-JP" altLang="en-US" sz="900" b="1" dirty="0">
                          <a:solidFill>
                            <a:schemeClr val="tx1"/>
                          </a:solidFill>
                          <a:latin typeface="UD デジタル 教科書体 NP-R" panose="02020400000000000000" pitchFamily="18" charset="-128"/>
                          <a:ea typeface="UD デジタル 教科書体 NP-R" panose="02020400000000000000" pitchFamily="18" charset="-128"/>
                        </a:rPr>
                        <a:t>⑤契約額</a:t>
                      </a:r>
                      <a:endParaRPr kumimoji="1" lang="en-US" altLang="ja-JP" sz="900" b="1"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ja-JP" altLang="en-US" sz="1000" b="1" dirty="0">
                          <a:solidFill>
                            <a:schemeClr val="tx1"/>
                          </a:solidFill>
                          <a:latin typeface="UD デジタル 教科書体 NP-R" panose="02020400000000000000" pitchFamily="18" charset="-128"/>
                          <a:ea typeface="UD デジタル 教科書体 NP-R" panose="02020400000000000000" pitchFamily="18" charset="-128"/>
                        </a:rPr>
                        <a:t>内訳</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kern="1200" dirty="0">
                          <a:solidFill>
                            <a:schemeClr val="tx1"/>
                          </a:solidFill>
                          <a:latin typeface="UD デジタル 教科書体 NP-R" panose="02020400000000000000" pitchFamily="18" charset="-128"/>
                          <a:ea typeface="UD デジタル 教科書体 NP-R" panose="02020400000000000000" pitchFamily="18" charset="-128"/>
                          <a:cs typeface="+mn-cs"/>
                        </a:rPr>
                        <a:t>①事業費</a:t>
                      </a:r>
                      <a:endParaRPr kumimoji="1" lang="en-US" altLang="ja-JP" sz="1000" b="1"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kern="1200" dirty="0">
                          <a:solidFill>
                            <a:schemeClr val="tx1"/>
                          </a:solidFill>
                          <a:latin typeface="UD デジタル 教科書体 NP-R" panose="02020400000000000000" pitchFamily="18" charset="-128"/>
                          <a:ea typeface="UD デジタル 教科書体 NP-R" panose="02020400000000000000" pitchFamily="18" charset="-128"/>
                          <a:cs typeface="+mn-cs"/>
                        </a:rPr>
                        <a:t>参考額</a:t>
                      </a:r>
                      <a:endParaRPr kumimoji="1" lang="en-US" altLang="ja-JP" sz="1000" b="1"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ja-JP" altLang="en-US" sz="1000" b="1" dirty="0">
                          <a:solidFill>
                            <a:schemeClr val="tx1"/>
                          </a:solidFill>
                          <a:latin typeface="UD デジタル 教科書体 NP-R" panose="02020400000000000000" pitchFamily="18" charset="-128"/>
                          <a:ea typeface="UD デジタル 教科書体 NP-R" panose="02020400000000000000" pitchFamily="18" charset="-128"/>
                        </a:rPr>
                        <a:t>②事業者提案価格</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marL="0" algn="ctr" defTabSz="914400" rtl="0" eaLnBrk="1" latinLnBrk="0" hangingPunct="1"/>
                      <a:r>
                        <a:rPr kumimoji="1" lang="ja-JP" altLang="en-US" sz="1000" b="1" kern="1200" dirty="0">
                          <a:solidFill>
                            <a:schemeClr val="tx1"/>
                          </a:solidFill>
                          <a:latin typeface="UD デジタル 教科書体 NP-R" panose="02020400000000000000" pitchFamily="18" charset="-128"/>
                          <a:ea typeface="UD デジタル 教科書体 NP-R" panose="02020400000000000000" pitchFamily="18" charset="-128"/>
                          <a:cs typeface="+mn-cs"/>
                        </a:rPr>
                        <a:t>③</a:t>
                      </a:r>
                      <a:r>
                        <a:rPr kumimoji="1" lang="en-US" altLang="ja-JP" sz="1000" b="1" kern="1200" dirty="0">
                          <a:solidFill>
                            <a:schemeClr val="tx1"/>
                          </a:solidFill>
                          <a:latin typeface="UD デジタル 教科書体 NP-R" panose="02020400000000000000" pitchFamily="18" charset="-128"/>
                          <a:ea typeface="UD デジタル 教科書体 NP-R" panose="02020400000000000000" pitchFamily="18" charset="-128"/>
                          <a:cs typeface="+mn-cs"/>
                        </a:rPr>
                        <a:t>VE</a:t>
                      </a:r>
                      <a:r>
                        <a:rPr kumimoji="1" lang="ja-JP" altLang="en-US" sz="1000" b="1" kern="1200" dirty="0">
                          <a:solidFill>
                            <a:schemeClr val="tx1"/>
                          </a:solidFill>
                          <a:latin typeface="UD デジタル 教科書体 NP-R" panose="02020400000000000000" pitchFamily="18" charset="-128"/>
                          <a:ea typeface="UD デジタル 教科書体 NP-R" panose="02020400000000000000" pitchFamily="18" charset="-128"/>
                          <a:cs typeface="+mn-cs"/>
                        </a:rPr>
                        <a:t>提案反映額</a:t>
                      </a:r>
                      <a:endParaRPr kumimoji="1" lang="en-US" altLang="ja-JP" sz="1000" b="1"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marL="0" algn="ctr" defTabSz="914400" rtl="0" eaLnBrk="1" latinLnBrk="0" hangingPunct="1"/>
                      <a:r>
                        <a:rPr kumimoji="1" lang="ja-JP" altLang="en-US" sz="1000" b="1" kern="1200" dirty="0">
                          <a:solidFill>
                            <a:schemeClr val="tx1"/>
                          </a:solidFill>
                          <a:latin typeface="UD デジタル 教科書体 NP-R" panose="02020400000000000000" pitchFamily="18" charset="-128"/>
                          <a:ea typeface="UD デジタル 教科書体 NP-R" panose="02020400000000000000" pitchFamily="18" charset="-128"/>
                          <a:cs typeface="+mn-cs"/>
                        </a:rPr>
                        <a:t>④補正</a:t>
                      </a:r>
                      <a:endParaRPr kumimoji="1" lang="en-US" altLang="ja-JP" sz="1000" b="1"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p>
                      <a:pPr marL="0" algn="ctr" defTabSz="914400" rtl="0" eaLnBrk="1" latinLnBrk="0" hangingPunct="1"/>
                      <a:r>
                        <a:rPr kumimoji="1" lang="ja-JP" altLang="en-US" sz="1000" b="1" kern="1200" dirty="0">
                          <a:solidFill>
                            <a:schemeClr val="tx1"/>
                          </a:solidFill>
                          <a:latin typeface="UD デジタル 教科書体 NP-R" panose="02020400000000000000" pitchFamily="18" charset="-128"/>
                          <a:ea typeface="UD デジタル 教科書体 NP-R" panose="02020400000000000000" pitchFamily="18" charset="-128"/>
                          <a:cs typeface="+mn-cs"/>
                        </a:rPr>
                        <a:t>予算額</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ja-JP" altLang="en-US" sz="900" b="1" dirty="0">
                          <a:solidFill>
                            <a:schemeClr val="tx1"/>
                          </a:solidFill>
                          <a:latin typeface="UD デジタル 教科書体 NP-R" panose="02020400000000000000" pitchFamily="18" charset="-128"/>
                          <a:ea typeface="UD デジタル 教科書体 NP-R" panose="02020400000000000000" pitchFamily="18" charset="-128"/>
                        </a:rPr>
                        <a:t>⑤契約額</a:t>
                      </a:r>
                      <a:endParaRPr kumimoji="1" lang="en-US" altLang="ja-JP" sz="1000" b="1"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txBody>
                  <a:tcPr marL="0" marR="0" marT="0"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32442094"/>
                  </a:ext>
                </a:extLst>
              </a:tr>
              <a:tr h="381568">
                <a:tc rowSpan="5">
                  <a:txBody>
                    <a:bodyPr/>
                    <a:lstStyle/>
                    <a:p>
                      <a:r>
                        <a:rPr kumimoji="1" lang="ja-JP" altLang="en-US" sz="1100" dirty="0">
                          <a:latin typeface="UD デジタル 教科書体 NP-R" panose="02020400000000000000" pitchFamily="18" charset="-128"/>
                          <a:ea typeface="UD デジタル 教科書体 NP-R" panose="02020400000000000000" pitchFamily="18" charset="-128"/>
                        </a:rPr>
                        <a:t>本館棟</a:t>
                      </a:r>
                      <a:endParaRPr kumimoji="1" lang="en-US" altLang="ja-JP" sz="1100" dirty="0">
                        <a:latin typeface="UD デジタル 教科書体 NP-R" panose="02020400000000000000" pitchFamily="18" charset="-128"/>
                        <a:ea typeface="UD デジタル 教科書体 NP-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kern="1200" dirty="0">
                          <a:solidFill>
                            <a:schemeClr val="tx1"/>
                          </a:solidFill>
                          <a:latin typeface="UD デジタル 教科書体 NP-R" panose="02020400000000000000" pitchFamily="18" charset="-128"/>
                          <a:ea typeface="UD デジタル 教科書体 NP-R" panose="02020400000000000000" pitchFamily="18" charset="-128"/>
                          <a:cs typeface="+mn-cs"/>
                        </a:rPr>
                        <a:t>  　　　　　諸経費・税込み</a:t>
                      </a:r>
                    </a:p>
                    <a:p>
                      <a:endParaRPr kumimoji="1" lang="ja-JP" altLang="en-US" sz="1100" dirty="0">
                        <a:latin typeface="UD デジタル 教科書体 NP-R" panose="02020400000000000000" pitchFamily="18" charset="-128"/>
                        <a:ea typeface="UD デジタル 教科書体 NP-R" panose="02020400000000000000" pitchFamily="18" charset="-128"/>
                      </a:endParaRPr>
                    </a:p>
                  </a:txBody>
                  <a:tcPr marL="36000" marR="36000" marT="0"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algn="r"/>
                      <a:r>
                        <a:rPr kumimoji="1" lang="en-US" altLang="ja-JP" sz="1200" dirty="0">
                          <a:solidFill>
                            <a:schemeClr val="tx1"/>
                          </a:solidFill>
                          <a:latin typeface="UD デジタル 教科書体 NP-R" panose="02020400000000000000" pitchFamily="18" charset="-128"/>
                          <a:ea typeface="UD デジタル 教科書体 NP-R" panose="02020400000000000000" pitchFamily="18" charset="-128"/>
                        </a:rPr>
                        <a:t>67</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UD デジタル 教科書体 NP-R" panose="02020400000000000000" pitchFamily="18" charset="-128"/>
                          <a:ea typeface="UD デジタル 教科書体 NP-R" panose="02020400000000000000" pitchFamily="18" charset="-128"/>
                        </a:rPr>
                        <a:t>186</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UD デジタル 教科書体 NP-R" panose="02020400000000000000" pitchFamily="18" charset="-128"/>
                          <a:ea typeface="UD デジタル 教科書体 NP-R" panose="02020400000000000000" pitchFamily="18" charset="-128"/>
                        </a:rPr>
                        <a:t>125</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UD デジタル 教科書体 NP-R" panose="02020400000000000000" pitchFamily="18" charset="-128"/>
                          <a:ea typeface="UD デジタル 教科書体 NP-R" panose="02020400000000000000" pitchFamily="18" charset="-128"/>
                        </a:rPr>
                        <a:t>107</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UD デジタル 教科書体 NP-R" panose="02020400000000000000" pitchFamily="18" charset="-128"/>
                          <a:ea typeface="UD デジタル 教科書体 NP-R" panose="02020400000000000000" pitchFamily="18" charset="-128"/>
                        </a:rPr>
                        <a:t>91</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躯体</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1050" baseline="0" dirty="0">
                          <a:solidFill>
                            <a:schemeClr val="tx1"/>
                          </a:solidFill>
                          <a:latin typeface="UD デジタル 教科書体 NP-R" panose="02020400000000000000" pitchFamily="18" charset="-128"/>
                          <a:ea typeface="UD デジタル 教科書体 NP-R" panose="02020400000000000000" pitchFamily="18" charset="-128"/>
                        </a:rPr>
                        <a:t>18</a:t>
                      </a:r>
                      <a:endParaRPr kumimoji="1" lang="ja-JP" altLang="en-US" sz="1050" dirty="0">
                        <a:solidFill>
                          <a:schemeClr val="tx1"/>
                        </a:solidFill>
                        <a:latin typeface="UD デジタル 教科書体 NP-R" panose="02020400000000000000" pitchFamily="18" charset="-128"/>
                        <a:ea typeface="UD デジタル 教科書体 NP-R" panose="02020400000000000000" pitchFamily="18"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1050" dirty="0">
                          <a:solidFill>
                            <a:schemeClr val="tx1"/>
                          </a:solidFill>
                          <a:latin typeface="UD デジタル 教科書体 NP-R" panose="02020400000000000000" pitchFamily="18" charset="-128"/>
                          <a:ea typeface="UD デジタル 教科書体 NP-R" panose="02020400000000000000" pitchFamily="18" charset="-128"/>
                        </a:rPr>
                        <a:t>33</a:t>
                      </a:r>
                      <a:endParaRPr kumimoji="1" lang="ja-JP" altLang="en-US" sz="1050" dirty="0">
                        <a:solidFill>
                          <a:schemeClr val="tx1"/>
                        </a:solidFill>
                        <a:latin typeface="UD デジタル 教科書体 NP-R" panose="02020400000000000000" pitchFamily="18" charset="-128"/>
                        <a:ea typeface="UD デジタル 教科書体 NP-R" panose="02020400000000000000" pitchFamily="18"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1050">
                          <a:solidFill>
                            <a:schemeClr val="tx1"/>
                          </a:solidFill>
                          <a:latin typeface="UD デジタル 教科書体 NP-R" panose="02020400000000000000" pitchFamily="18" charset="-128"/>
                          <a:ea typeface="UD デジタル 教科書体 NP-R" panose="02020400000000000000" pitchFamily="18" charset="-128"/>
                        </a:rPr>
                        <a:t>30</a:t>
                      </a:r>
                      <a:endParaRPr kumimoji="1" lang="ja-JP" altLang="en-US" sz="1050" dirty="0">
                        <a:solidFill>
                          <a:schemeClr val="tx1"/>
                        </a:solidFill>
                        <a:latin typeface="UD デジタル 教科書体 NP-R" panose="02020400000000000000" pitchFamily="18" charset="-128"/>
                        <a:ea typeface="UD デジタル 教科書体 NP-R" panose="02020400000000000000" pitchFamily="18"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1050" dirty="0">
                          <a:solidFill>
                            <a:schemeClr val="tx1"/>
                          </a:solidFill>
                          <a:latin typeface="UD デジタル 教科書体 NP-R" panose="02020400000000000000" pitchFamily="18" charset="-128"/>
                          <a:ea typeface="UD デジタル 教科書体 NP-R" panose="02020400000000000000" pitchFamily="18" charset="-128"/>
                        </a:rPr>
                        <a:t>29</a:t>
                      </a:r>
                      <a:endParaRPr kumimoji="1" lang="ja-JP" altLang="en-US" sz="1050" dirty="0">
                        <a:solidFill>
                          <a:schemeClr val="tx1"/>
                        </a:solidFill>
                        <a:latin typeface="UD デジタル 教科書体 NP-R" panose="02020400000000000000" pitchFamily="18" charset="-128"/>
                        <a:ea typeface="UD デジタル 教科書体 NP-R" panose="02020400000000000000" pitchFamily="18"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1050" dirty="0">
                          <a:solidFill>
                            <a:schemeClr val="tx1"/>
                          </a:solidFill>
                          <a:latin typeface="UD デジタル 教科書体 NP-R" panose="02020400000000000000" pitchFamily="18" charset="-128"/>
                          <a:ea typeface="UD デジタル 教科書体 NP-R" panose="02020400000000000000" pitchFamily="18" charset="-128"/>
                        </a:rPr>
                        <a:t>22</a:t>
                      </a:r>
                      <a:endParaRPr kumimoji="1" lang="ja-JP" altLang="en-US" sz="1050" dirty="0">
                        <a:solidFill>
                          <a:schemeClr val="tx1"/>
                        </a:solidFill>
                        <a:latin typeface="UD デジタル 教科書体 NP-R" panose="02020400000000000000" pitchFamily="18" charset="-128"/>
                        <a:ea typeface="UD デジタル 教科書体 NP-R" panose="02020400000000000000" pitchFamily="18" charset="-128"/>
                      </a:endParaRPr>
                    </a:p>
                  </a:txBody>
                  <a:tcPr marL="36000" marR="36000" marT="0"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2242380"/>
                  </a:ext>
                </a:extLst>
              </a:tr>
              <a:tr h="381568">
                <a:tc vMerge="1">
                  <a:txBody>
                    <a:bodyPr/>
                    <a:lstStyle/>
                    <a:p>
                      <a:endParaRPr kumimoji="1" lang="ja-JP" altLang="en-US" sz="1000" dirty="0">
                        <a:latin typeface="UD デジタル 教科書体 NP-R" panose="02020400000000000000" pitchFamily="18" charset="-128"/>
                        <a:ea typeface="UD デジタル 教科書体 NP-R" panose="02020400000000000000" pitchFamily="18"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r"/>
                      <a:endParaRPr kumimoji="1" lang="en-US" altLang="ja-JP" sz="1200" dirty="0">
                        <a:solidFill>
                          <a:schemeClr val="tx1"/>
                        </a:solidFill>
                        <a:latin typeface="UD デジタル 教科書体 NP-R" panose="02020400000000000000" pitchFamily="18" charset="-128"/>
                        <a:ea typeface="UD デジタル 教科書体 NP-R" panose="02020400000000000000" pitchFamily="18"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UD デジタル 教科書体 NP-R" panose="02020400000000000000" pitchFamily="18" charset="-128"/>
                        <a:ea typeface="UD デジタル 教科書体 NP-R" panose="02020400000000000000" pitchFamily="18"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UD デジタル 教科書体 NP-R" panose="02020400000000000000" pitchFamily="18" charset="-128"/>
                        <a:ea typeface="UD デジタル 教科書体 NP-R" panose="02020400000000000000" pitchFamily="18"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UD デジタル 教科書体 NP-R" panose="02020400000000000000" pitchFamily="18" charset="-128"/>
                        <a:ea typeface="UD デジタル 教科書体 NP-R" panose="02020400000000000000" pitchFamily="18"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UD デジタル 教科書体 NP-R" panose="02020400000000000000" pitchFamily="18" charset="-128"/>
                        <a:ea typeface="UD デジタル 教科書体 NP-R" panose="02020400000000000000" pitchFamily="18"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屋根</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1050" dirty="0">
                          <a:solidFill>
                            <a:schemeClr val="tx1"/>
                          </a:solidFill>
                          <a:latin typeface="UD デジタル 教科書体 NP-R" panose="02020400000000000000" pitchFamily="18" charset="-128"/>
                          <a:ea typeface="UD デジタル 教科書体 NP-R" panose="02020400000000000000" pitchFamily="18" charset="-128"/>
                        </a:rPr>
                        <a:t>15</a:t>
                      </a:r>
                      <a:endParaRPr kumimoji="1" lang="ja-JP" altLang="en-US" sz="900"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1050" kern="1200" dirty="0">
                          <a:solidFill>
                            <a:schemeClr val="tx1"/>
                          </a:solidFill>
                          <a:latin typeface="UD デジタル 教科書体 NP-R" panose="02020400000000000000" pitchFamily="18" charset="-128"/>
                          <a:ea typeface="UD デジタル 教科書体 NP-R" panose="02020400000000000000" pitchFamily="18" charset="-128"/>
                          <a:cs typeface="+mn-cs"/>
                        </a:rPr>
                        <a:t>74</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1050" kern="1200" dirty="0">
                          <a:solidFill>
                            <a:schemeClr val="tx1"/>
                          </a:solidFill>
                          <a:latin typeface="UD デジタル 教科書体 NP-R" panose="02020400000000000000" pitchFamily="18" charset="-128"/>
                          <a:ea typeface="UD デジタル 教科書体 NP-R" panose="02020400000000000000" pitchFamily="18" charset="-128"/>
                          <a:cs typeface="+mn-cs"/>
                        </a:rPr>
                        <a:t>33</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1050" kern="1200" dirty="0">
                          <a:solidFill>
                            <a:schemeClr val="tx1"/>
                          </a:solidFill>
                          <a:latin typeface="UD デジタル 教科書体 NP-R" panose="02020400000000000000" pitchFamily="18" charset="-128"/>
                          <a:ea typeface="UD デジタル 教科書体 NP-R" panose="02020400000000000000" pitchFamily="18" charset="-128"/>
                          <a:cs typeface="+mn-cs"/>
                        </a:rPr>
                        <a:t>25</a:t>
                      </a:r>
                      <a:endParaRPr kumimoji="1" lang="ja-JP" altLang="en-US" sz="1050"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1050" kern="1200" dirty="0">
                          <a:solidFill>
                            <a:schemeClr val="tx1"/>
                          </a:solidFill>
                          <a:latin typeface="UD デジタル 教科書体 NP-R" panose="02020400000000000000" pitchFamily="18" charset="-128"/>
                          <a:ea typeface="UD デジタル 教科書体 NP-R" panose="02020400000000000000" pitchFamily="18" charset="-128"/>
                          <a:cs typeface="+mn-cs"/>
                        </a:rPr>
                        <a:t>24</a:t>
                      </a:r>
                      <a:endParaRPr kumimoji="1" lang="ja-JP" altLang="en-US" sz="1050"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txBody>
                  <a:tcPr marL="36000" marR="36000" marT="0"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6272232"/>
                  </a:ext>
                </a:extLst>
              </a:tr>
              <a:tr h="38156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内装</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kumimoji="1" lang="en-US" altLang="ja-JP" sz="1050" kern="1200" dirty="0">
                          <a:solidFill>
                            <a:schemeClr val="tx1"/>
                          </a:solidFill>
                          <a:latin typeface="UD デジタル 教科書体 NP-R" panose="02020400000000000000" pitchFamily="18" charset="-128"/>
                          <a:ea typeface="UD デジタル 教科書体 NP-R" panose="02020400000000000000" pitchFamily="18" charset="-128"/>
                          <a:cs typeface="+mn-cs"/>
                        </a:rPr>
                        <a:t>3</a:t>
                      </a:r>
                      <a:endParaRPr kumimoji="1" lang="ja-JP" altLang="en-US" sz="1050"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1050" kern="1200" dirty="0">
                          <a:solidFill>
                            <a:schemeClr val="tx1"/>
                          </a:solidFill>
                          <a:latin typeface="UD デジタル 教科書体 NP-R" panose="02020400000000000000" pitchFamily="18" charset="-128"/>
                          <a:ea typeface="UD デジタル 教科書体 NP-R" panose="02020400000000000000" pitchFamily="18" charset="-128"/>
                          <a:cs typeface="+mn-cs"/>
                        </a:rPr>
                        <a:t>8</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1050" kern="1200" dirty="0">
                          <a:solidFill>
                            <a:schemeClr val="tx1"/>
                          </a:solidFill>
                          <a:latin typeface="UD デジタル 教科書体 NP-R" panose="02020400000000000000" pitchFamily="18" charset="-128"/>
                          <a:ea typeface="UD デジタル 教科書体 NP-R" panose="02020400000000000000" pitchFamily="18" charset="-128"/>
                          <a:cs typeface="+mn-cs"/>
                        </a:rPr>
                        <a:t>6</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1050" kern="1200" dirty="0">
                          <a:solidFill>
                            <a:schemeClr val="tx1"/>
                          </a:solidFill>
                          <a:latin typeface="UD デジタル 教科書体 NP-R" panose="02020400000000000000" pitchFamily="18" charset="-128"/>
                          <a:ea typeface="UD デジタル 教科書体 NP-R" panose="02020400000000000000" pitchFamily="18" charset="-128"/>
                          <a:cs typeface="+mn-cs"/>
                        </a:rPr>
                        <a:t>6</a:t>
                      </a:r>
                      <a:endParaRPr kumimoji="1" lang="ja-JP" altLang="en-US" sz="1050"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1050" kern="1200" dirty="0">
                          <a:solidFill>
                            <a:schemeClr val="tx1"/>
                          </a:solidFill>
                          <a:latin typeface="UD デジタル 教科書体 NP-R" panose="02020400000000000000" pitchFamily="18" charset="-128"/>
                          <a:ea typeface="UD デジタル 教科書体 NP-R" panose="02020400000000000000" pitchFamily="18" charset="-128"/>
                          <a:cs typeface="+mn-cs"/>
                        </a:rPr>
                        <a:t>5</a:t>
                      </a:r>
                      <a:endParaRPr kumimoji="1" lang="ja-JP" altLang="en-US" sz="1050"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txBody>
                  <a:tcPr marL="36000" marR="36000" marT="0"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78547017"/>
                  </a:ext>
                </a:extLst>
              </a:tr>
              <a:tr h="381568">
                <a:tc vMerge="1">
                  <a:txBody>
                    <a:bodyPr/>
                    <a:lstStyle/>
                    <a:p>
                      <a:endParaRPr kumimoji="1" lang="ja-JP" altLang="en-US" sz="1000" dirty="0">
                        <a:latin typeface="UD デジタル 教科書体 NP-R" panose="02020400000000000000" pitchFamily="18" charset="-128"/>
                        <a:ea typeface="UD デジタル 教科書体 NP-R" panose="02020400000000000000" pitchFamily="18"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r"/>
                      <a:endParaRPr kumimoji="1" lang="en-US" altLang="ja-JP" sz="1200" dirty="0">
                        <a:solidFill>
                          <a:schemeClr val="tx1"/>
                        </a:solidFill>
                        <a:latin typeface="UD デジタル 教科書体 NP-R" panose="02020400000000000000" pitchFamily="18" charset="-128"/>
                        <a:ea typeface="UD デジタル 教科書体 NP-R" panose="02020400000000000000" pitchFamily="18"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UD デジタル 教科書体 NP-R" panose="02020400000000000000" pitchFamily="18" charset="-128"/>
                        <a:ea typeface="UD デジタル 教科書体 NP-R" panose="02020400000000000000" pitchFamily="18"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UD デジタル 教科書体 NP-R" panose="02020400000000000000" pitchFamily="18" charset="-128"/>
                        <a:ea typeface="UD デジタル 教科書体 NP-R" panose="02020400000000000000" pitchFamily="18"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UD デジタル 教科書体 NP-R" panose="02020400000000000000" pitchFamily="18" charset="-128"/>
                        <a:ea typeface="UD デジタル 教科書体 NP-R" panose="02020400000000000000" pitchFamily="18"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UD デジタル 教科書体 NP-R" panose="02020400000000000000" pitchFamily="18" charset="-128"/>
                        <a:ea typeface="UD デジタル 教科書体 NP-R" panose="02020400000000000000" pitchFamily="18"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設備</a:t>
                      </a:r>
                      <a:endParaRPr kumimoji="1" lang="ja-JP" altLang="en-US" sz="700" dirty="0">
                        <a:solidFill>
                          <a:schemeClr val="tx1"/>
                        </a:solidFill>
                        <a:latin typeface="UD デジタル 教科書体 NP-R" panose="02020400000000000000" pitchFamily="18" charset="-128"/>
                        <a:ea typeface="UD デジタル 教科書体 NP-R" panose="02020400000000000000" pitchFamily="18"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1050" kern="1200" dirty="0">
                          <a:solidFill>
                            <a:schemeClr val="tx1"/>
                          </a:solidFill>
                          <a:latin typeface="UD デジタル 教科書体 NP-R" panose="02020400000000000000" pitchFamily="18" charset="-128"/>
                          <a:ea typeface="UD デジタル 教科書体 NP-R" panose="02020400000000000000" pitchFamily="18" charset="-128"/>
                          <a:cs typeface="+mn-cs"/>
                        </a:rPr>
                        <a:t>15</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1050" kern="1200" dirty="0">
                          <a:solidFill>
                            <a:schemeClr val="tx1"/>
                          </a:solidFill>
                          <a:latin typeface="UD デジタル 教科書体 NP-R" panose="02020400000000000000" pitchFamily="18" charset="-128"/>
                          <a:ea typeface="UD デジタル 教科書体 NP-R" panose="02020400000000000000" pitchFamily="18" charset="-128"/>
                          <a:cs typeface="+mn-cs"/>
                        </a:rPr>
                        <a:t>19</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1050" kern="1200">
                          <a:solidFill>
                            <a:schemeClr val="tx1"/>
                          </a:solidFill>
                          <a:latin typeface="UD デジタル 教科書体 NP-R" panose="02020400000000000000" pitchFamily="18" charset="-128"/>
                          <a:ea typeface="UD デジタル 教科書体 NP-R" panose="02020400000000000000" pitchFamily="18" charset="-128"/>
                          <a:cs typeface="+mn-cs"/>
                        </a:rPr>
                        <a:t>19</a:t>
                      </a:r>
                      <a:endParaRPr kumimoji="1" lang="en-US" altLang="ja-JP" sz="1050"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1050" kern="1200" dirty="0">
                          <a:solidFill>
                            <a:schemeClr val="tx1"/>
                          </a:solidFill>
                          <a:latin typeface="UD デジタル 教科書体 NP-R" panose="02020400000000000000" pitchFamily="18" charset="-128"/>
                          <a:ea typeface="UD デジタル 教科書体 NP-R" panose="02020400000000000000" pitchFamily="18" charset="-128"/>
                          <a:cs typeface="+mn-cs"/>
                        </a:rPr>
                        <a:t>19</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1050" kern="1200" dirty="0">
                          <a:solidFill>
                            <a:schemeClr val="tx1"/>
                          </a:solidFill>
                          <a:latin typeface="UD デジタル 教科書体 NP-R" panose="02020400000000000000" pitchFamily="18" charset="-128"/>
                          <a:ea typeface="UD デジタル 教科書体 NP-R" panose="02020400000000000000" pitchFamily="18" charset="-128"/>
                          <a:cs typeface="+mn-cs"/>
                        </a:rPr>
                        <a:t>18</a:t>
                      </a:r>
                    </a:p>
                  </a:txBody>
                  <a:tcPr marL="36000" marR="36000" marT="0"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93095785"/>
                  </a:ext>
                </a:extLst>
              </a:tr>
              <a:tr h="381568">
                <a:tc vMerge="1">
                  <a:txBody>
                    <a:bodyPr/>
                    <a:lstStyle/>
                    <a:p>
                      <a:endParaRPr kumimoji="1" lang="ja-JP" altLang="en-US" sz="1000" dirty="0">
                        <a:latin typeface="UD デジタル 教科書体 NP-R" panose="02020400000000000000" pitchFamily="18" charset="-128"/>
                        <a:ea typeface="UD デジタル 教科書体 NP-R" panose="02020400000000000000" pitchFamily="18"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r"/>
                      <a:endParaRPr kumimoji="1" lang="en-US" altLang="ja-JP" sz="1200" dirty="0">
                        <a:solidFill>
                          <a:schemeClr val="tx1"/>
                        </a:solidFill>
                        <a:latin typeface="UD デジタル 教科書体 NP-R" panose="02020400000000000000" pitchFamily="18" charset="-128"/>
                        <a:ea typeface="UD デジタル 教科書体 NP-R" panose="02020400000000000000" pitchFamily="18"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UD デジタル 教科書体 NP-R" panose="02020400000000000000" pitchFamily="18" charset="-128"/>
                        <a:ea typeface="UD デジタル 教科書体 NP-R" panose="02020400000000000000" pitchFamily="18"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UD デジタル 教科書体 NP-R" panose="02020400000000000000" pitchFamily="18" charset="-128"/>
                        <a:ea typeface="UD デジタル 教科書体 NP-R" panose="02020400000000000000" pitchFamily="18"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UD デジタル 教科書体 NP-R" panose="02020400000000000000" pitchFamily="18" charset="-128"/>
                        <a:ea typeface="UD デジタル 教科書体 NP-R" panose="02020400000000000000" pitchFamily="18"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UD デジタル 教科書体 NP-R" panose="02020400000000000000" pitchFamily="18" charset="-128"/>
                        <a:ea typeface="UD デジタル 教科書体 NP-R" panose="02020400000000000000" pitchFamily="18"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UD デジタル 教科書体 NP-R" panose="02020400000000000000" pitchFamily="18" charset="-128"/>
                          <a:ea typeface="UD デジタル 教科書体 NP-R" panose="02020400000000000000" pitchFamily="18" charset="-128"/>
                        </a:rPr>
                        <a:t>その他</a:t>
                      </a:r>
                      <a:r>
                        <a:rPr kumimoji="1" lang="ja-JP" altLang="en-US" sz="800" dirty="0">
                          <a:solidFill>
                            <a:schemeClr val="tx1"/>
                          </a:solidFill>
                          <a:latin typeface="UD デジタル 教科書体 NP-R" panose="02020400000000000000" pitchFamily="18" charset="-128"/>
                          <a:ea typeface="UD デジタル 教科書体 NP-R" panose="02020400000000000000" pitchFamily="18" charset="-128"/>
                        </a:rPr>
                        <a:t>（諸経費・税など）</a:t>
                      </a:r>
                      <a:endPar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50" kern="1200" dirty="0">
                          <a:solidFill>
                            <a:schemeClr val="tx1"/>
                          </a:solidFill>
                          <a:latin typeface="UD デジタル 教科書体 NP-R" panose="02020400000000000000" pitchFamily="18" charset="-128"/>
                          <a:ea typeface="UD デジタル 教科書体 NP-R" panose="02020400000000000000" pitchFamily="18" charset="-128"/>
                          <a:cs typeface="+mn-cs"/>
                        </a:rPr>
                        <a:t>16</a:t>
                      </a:r>
                      <a:endParaRPr kumimoji="1" lang="ja-JP" altLang="en-US" sz="900"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50" kern="1200" dirty="0">
                          <a:solidFill>
                            <a:schemeClr val="tx1"/>
                          </a:solidFill>
                          <a:latin typeface="UD デジタル 教科書体 NP-R" panose="02020400000000000000" pitchFamily="18" charset="-128"/>
                          <a:ea typeface="UD デジタル 教科書体 NP-R" panose="02020400000000000000" pitchFamily="18" charset="-128"/>
                          <a:cs typeface="+mn-cs"/>
                        </a:rPr>
                        <a:t>52</a:t>
                      </a:r>
                      <a:endParaRPr kumimoji="1" lang="ja-JP" altLang="en-US" sz="1050"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50" kern="1200" dirty="0">
                          <a:solidFill>
                            <a:schemeClr val="tx1"/>
                          </a:solidFill>
                          <a:latin typeface="UD デジタル 教科書体 NP-R" panose="02020400000000000000" pitchFamily="18" charset="-128"/>
                          <a:ea typeface="UD デジタル 教科書体 NP-R" panose="02020400000000000000" pitchFamily="18" charset="-128"/>
                          <a:cs typeface="+mn-cs"/>
                        </a:rPr>
                        <a:t>37</a:t>
                      </a:r>
                      <a:endParaRPr kumimoji="1" lang="ja-JP" altLang="en-US" sz="1050"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50" kern="1200" dirty="0">
                          <a:solidFill>
                            <a:schemeClr val="tx1"/>
                          </a:solidFill>
                          <a:latin typeface="UD デジタル 教科書体 NP-R" panose="02020400000000000000" pitchFamily="18" charset="-128"/>
                          <a:ea typeface="UD デジタル 教科書体 NP-R" panose="02020400000000000000" pitchFamily="18" charset="-128"/>
                          <a:cs typeface="+mn-cs"/>
                        </a:rPr>
                        <a:t>28</a:t>
                      </a:r>
                      <a:endParaRPr kumimoji="1" lang="ja-JP" altLang="en-US" sz="1050"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50" kern="1200" dirty="0">
                          <a:solidFill>
                            <a:schemeClr val="tx1"/>
                          </a:solidFill>
                          <a:latin typeface="UD デジタル 教科書体 NP-R" panose="02020400000000000000" pitchFamily="18" charset="-128"/>
                          <a:ea typeface="UD デジタル 教科書体 NP-R" panose="02020400000000000000" pitchFamily="18" charset="-128"/>
                          <a:cs typeface="+mn-cs"/>
                        </a:rPr>
                        <a:t>22</a:t>
                      </a:r>
                      <a:endParaRPr kumimoji="1" lang="ja-JP" altLang="en-US" sz="1050"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txBody>
                  <a:tcPr marL="36000" marR="36000" marT="0"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12815694"/>
                  </a:ext>
                </a:extLst>
              </a:tr>
              <a:tr h="381568">
                <a:tc>
                  <a:txBody>
                    <a:bodyPr/>
                    <a:lstStyle/>
                    <a:p>
                      <a:r>
                        <a:rPr kumimoji="1" lang="ja-JP" altLang="en-US" sz="1100" dirty="0">
                          <a:latin typeface="UD デジタル 教科書体 NP-R" panose="02020400000000000000" pitchFamily="18" charset="-128"/>
                          <a:ea typeface="UD デジタル 教科書体 NP-R" panose="02020400000000000000" pitchFamily="18" charset="-128"/>
                        </a:rPr>
                        <a:t>ミライのエンタメ棟</a:t>
                      </a:r>
                      <a:endParaRPr kumimoji="1" lang="en-US" altLang="ja-JP" sz="1100" dirty="0">
                        <a:latin typeface="UD デジタル 教科書体 NP-R" panose="02020400000000000000" pitchFamily="18" charset="-128"/>
                        <a:ea typeface="UD デジタル 教科書体 NP-R" panose="02020400000000000000" pitchFamily="18"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UD デジタル 教科書体 NP-R" panose="02020400000000000000" pitchFamily="18" charset="-128"/>
                          <a:ea typeface="UD デジタル 教科書体 NP-R" panose="02020400000000000000" pitchFamily="18" charset="-128"/>
                        </a:rPr>
                        <a:t>諸経費・税込み</a:t>
                      </a:r>
                      <a:endPar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endParaRPr>
                    </a:p>
                  </a:txBody>
                  <a:tcPr marL="36000" marR="36000" marT="0"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200" baseline="0" dirty="0">
                          <a:solidFill>
                            <a:schemeClr val="tx1"/>
                          </a:solidFill>
                          <a:latin typeface="UD デジタル 教科書体 NP-R" panose="02020400000000000000" pitchFamily="18" charset="-128"/>
                          <a:ea typeface="UD デジタル 教科書体 NP-R" panose="02020400000000000000" pitchFamily="18" charset="-128"/>
                        </a:rPr>
                        <a:t>　 </a:t>
                      </a:r>
                      <a:r>
                        <a:rPr kumimoji="1" lang="ja-JP" altLang="en-US" sz="1200" kern="1200" baseline="0" dirty="0">
                          <a:solidFill>
                            <a:schemeClr val="tx1"/>
                          </a:solidFill>
                          <a:latin typeface="UD デジタル 教科書体 NP-R" panose="02020400000000000000" pitchFamily="18" charset="-128"/>
                          <a:ea typeface="UD デジタル 教科書体 NP-R" panose="02020400000000000000" pitchFamily="18" charset="-128"/>
                          <a:cs typeface="+mn-cs"/>
                        </a:rPr>
                        <a:t>２</a:t>
                      </a:r>
                      <a:endParaRPr kumimoji="1" lang="ja-JP" altLang="en-US" sz="1200"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kern="1200" dirty="0">
                          <a:solidFill>
                            <a:schemeClr val="tx1"/>
                          </a:solidFill>
                          <a:latin typeface="UD デジタル 教科書体 NP-R" panose="02020400000000000000" pitchFamily="18" charset="-128"/>
                          <a:ea typeface="UD デジタル 教科書体 NP-R" panose="02020400000000000000" pitchFamily="18" charset="-128"/>
                          <a:cs typeface="+mn-cs"/>
                        </a:rPr>
                        <a:t>2</a:t>
                      </a:r>
                      <a:endParaRPr kumimoji="1" lang="ja-JP" altLang="en-US" sz="1200"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kern="1200" dirty="0">
                          <a:solidFill>
                            <a:schemeClr val="tx1"/>
                          </a:solidFill>
                          <a:latin typeface="UD デジタル 教科書体 NP-R" panose="02020400000000000000" pitchFamily="18" charset="-128"/>
                          <a:ea typeface="UD デジタル 教科書体 NP-R" panose="02020400000000000000" pitchFamily="18" charset="-128"/>
                          <a:cs typeface="+mn-cs"/>
                        </a:rPr>
                        <a:t>2</a:t>
                      </a:r>
                      <a:endParaRPr kumimoji="1" lang="ja-JP" altLang="en-US" sz="1200"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latin typeface="UD デジタル 教科書体 NP-R" panose="02020400000000000000" pitchFamily="18" charset="-128"/>
                          <a:ea typeface="UD デジタル 教科書体 NP-R" panose="02020400000000000000" pitchFamily="18" charset="-128"/>
                          <a:cs typeface="+mn-cs"/>
                        </a:rPr>
                        <a:t>2</a:t>
                      </a:r>
                      <a:endParaRPr kumimoji="1" lang="ja-JP" altLang="en-US" sz="1200"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kern="1200" dirty="0">
                          <a:solidFill>
                            <a:schemeClr val="tx1"/>
                          </a:solidFill>
                          <a:latin typeface="UD デジタル 教科書体 NP-R" panose="02020400000000000000" pitchFamily="18" charset="-128"/>
                          <a:ea typeface="UD デジタル 教科書体 NP-R" panose="02020400000000000000" pitchFamily="18" charset="-128"/>
                          <a:cs typeface="+mn-cs"/>
                        </a:rPr>
                        <a:t>2</a:t>
                      </a:r>
                      <a:endParaRPr kumimoji="1" lang="ja-JP" altLang="en-US" sz="1200"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kern="1200" dirty="0">
                        <a:solidFill>
                          <a:schemeClr val="tx1"/>
                        </a:solidFill>
                        <a:highlight>
                          <a:srgbClr val="FFFF00"/>
                        </a:highlight>
                        <a:latin typeface="UD デジタル 教科書体 NP-R" panose="02020400000000000000" pitchFamily="18" charset="-128"/>
                        <a:ea typeface="UD デジタル 教科書体 NP-R" panose="02020400000000000000" pitchFamily="18" charset="-128"/>
                        <a:cs typeface="+mn-cs"/>
                      </a:endParaRPr>
                    </a:p>
                  </a:txBody>
                  <a:tcPr marL="36000" marR="36000" marT="0"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rowSpan="3"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463805893"/>
                  </a:ext>
                </a:extLst>
              </a:tr>
              <a:tr h="381568">
                <a:tc>
                  <a:txBody>
                    <a:bodyPr/>
                    <a:lstStyle/>
                    <a:p>
                      <a:r>
                        <a:rPr kumimoji="1" lang="ja-JP" altLang="en-US" sz="1100" dirty="0">
                          <a:latin typeface="UD デジタル 教科書体 NP-R" panose="02020400000000000000" pitchFamily="18" charset="-128"/>
                          <a:ea typeface="UD デジタル 教科書体 NP-R" panose="02020400000000000000" pitchFamily="18" charset="-128"/>
                        </a:rPr>
                        <a:t>バックヤード棟</a:t>
                      </a:r>
                      <a:endParaRPr kumimoji="1" lang="en-US" altLang="ja-JP" sz="1100" dirty="0">
                        <a:latin typeface="UD デジタル 教科書体 NP-R" panose="02020400000000000000" pitchFamily="18" charset="-128"/>
                        <a:ea typeface="UD デジタル 教科書体 NP-R" panose="02020400000000000000" pitchFamily="18"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UD デジタル 教科書体 NP-R" panose="02020400000000000000" pitchFamily="18" charset="-128"/>
                          <a:ea typeface="UD デジタル 教科書体 NP-R" panose="02020400000000000000" pitchFamily="18" charset="-128"/>
                        </a:rPr>
                        <a:t>諸経費・税込み</a:t>
                      </a:r>
                      <a:endPar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endParaRPr>
                    </a:p>
                  </a:txBody>
                  <a:tcPr marL="36000" marR="36000" marT="0"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　２</a:t>
                      </a:r>
                      <a:endParaRPr kumimoji="1" lang="ja-JP" altLang="en-US" sz="1200"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kern="1200" dirty="0">
                          <a:solidFill>
                            <a:schemeClr val="tx1"/>
                          </a:solidFill>
                          <a:latin typeface="UD デジタル 教科書体 NP-R" panose="02020400000000000000" pitchFamily="18" charset="-128"/>
                          <a:ea typeface="UD デジタル 教科書体 NP-R" panose="02020400000000000000" pitchFamily="18" charset="-128"/>
                          <a:cs typeface="+mn-cs"/>
                        </a:rPr>
                        <a:t>3</a:t>
                      </a:r>
                      <a:endParaRPr kumimoji="1" lang="ja-JP" altLang="en-US" sz="1200"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kern="1200" dirty="0">
                          <a:solidFill>
                            <a:schemeClr val="tx1"/>
                          </a:solidFill>
                          <a:latin typeface="UD デジタル 教科書体 NP-R" panose="02020400000000000000" pitchFamily="18" charset="-128"/>
                          <a:ea typeface="UD デジタル 教科書体 NP-R" panose="02020400000000000000" pitchFamily="18" charset="-128"/>
                          <a:cs typeface="+mn-cs"/>
                        </a:rPr>
                        <a:t>3</a:t>
                      </a:r>
                      <a:endParaRPr kumimoji="1" lang="ja-JP" altLang="en-US" sz="1200"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latin typeface="UD デジタル 教科書体 NP-R" panose="02020400000000000000" pitchFamily="18" charset="-128"/>
                          <a:ea typeface="UD デジタル 教科書体 NP-R" panose="02020400000000000000" pitchFamily="18" charset="-128"/>
                          <a:cs typeface="+mn-cs"/>
                        </a:rPr>
                        <a:t>3</a:t>
                      </a:r>
                      <a:endParaRPr kumimoji="1" lang="ja-JP" altLang="en-US" sz="1200"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kern="1200" dirty="0">
                          <a:solidFill>
                            <a:schemeClr val="tx1"/>
                          </a:solidFill>
                          <a:latin typeface="UD デジタル 教科書体 NP-R" panose="02020400000000000000" pitchFamily="18" charset="-128"/>
                          <a:ea typeface="UD デジタル 教科書体 NP-R" panose="02020400000000000000" pitchFamily="18" charset="-128"/>
                          <a:cs typeface="+mn-cs"/>
                        </a:rPr>
                        <a:t>3</a:t>
                      </a:r>
                      <a:endParaRPr kumimoji="1" lang="ja-JP" altLang="en-US" sz="1200"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v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752730467"/>
                  </a:ext>
                </a:extLst>
              </a:tr>
              <a:tr h="381568">
                <a:tc>
                  <a:txBody>
                    <a:bodyPr/>
                    <a:lstStyle/>
                    <a:p>
                      <a:r>
                        <a:rPr kumimoji="1" lang="ja-JP" altLang="en-US" sz="1100" dirty="0">
                          <a:latin typeface="UD デジタル 教科書体 NP-R" panose="02020400000000000000" pitchFamily="18" charset="-128"/>
                          <a:ea typeface="UD デジタル 教科書体 NP-R" panose="02020400000000000000" pitchFamily="18" charset="-128"/>
                        </a:rPr>
                        <a:t>外構</a:t>
                      </a:r>
                      <a:endParaRPr kumimoji="1" lang="en-US" altLang="ja-JP" sz="1100" dirty="0">
                        <a:latin typeface="UD デジタル 教科書体 NP-R" panose="02020400000000000000" pitchFamily="18" charset="-128"/>
                        <a:ea typeface="UD デジタル 教科書体 NP-R" panose="02020400000000000000" pitchFamily="18" charset="-128"/>
                      </a:endParaRPr>
                    </a:p>
                    <a:p>
                      <a:pPr algn="r"/>
                      <a:r>
                        <a:rPr kumimoji="1" lang="ja-JP" altLang="en-US" sz="800" dirty="0">
                          <a:solidFill>
                            <a:schemeClr val="tx1"/>
                          </a:solidFill>
                          <a:latin typeface="UD デジタル 教科書体 NP-R" panose="02020400000000000000" pitchFamily="18" charset="-128"/>
                          <a:ea typeface="UD デジタル 教科書体 NP-R" panose="02020400000000000000" pitchFamily="18" charset="-128"/>
                        </a:rPr>
                        <a:t>諸経費・税込み</a:t>
                      </a:r>
                      <a:endParaRPr kumimoji="1" lang="ja-JP" altLang="en-US" sz="1100" dirty="0">
                        <a:latin typeface="UD デジタル 教科書体 NP-R" panose="02020400000000000000" pitchFamily="18" charset="-128"/>
                        <a:ea typeface="UD デジタル 教科書体 NP-R" panose="02020400000000000000" pitchFamily="18" charset="-128"/>
                      </a:endParaRPr>
                    </a:p>
                  </a:txBody>
                  <a:tcPr marL="36000" marR="36000" marT="0"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r"/>
                      <a:r>
                        <a:rPr kumimoji="1" lang="ja-JP" altLang="en-US" sz="1200" baseline="0" dirty="0">
                          <a:solidFill>
                            <a:schemeClr val="tx1"/>
                          </a:solidFill>
                          <a:latin typeface="UD デジタル 教科書体 NP-R" panose="02020400000000000000" pitchFamily="18" charset="-128"/>
                          <a:ea typeface="UD デジタル 教科書体 NP-R" panose="02020400000000000000" pitchFamily="18" charset="-128"/>
                        </a:rPr>
                        <a:t>　３</a:t>
                      </a:r>
                      <a:endParaRPr kumimoji="1" lang="ja-JP" altLang="en-US" sz="1200"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r"/>
                      <a:r>
                        <a:rPr kumimoji="1" lang="en-US" altLang="ja-JP" sz="1200" kern="1200" dirty="0">
                          <a:solidFill>
                            <a:schemeClr val="tx1"/>
                          </a:solidFill>
                          <a:latin typeface="UD デジタル 教科書体 NP-R" panose="02020400000000000000" pitchFamily="18" charset="-128"/>
                          <a:ea typeface="UD デジタル 教科書体 NP-R" panose="02020400000000000000" pitchFamily="18" charset="-128"/>
                          <a:cs typeface="+mn-cs"/>
                        </a:rPr>
                        <a:t>4</a:t>
                      </a:r>
                      <a:endParaRPr kumimoji="1" lang="ja-JP" altLang="en-US" sz="1200"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r"/>
                      <a:r>
                        <a:rPr kumimoji="1" lang="en-US" altLang="ja-JP" sz="1200" kern="1200" dirty="0">
                          <a:solidFill>
                            <a:schemeClr val="tx1"/>
                          </a:solidFill>
                          <a:latin typeface="UD デジタル 教科書体 NP-R" panose="02020400000000000000" pitchFamily="18" charset="-128"/>
                          <a:ea typeface="UD デジタル 教科書体 NP-R" panose="02020400000000000000" pitchFamily="18" charset="-128"/>
                          <a:cs typeface="+mn-cs"/>
                        </a:rPr>
                        <a:t>4</a:t>
                      </a:r>
                      <a:endParaRPr kumimoji="1" lang="ja-JP" altLang="en-US" sz="1200"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latin typeface="UD デジタル 教科書体 NP-R" panose="02020400000000000000" pitchFamily="18" charset="-128"/>
                          <a:ea typeface="UD デジタル 教科書体 NP-R" panose="02020400000000000000" pitchFamily="18" charset="-128"/>
                          <a:cs typeface="+mn-cs"/>
                        </a:rPr>
                        <a:t>3</a:t>
                      </a:r>
                      <a:endParaRPr kumimoji="1" lang="ja-JP" altLang="en-US" sz="1200"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r"/>
                      <a:r>
                        <a:rPr kumimoji="1" lang="en-US" altLang="ja-JP" sz="1200" kern="1200" dirty="0">
                          <a:solidFill>
                            <a:schemeClr val="tx1"/>
                          </a:solidFill>
                          <a:latin typeface="UD デジタル 教科書体 NP-R" panose="02020400000000000000" pitchFamily="18" charset="-128"/>
                          <a:ea typeface="UD デジタル 教科書体 NP-R" panose="02020400000000000000" pitchFamily="18" charset="-128"/>
                          <a:cs typeface="+mn-cs"/>
                        </a:rPr>
                        <a:t>3</a:t>
                      </a:r>
                      <a:endParaRPr kumimoji="1" lang="ja-JP" altLang="en-US" sz="1200"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gridSpan="6" vMerge="1">
                  <a:txBody>
                    <a:bodyPr/>
                    <a:lstStyle/>
                    <a:p>
                      <a:endParaRPr kumimoji="1" lang="ja-JP" altLang="en-US" sz="1050" dirty="0">
                        <a:solidFill>
                          <a:schemeClr val="tx1"/>
                        </a:solidFill>
                        <a:latin typeface="UD デジタル 教科書体 NP-R" panose="02020400000000000000" pitchFamily="18" charset="-128"/>
                        <a:ea typeface="UD デジタル 教科書体 NP-R" panose="02020400000000000000" pitchFamily="18"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v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30852123"/>
                  </a:ext>
                </a:extLst>
              </a:tr>
              <a:tr h="37279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dirty="0">
                          <a:latin typeface="UD デジタル 教科書体 NP-R" panose="02020400000000000000" pitchFamily="18" charset="-128"/>
                          <a:ea typeface="UD デジタル 教科書体 NP-R" panose="02020400000000000000" pitchFamily="18" charset="-128"/>
                        </a:rPr>
                        <a:t>工事費計</a:t>
                      </a:r>
                    </a:p>
                  </a:txBody>
                  <a:tcPr marL="36000" marR="36000" marT="0"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r"/>
                      <a:r>
                        <a:rPr kumimoji="1" lang="en-US" altLang="ja-JP" sz="1200" b="0" kern="1200" dirty="0">
                          <a:solidFill>
                            <a:schemeClr val="tx1"/>
                          </a:solidFill>
                          <a:latin typeface="UD デジタル 教科書体 NP-R" panose="02020400000000000000" pitchFamily="18" charset="-128"/>
                          <a:ea typeface="UD デジタル 教科書体 NP-R" panose="02020400000000000000" pitchFamily="18" charset="-128"/>
                          <a:cs typeface="+mn-cs"/>
                        </a:rPr>
                        <a:t>74</a:t>
                      </a:r>
                      <a:r>
                        <a:rPr kumimoji="1" lang="en-US" altLang="ja-JP" sz="1200" b="1" kern="1200" dirty="0">
                          <a:solidFill>
                            <a:schemeClr val="tx1"/>
                          </a:solidFill>
                          <a:latin typeface="UD デジタル 教科書体 NP-R" panose="02020400000000000000" pitchFamily="18" charset="-128"/>
                          <a:ea typeface="UD デジタル 教科書体 NP-R" panose="02020400000000000000" pitchFamily="18" charset="-128"/>
                          <a:cs typeface="+mn-cs"/>
                        </a:rPr>
                        <a:t> </a:t>
                      </a:r>
                      <a:endParaRPr kumimoji="1" lang="ja-JP" altLang="en-US" sz="1200"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r"/>
                      <a:r>
                        <a:rPr kumimoji="1" lang="en-US" altLang="ja-JP" sz="1200" kern="1200" dirty="0">
                          <a:solidFill>
                            <a:schemeClr val="tx1"/>
                          </a:solidFill>
                          <a:latin typeface="UD デジタル 教科書体 NP-R" panose="02020400000000000000" pitchFamily="18" charset="-128"/>
                          <a:ea typeface="UD デジタル 教科書体 NP-R" panose="02020400000000000000" pitchFamily="18" charset="-128"/>
                          <a:cs typeface="+mn-cs"/>
                        </a:rPr>
                        <a:t>195</a:t>
                      </a:r>
                      <a:endParaRPr kumimoji="1" lang="ja-JP" altLang="en-US" sz="1200"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r"/>
                      <a:r>
                        <a:rPr kumimoji="1" lang="en-US" altLang="ja-JP" sz="1200" kern="1200" dirty="0">
                          <a:solidFill>
                            <a:schemeClr val="tx1"/>
                          </a:solidFill>
                          <a:latin typeface="UD デジタル 教科書体 NP-R" panose="02020400000000000000" pitchFamily="18" charset="-128"/>
                          <a:ea typeface="UD デジタル 教科書体 NP-R" panose="02020400000000000000" pitchFamily="18" charset="-128"/>
                          <a:cs typeface="+mn-cs"/>
                        </a:rPr>
                        <a:t>134</a:t>
                      </a:r>
                      <a:endParaRPr kumimoji="1" lang="ja-JP" altLang="en-US" sz="1200"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r"/>
                      <a:r>
                        <a:rPr kumimoji="1" lang="en-US" altLang="ja-JP" sz="1200" kern="1200" dirty="0">
                          <a:solidFill>
                            <a:schemeClr val="tx1"/>
                          </a:solidFill>
                          <a:latin typeface="UD デジタル 教科書体 NP-R" panose="02020400000000000000" pitchFamily="18" charset="-128"/>
                          <a:ea typeface="UD デジタル 教科書体 NP-R" panose="02020400000000000000" pitchFamily="18" charset="-128"/>
                          <a:cs typeface="+mn-cs"/>
                        </a:rPr>
                        <a:t>115</a:t>
                      </a:r>
                      <a:endParaRPr kumimoji="1" lang="ja-JP" altLang="en-US" sz="1200"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r"/>
                      <a:r>
                        <a:rPr kumimoji="1" lang="en-US" altLang="ja-JP" sz="1200" kern="1200" dirty="0">
                          <a:solidFill>
                            <a:schemeClr val="tx1"/>
                          </a:solidFill>
                          <a:latin typeface="UD デジタル 教科書体 NP-R" panose="02020400000000000000" pitchFamily="18" charset="-128"/>
                          <a:ea typeface="UD デジタル 教科書体 NP-R" panose="02020400000000000000" pitchFamily="18" charset="-128"/>
                          <a:cs typeface="+mn-cs"/>
                        </a:rPr>
                        <a:t>99</a:t>
                      </a:r>
                      <a:endParaRPr kumimoji="1" lang="ja-JP" altLang="en-US" sz="1200"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0" kern="1200" dirty="0">
                        <a:solidFill>
                          <a:schemeClr val="tx1"/>
                        </a:solidFill>
                        <a:latin typeface="+mn-lt"/>
                        <a:ea typeface="+mn-ea"/>
                        <a:cs typeface="+mn-cs"/>
                      </a:endParaRPr>
                    </a:p>
                  </a:txBody>
                  <a:tcPr marL="36000" marR="36000" marT="0"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897769019"/>
                  </a:ext>
                </a:extLst>
              </a:tr>
            </a:tbl>
          </a:graphicData>
        </a:graphic>
      </p:graphicFrame>
      <p:sp>
        <p:nvSpPr>
          <p:cNvPr id="2" name="角丸四角形 9">
            <a:extLst>
              <a:ext uri="{FF2B5EF4-FFF2-40B4-BE49-F238E27FC236}">
                <a16:creationId xmlns:a16="http://schemas.microsoft.com/office/drawing/2014/main" id="{752185C3-406D-E5F5-1CDE-2BDA21C4472D}"/>
              </a:ext>
            </a:extLst>
          </p:cNvPr>
          <p:cNvSpPr/>
          <p:nvPr/>
        </p:nvSpPr>
        <p:spPr>
          <a:xfrm>
            <a:off x="-5369" y="616078"/>
            <a:ext cx="4501867" cy="205162"/>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US" altLang="ja-JP" sz="1400" b="1" dirty="0">
                <a:solidFill>
                  <a:schemeClr val="tx1"/>
                </a:solidFill>
                <a:latin typeface="UD デジタル 教科書体 NP-R" panose="02020400000000000000" pitchFamily="18" charset="-128"/>
                <a:ea typeface="UD デジタル 教科書体 NP-R" panose="02020400000000000000" pitchFamily="18" charset="-128"/>
              </a:rPr>
              <a:t>【</a:t>
            </a:r>
            <a:r>
              <a:rPr lang="ja-JP" altLang="en-US" sz="1400" b="1" dirty="0">
                <a:solidFill>
                  <a:schemeClr val="tx1"/>
                </a:solidFill>
                <a:latin typeface="UD デジタル 教科書体 NP-R" panose="02020400000000000000" pitchFamily="18" charset="-128"/>
                <a:ea typeface="UD デジタル 教科書体 NP-R" panose="02020400000000000000" pitchFamily="18" charset="-128"/>
              </a:rPr>
              <a:t>事業者提案価格からの主なコストダウンの内容</a:t>
            </a:r>
            <a:r>
              <a:rPr lang="en-US" altLang="ja-JP" sz="1400" b="1" dirty="0">
                <a:solidFill>
                  <a:schemeClr val="tx1"/>
                </a:solidFill>
                <a:latin typeface="UD デジタル 教科書体 NP-R" panose="02020400000000000000" pitchFamily="18" charset="-128"/>
                <a:ea typeface="UD デジタル 教科書体 NP-R" panose="02020400000000000000" pitchFamily="18" charset="-128"/>
              </a:rPr>
              <a:t>】</a:t>
            </a:r>
            <a:endParaRPr lang="ja-JP" altLang="en-US" sz="1400" b="1"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4" name="テキスト ボックス 3">
            <a:extLst>
              <a:ext uri="{FF2B5EF4-FFF2-40B4-BE49-F238E27FC236}">
                <a16:creationId xmlns:a16="http://schemas.microsoft.com/office/drawing/2014/main" id="{34D296B3-55B8-384A-FC33-849CD2D36838}"/>
              </a:ext>
            </a:extLst>
          </p:cNvPr>
          <p:cNvSpPr txBox="1"/>
          <p:nvPr/>
        </p:nvSpPr>
        <p:spPr>
          <a:xfrm flipH="1">
            <a:off x="500951" y="870955"/>
            <a:ext cx="9099538" cy="1996302"/>
          </a:xfrm>
          <a:prstGeom prst="rect">
            <a:avLst/>
          </a:prstGeom>
          <a:noFill/>
          <a:ln w="6350">
            <a:noFill/>
            <a:prstDash val="solid"/>
          </a:ln>
        </p:spPr>
        <p:txBody>
          <a:bodyPr vert="horz" wrap="square" lIns="72000" tIns="36000" rIns="72000" bIns="36000" rtlCol="0">
            <a:noAutofit/>
          </a:bodyPr>
          <a:lstStyle>
            <a:defPPr>
              <a:defRPr lang="ja-JP"/>
            </a:defPPr>
            <a:lvl1pPr indent="0" defTabSz="1007943" fontAlgn="ctr">
              <a:spcBef>
                <a:spcPts val="600"/>
              </a:spcBef>
              <a:buClr>
                <a:srgbClr val="E60012"/>
              </a:buClr>
              <a:buSzPct val="90000"/>
              <a:buFont typeface="Wingdings" panose="05000000000000000000" pitchFamily="2" charset="2"/>
              <a:buNone/>
              <a:defRPr sz="1400" b="1">
                <a:solidFill>
                  <a:schemeClr val="tx1">
                    <a:lumMod val="85000"/>
                    <a:lumOff val="15000"/>
                  </a:schemeClr>
                </a:solidFill>
                <a:latin typeface="Meiryo" panose="020B0604030504040204" pitchFamily="34" charset="-128"/>
                <a:ea typeface="Meiryo" panose="020B0604030504040204" pitchFamily="34" charset="-128"/>
              </a:defRPr>
            </a:lvl1pPr>
            <a:lvl2pPr defTabSz="457200"/>
            <a:lvl3pPr defTabSz="457200"/>
            <a:lvl4pPr defTabSz="457200"/>
            <a:lvl5pPr defTabSz="457200"/>
            <a:lvl6pPr defTabSz="457200"/>
            <a:lvl7pPr defTabSz="457200"/>
            <a:lvl8pPr defTabSz="457200"/>
            <a:lvl9pPr defTabSz="457200"/>
          </a:lstStyle>
          <a:p>
            <a:pPr marL="285750" indent="-285750">
              <a:lnSpc>
                <a:spcPts val="2000"/>
              </a:lnSpc>
              <a:spcBef>
                <a:spcPts val="0"/>
              </a:spcBef>
              <a:buFont typeface="Wingdings" panose="05000000000000000000" pitchFamily="2" charset="2"/>
              <a:buChar char="l"/>
            </a:pPr>
            <a:r>
              <a:rPr lang="ja-JP" altLang="en-US" b="0" dirty="0">
                <a:latin typeface="UD デジタル 教科書体 NP-R" panose="02020400000000000000" pitchFamily="18" charset="-128"/>
                <a:ea typeface="UD デジタル 教科書体 NP-R" panose="02020400000000000000" pitchFamily="18" charset="-128"/>
              </a:rPr>
              <a:t>躯体</a:t>
            </a:r>
            <a:r>
              <a:rPr lang="ja-JP" altLang="en-US" b="0" dirty="0">
                <a:solidFill>
                  <a:schemeClr val="tx1"/>
                </a:solidFill>
                <a:latin typeface="UD デジタル 教科書体 NP-R" panose="02020400000000000000" pitchFamily="18" charset="-128"/>
                <a:ea typeface="UD デジタル 教科書体 NP-R" panose="02020400000000000000" pitchFamily="18" charset="-128"/>
              </a:rPr>
              <a:t>・・・本館棟の基礎構造の変更、床下ピット範囲の縮小、木質パネル壁を鉄骨ブレースに変更、</a:t>
            </a:r>
            <a:endParaRPr lang="en-US" altLang="ja-JP" b="0" dirty="0">
              <a:solidFill>
                <a:schemeClr val="tx1"/>
              </a:solidFill>
              <a:latin typeface="UD デジタル 教科書体 NP-R" panose="02020400000000000000" pitchFamily="18" charset="-128"/>
              <a:ea typeface="UD デジタル 教科書体 NP-R" panose="02020400000000000000" pitchFamily="18" charset="-128"/>
            </a:endParaRPr>
          </a:p>
          <a:p>
            <a:pPr>
              <a:lnSpc>
                <a:spcPts val="2000"/>
              </a:lnSpc>
              <a:spcBef>
                <a:spcPts val="0"/>
              </a:spcBef>
            </a:pPr>
            <a:r>
              <a:rPr lang="ja-JP" altLang="en-US" b="0" dirty="0">
                <a:solidFill>
                  <a:schemeClr val="tx1"/>
                </a:solidFill>
                <a:latin typeface="UD デジタル 教科書体 NP-R" panose="02020400000000000000" pitchFamily="18" charset="-128"/>
                <a:ea typeface="UD デジタル 教科書体 NP-R" panose="02020400000000000000" pitchFamily="18" charset="-128"/>
              </a:rPr>
              <a:t>　　　　　　  外装材の仕様変更</a:t>
            </a:r>
            <a:endParaRPr lang="en-US" altLang="ja-JP" b="0" strike="sngStrike" dirty="0">
              <a:highlight>
                <a:srgbClr val="FFFF00"/>
              </a:highlight>
              <a:latin typeface="UD デジタル 教科書体 NP-R" panose="02020400000000000000" pitchFamily="18" charset="-128"/>
              <a:ea typeface="UD デジタル 教科書体 NP-R" panose="02020400000000000000" pitchFamily="18" charset="-128"/>
            </a:endParaRPr>
          </a:p>
          <a:p>
            <a:pPr marL="285750" indent="-285750">
              <a:lnSpc>
                <a:spcPts val="2000"/>
              </a:lnSpc>
              <a:spcBef>
                <a:spcPts val="200"/>
              </a:spcBef>
              <a:buFont typeface="Wingdings" panose="05000000000000000000" pitchFamily="2" charset="2"/>
              <a:buChar char="l"/>
            </a:pPr>
            <a:r>
              <a:rPr lang="ja-JP" altLang="en-US" b="0" dirty="0">
                <a:latin typeface="UD デジタル 教科書体 NP-R" panose="02020400000000000000" pitchFamily="18" charset="-128"/>
                <a:ea typeface="UD デジタル 教科書体 NP-R" panose="02020400000000000000" pitchFamily="18" charset="-128"/>
              </a:rPr>
              <a:t>屋根・・・屋根の材料の変更、構造の合理化（組立方法を溶接⇒ボルト）、施工方法の合理化、</a:t>
            </a:r>
            <a:endParaRPr lang="en-US" altLang="ja-JP" b="0" dirty="0">
              <a:latin typeface="UD デジタル 教科書体 NP-R" panose="02020400000000000000" pitchFamily="18" charset="-128"/>
              <a:ea typeface="UD デジタル 教科書体 NP-R" panose="02020400000000000000" pitchFamily="18" charset="-128"/>
            </a:endParaRPr>
          </a:p>
          <a:p>
            <a:pPr>
              <a:lnSpc>
                <a:spcPts val="2000"/>
              </a:lnSpc>
              <a:spcBef>
                <a:spcPts val="0"/>
              </a:spcBef>
            </a:pPr>
            <a:r>
              <a:rPr lang="ja-JP" altLang="en-US" b="0" dirty="0">
                <a:latin typeface="UD デジタル 教科書体 NP-R" panose="02020400000000000000" pitchFamily="18" charset="-128"/>
                <a:ea typeface="UD デジタル 教科書体 NP-R" panose="02020400000000000000" pitchFamily="18" charset="-128"/>
              </a:rPr>
              <a:t>　　　　　　  トラス屋根の範囲縮小</a:t>
            </a:r>
          </a:p>
          <a:p>
            <a:pPr marL="285750" indent="-285750">
              <a:lnSpc>
                <a:spcPts val="2000"/>
              </a:lnSpc>
              <a:spcBef>
                <a:spcPts val="200"/>
              </a:spcBef>
              <a:buFont typeface="Wingdings" panose="05000000000000000000" pitchFamily="2" charset="2"/>
              <a:buChar char="l"/>
            </a:pPr>
            <a:r>
              <a:rPr lang="ja-JP" altLang="en-US" b="0" dirty="0">
                <a:solidFill>
                  <a:schemeClr val="tx1"/>
                </a:solidFill>
                <a:latin typeface="UD デジタル 教科書体 NP-R" panose="02020400000000000000" pitchFamily="18" charset="-128"/>
                <a:ea typeface="UD デジタル 教科書体 NP-R" panose="02020400000000000000" pitchFamily="18" charset="-128"/>
              </a:rPr>
              <a:t>内装・・・内装材、塗装、建具の仕様変更</a:t>
            </a:r>
            <a:endParaRPr lang="en-US" altLang="ja-JP" b="0" dirty="0">
              <a:latin typeface="UD デジタル 教科書体 NP-R" panose="02020400000000000000" pitchFamily="18" charset="-128"/>
              <a:ea typeface="UD デジタル 教科書体 NP-R" panose="02020400000000000000" pitchFamily="18" charset="-128"/>
            </a:endParaRPr>
          </a:p>
          <a:p>
            <a:pPr marL="285750" indent="-285750">
              <a:lnSpc>
                <a:spcPts val="2000"/>
              </a:lnSpc>
              <a:spcBef>
                <a:spcPts val="200"/>
              </a:spcBef>
              <a:buFont typeface="Wingdings" panose="05000000000000000000" pitchFamily="2" charset="2"/>
              <a:buChar char="l"/>
            </a:pPr>
            <a:r>
              <a:rPr lang="ja-JP" altLang="en-US" b="0" dirty="0">
                <a:solidFill>
                  <a:schemeClr val="tx1"/>
                </a:solidFill>
                <a:latin typeface="UD デジタル 教科書体 NP-R" panose="02020400000000000000" pitchFamily="18" charset="-128"/>
                <a:ea typeface="UD デジタル 教科書体 NP-R" panose="02020400000000000000" pitchFamily="18" charset="-128"/>
              </a:rPr>
              <a:t>設備・・・屋根範囲の縮小に伴う照明機器の減</a:t>
            </a:r>
            <a:endParaRPr lang="en-US" altLang="ja-JP" b="0" dirty="0">
              <a:solidFill>
                <a:schemeClr val="tx1"/>
              </a:solidFill>
              <a:latin typeface="UD デジタル 教科書体 NP-R" panose="02020400000000000000" pitchFamily="18" charset="-128"/>
              <a:ea typeface="UD デジタル 教科書体 NP-R" panose="02020400000000000000" pitchFamily="18" charset="-128"/>
            </a:endParaRPr>
          </a:p>
          <a:p>
            <a:pPr marL="285750" indent="-285750">
              <a:lnSpc>
                <a:spcPts val="2000"/>
              </a:lnSpc>
              <a:spcBef>
                <a:spcPts val="200"/>
              </a:spcBef>
              <a:buFont typeface="Wingdings" panose="05000000000000000000" pitchFamily="2" charset="2"/>
              <a:buChar char="l"/>
            </a:pPr>
            <a:r>
              <a:rPr lang="ja-JP" altLang="en-US" b="0" dirty="0">
                <a:solidFill>
                  <a:schemeClr val="tx1"/>
                </a:solidFill>
                <a:latin typeface="UD デジタル 教科書体 NP-R" panose="02020400000000000000" pitchFamily="18" charset="-128"/>
                <a:ea typeface="UD デジタル 教科書体 NP-R" panose="02020400000000000000" pitchFamily="18" charset="-128"/>
              </a:rPr>
              <a:t>外構・・・水盤の深さ変更・範囲の縮小</a:t>
            </a:r>
            <a:endParaRPr lang="en-US" altLang="ja-JP" b="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16" name="テキスト ボックス 15">
            <a:extLst>
              <a:ext uri="{FF2B5EF4-FFF2-40B4-BE49-F238E27FC236}">
                <a16:creationId xmlns:a16="http://schemas.microsoft.com/office/drawing/2014/main" id="{0EFD1DAE-0050-D1BF-4FE0-2DDCFAA9E33C}"/>
              </a:ext>
            </a:extLst>
          </p:cNvPr>
          <p:cNvSpPr txBox="1"/>
          <p:nvPr/>
        </p:nvSpPr>
        <p:spPr>
          <a:xfrm>
            <a:off x="8547291" y="2739030"/>
            <a:ext cx="981786" cy="226591"/>
          </a:xfrm>
          <a:prstGeom prst="rect">
            <a:avLst/>
          </a:prstGeom>
          <a:noFill/>
          <a:ln w="19050">
            <a:noFill/>
          </a:ln>
        </p:spPr>
        <p:txBody>
          <a:bodyPr wrap="square" lIns="36000" tIns="36000" rIns="36000" bIns="36000" rtlCol="0">
            <a:spAutoFit/>
          </a:bodyPr>
          <a:lstStyle/>
          <a:p>
            <a:pPr>
              <a:spcBef>
                <a:spcPts val="300"/>
              </a:spcBef>
            </a:pPr>
            <a:r>
              <a:rPr kumimoji="1" lang="ja-JP" altLang="en-US" sz="1000" dirty="0">
                <a:latin typeface="UD デジタル 教科書体 NP-R" panose="02020400000000000000" pitchFamily="18" charset="-128"/>
                <a:ea typeface="UD デジタル 教科書体 NP-R" panose="02020400000000000000" pitchFamily="18" charset="-128"/>
              </a:rPr>
              <a:t>（単位：億円）</a:t>
            </a:r>
            <a:endParaRPr kumimoji="1" lang="en-US" altLang="ja-JP" sz="900" dirty="0">
              <a:highlight>
                <a:srgbClr val="FFFF00"/>
              </a:highlight>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2406540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図 16" descr="鳥, 雨, カーテン, 傘 が含まれている画像  自動的に生成された説明">
            <a:extLst>
              <a:ext uri="{FF2B5EF4-FFF2-40B4-BE49-F238E27FC236}">
                <a16:creationId xmlns:a16="http://schemas.microsoft.com/office/drawing/2014/main" id="{F92CD5F0-2C37-56D2-2675-41D8E957AF8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99718" y="4740344"/>
            <a:ext cx="3571553" cy="2008800"/>
          </a:xfrm>
          <a:prstGeom prst="rect">
            <a:avLst/>
          </a:prstGeom>
        </p:spPr>
      </p:pic>
      <p:pic>
        <p:nvPicPr>
          <p:cNvPr id="13" name="図 12" descr="屋外, 自然, 水, 鳥 が含まれている画像  自動的に生成された説明">
            <a:extLst>
              <a:ext uri="{FF2B5EF4-FFF2-40B4-BE49-F238E27FC236}">
                <a16:creationId xmlns:a16="http://schemas.microsoft.com/office/drawing/2014/main" id="{62A8F5F0-5168-EAA3-F271-F2CA58A9EDC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99718" y="2676440"/>
            <a:ext cx="3571553" cy="2008800"/>
          </a:xfrm>
          <a:prstGeom prst="rect">
            <a:avLst/>
          </a:prstGeom>
        </p:spPr>
      </p:pic>
      <p:pic>
        <p:nvPicPr>
          <p:cNvPr id="8" name="図 7" descr="食品, バッグ が含まれている画像  自動的に生成された説明">
            <a:extLst>
              <a:ext uri="{FF2B5EF4-FFF2-40B4-BE49-F238E27FC236}">
                <a16:creationId xmlns:a16="http://schemas.microsoft.com/office/drawing/2014/main" id="{03C817C8-148D-0B6C-95F9-DF5AC1A738F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99718" y="564195"/>
            <a:ext cx="3571553" cy="2008800"/>
          </a:xfrm>
          <a:prstGeom prst="rect">
            <a:avLst/>
          </a:prstGeom>
        </p:spPr>
      </p:pic>
      <p:pic>
        <p:nvPicPr>
          <p:cNvPr id="10" name="図 9" descr="屋外, 民衆, 自然, 山 が含まれている画像  自動的に生成された説明">
            <a:extLst>
              <a:ext uri="{FF2B5EF4-FFF2-40B4-BE49-F238E27FC236}">
                <a16:creationId xmlns:a16="http://schemas.microsoft.com/office/drawing/2014/main" id="{ED52645E-1F6D-E7DF-8FFC-8450E72A5998}"/>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117332" y="564195"/>
            <a:ext cx="5990330" cy="4122000"/>
          </a:xfrm>
          <a:prstGeom prst="rect">
            <a:avLst/>
          </a:prstGeom>
        </p:spPr>
      </p:pic>
      <p:sp>
        <p:nvSpPr>
          <p:cNvPr id="3" name="正方形/長方形 2">
            <a:extLst>
              <a:ext uri="{FF2B5EF4-FFF2-40B4-BE49-F238E27FC236}">
                <a16:creationId xmlns:a16="http://schemas.microsoft.com/office/drawing/2014/main" id="{70DB759A-C253-82EE-9879-08ABEDA70ADE}"/>
              </a:ext>
            </a:extLst>
          </p:cNvPr>
          <p:cNvSpPr/>
          <p:nvPr/>
        </p:nvSpPr>
        <p:spPr>
          <a:xfrm>
            <a:off x="-5368" y="70087"/>
            <a:ext cx="9911368" cy="42036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UD デジタル 教科書体 NP-R" panose="02020400000000000000" pitchFamily="18" charset="-128"/>
                <a:ea typeface="UD デジタル 教科書体 NP-R" panose="02020400000000000000" pitchFamily="18" charset="-128"/>
              </a:rPr>
              <a:t>大阪ヘルスケアパビリオン建設工事　外観イメージ</a:t>
            </a:r>
            <a:endParaRPr lang="en-US" altLang="ja-JP" sz="2000" b="1" dirty="0">
              <a:noFill/>
              <a:latin typeface="UD デジタル 教科書体 NP-R" panose="02020400000000000000" pitchFamily="18" charset="-128"/>
              <a:ea typeface="UD デジタル 教科書体 NP-R" panose="02020400000000000000" pitchFamily="18" charset="-128"/>
            </a:endParaRPr>
          </a:p>
        </p:txBody>
      </p:sp>
      <p:pic>
        <p:nvPicPr>
          <p:cNvPr id="2" name="図 1">
            <a:extLst>
              <a:ext uri="{FF2B5EF4-FFF2-40B4-BE49-F238E27FC236}">
                <a16:creationId xmlns:a16="http://schemas.microsoft.com/office/drawing/2014/main" id="{80ADB0D6-202B-C691-A875-9C76D52BA1EB}"/>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822" r="-323"/>
          <a:stretch/>
        </p:blipFill>
        <p:spPr>
          <a:xfrm>
            <a:off x="681037" y="4779757"/>
            <a:ext cx="5097464" cy="1932088"/>
          </a:xfrm>
          <a:prstGeom prst="rect">
            <a:avLst/>
          </a:prstGeom>
        </p:spPr>
      </p:pic>
      <p:sp>
        <p:nvSpPr>
          <p:cNvPr id="6" name="テキスト ボックス 5">
            <a:extLst>
              <a:ext uri="{FF2B5EF4-FFF2-40B4-BE49-F238E27FC236}">
                <a16:creationId xmlns:a16="http://schemas.microsoft.com/office/drawing/2014/main" id="{E2224E54-55BD-6166-AB10-EC4D92A24D57}"/>
              </a:ext>
            </a:extLst>
          </p:cNvPr>
          <p:cNvSpPr txBox="1"/>
          <p:nvPr/>
        </p:nvSpPr>
        <p:spPr>
          <a:xfrm>
            <a:off x="4331239" y="4851500"/>
            <a:ext cx="896901" cy="349702"/>
          </a:xfrm>
          <a:prstGeom prst="rect">
            <a:avLst/>
          </a:prstGeom>
          <a:solidFill>
            <a:schemeClr val="bg1"/>
          </a:solidFill>
          <a:ln w="3175">
            <a:solidFill>
              <a:schemeClr val="tx1">
                <a:lumMod val="50000"/>
                <a:lumOff val="50000"/>
              </a:schemeClr>
            </a:solidFill>
          </a:ln>
        </p:spPr>
        <p:txBody>
          <a:bodyPr wrap="square" lIns="36000" tIns="36000" rIns="36000" bIns="36000" rtlCol="0" anchor="ctr" anchorCtr="0">
            <a:noAutofit/>
          </a:bodyPr>
          <a:lstStyle/>
          <a:p>
            <a:pPr algn="ctr"/>
            <a:r>
              <a:rPr lang="ja-JP" altLang="en-US" sz="900" dirty="0">
                <a:latin typeface="UD デジタル 教科書体 NP-R" panose="02020400000000000000" pitchFamily="18" charset="-128"/>
                <a:ea typeface="UD デジタル 教科書体 NP-R" panose="02020400000000000000" pitchFamily="18" charset="-128"/>
              </a:rPr>
              <a:t>大阪パビリオン</a:t>
            </a:r>
            <a:endParaRPr lang="en-US" altLang="ja-JP" sz="900" dirty="0">
              <a:latin typeface="UD デジタル 教科書体 NP-R" panose="02020400000000000000" pitchFamily="18" charset="-128"/>
              <a:ea typeface="UD デジタル 教科書体 NP-R" panose="02020400000000000000" pitchFamily="18" charset="-128"/>
            </a:endParaRPr>
          </a:p>
          <a:p>
            <a:pPr algn="ctr"/>
            <a:r>
              <a:rPr lang="ja-JP" altLang="en-US" sz="900" dirty="0">
                <a:latin typeface="UD デジタル 教科書体 NP-R" panose="02020400000000000000" pitchFamily="18" charset="-128"/>
                <a:ea typeface="UD デジタル 教科書体 NP-R" panose="02020400000000000000" pitchFamily="18" charset="-128"/>
              </a:rPr>
              <a:t>計画敷地</a:t>
            </a:r>
            <a:endParaRPr lang="en-US" altLang="ja-JP" sz="900" dirty="0">
              <a:latin typeface="UD デジタル 教科書体 NP-R" panose="02020400000000000000" pitchFamily="18" charset="-128"/>
              <a:ea typeface="UD デジタル 教科書体 NP-R" panose="02020400000000000000" pitchFamily="18" charset="-128"/>
            </a:endParaRPr>
          </a:p>
        </p:txBody>
      </p:sp>
      <p:sp>
        <p:nvSpPr>
          <p:cNvPr id="16" name="テキスト ボックス 15">
            <a:extLst>
              <a:ext uri="{FF2B5EF4-FFF2-40B4-BE49-F238E27FC236}">
                <a16:creationId xmlns:a16="http://schemas.microsoft.com/office/drawing/2014/main" id="{0682A60C-AFB3-951D-97AD-6C065483D229}"/>
              </a:ext>
            </a:extLst>
          </p:cNvPr>
          <p:cNvSpPr txBox="1"/>
          <p:nvPr/>
        </p:nvSpPr>
        <p:spPr>
          <a:xfrm>
            <a:off x="8658435" y="2695362"/>
            <a:ext cx="1080000" cy="161583"/>
          </a:xfrm>
          <a:prstGeom prst="rect">
            <a:avLst/>
          </a:prstGeom>
          <a:solidFill>
            <a:schemeClr val="bg1"/>
          </a:solidFill>
          <a:ln>
            <a:solidFill>
              <a:schemeClr val="tx1"/>
            </a:solidFill>
          </a:ln>
        </p:spPr>
        <p:txBody>
          <a:bodyPr wrap="square" lIns="0" tIns="0" rIns="0" bIns="0" rtlCol="0" anchor="ctr" anchorCtr="1">
            <a:spAutoFit/>
          </a:bodyPr>
          <a:lstStyle/>
          <a:p>
            <a:pPr algn="ctr"/>
            <a:r>
              <a:rPr lang="ja-JP" altLang="en-US" sz="1050" dirty="0">
                <a:latin typeface="UD デジタル 教科書体 NP-R" panose="02020400000000000000" pitchFamily="18" charset="-128"/>
                <a:ea typeface="UD デジタル 教科書体 NP-R" panose="02020400000000000000" pitchFamily="18" charset="-128"/>
              </a:rPr>
              <a:t>③リング上から</a:t>
            </a:r>
            <a:endParaRPr lang="en-US" altLang="ja-JP" sz="1050" dirty="0">
              <a:latin typeface="UD デジタル 教科書体 NP-R" panose="02020400000000000000" pitchFamily="18" charset="-128"/>
              <a:ea typeface="UD デジタル 教科書体 NP-R" panose="02020400000000000000" pitchFamily="18" charset="-128"/>
            </a:endParaRPr>
          </a:p>
        </p:txBody>
      </p:sp>
      <p:sp>
        <p:nvSpPr>
          <p:cNvPr id="19" name="テキスト ボックス 18">
            <a:extLst>
              <a:ext uri="{FF2B5EF4-FFF2-40B4-BE49-F238E27FC236}">
                <a16:creationId xmlns:a16="http://schemas.microsoft.com/office/drawing/2014/main" id="{C9F8B6F9-3041-9936-6507-49ACFB313454}"/>
              </a:ext>
            </a:extLst>
          </p:cNvPr>
          <p:cNvSpPr txBox="1"/>
          <p:nvPr/>
        </p:nvSpPr>
        <p:spPr>
          <a:xfrm>
            <a:off x="5575178" y="587092"/>
            <a:ext cx="504000" cy="161583"/>
          </a:xfrm>
          <a:prstGeom prst="rect">
            <a:avLst/>
          </a:prstGeom>
          <a:solidFill>
            <a:schemeClr val="bg1"/>
          </a:solidFill>
          <a:ln>
            <a:solidFill>
              <a:schemeClr val="tx1"/>
            </a:solidFill>
          </a:ln>
        </p:spPr>
        <p:txBody>
          <a:bodyPr wrap="square" lIns="0" tIns="0" rIns="0" bIns="0" rtlCol="0" anchor="ctr" anchorCtr="1">
            <a:spAutoFit/>
          </a:bodyPr>
          <a:lstStyle/>
          <a:p>
            <a:pPr algn="ctr"/>
            <a:r>
              <a:rPr lang="ja-JP" altLang="en-US" sz="1050" dirty="0">
                <a:latin typeface="UD デジタル 教科書体 NP-R" panose="02020400000000000000" pitchFamily="18" charset="-128"/>
                <a:ea typeface="UD デジタル 教科書体 NP-R" panose="02020400000000000000" pitchFamily="18" charset="-128"/>
              </a:rPr>
              <a:t>①正面</a:t>
            </a:r>
            <a:endParaRPr lang="en-US" altLang="ja-JP" sz="1050" dirty="0">
              <a:latin typeface="UD デジタル 教科書体 NP-R" panose="02020400000000000000" pitchFamily="18" charset="-128"/>
              <a:ea typeface="UD デジタル 教科書体 NP-R" panose="02020400000000000000" pitchFamily="18" charset="-128"/>
            </a:endParaRPr>
          </a:p>
        </p:txBody>
      </p:sp>
      <p:sp>
        <p:nvSpPr>
          <p:cNvPr id="20" name="テキスト ボックス 19">
            <a:extLst>
              <a:ext uri="{FF2B5EF4-FFF2-40B4-BE49-F238E27FC236}">
                <a16:creationId xmlns:a16="http://schemas.microsoft.com/office/drawing/2014/main" id="{61BC2ED1-32BA-6B9F-2A3E-EDAF62FBEE52}"/>
              </a:ext>
            </a:extLst>
          </p:cNvPr>
          <p:cNvSpPr txBox="1"/>
          <p:nvPr/>
        </p:nvSpPr>
        <p:spPr>
          <a:xfrm>
            <a:off x="9198435" y="605988"/>
            <a:ext cx="540000" cy="161583"/>
          </a:xfrm>
          <a:prstGeom prst="rect">
            <a:avLst/>
          </a:prstGeom>
          <a:solidFill>
            <a:schemeClr val="bg1"/>
          </a:solidFill>
          <a:ln>
            <a:solidFill>
              <a:schemeClr val="tx1"/>
            </a:solidFill>
          </a:ln>
        </p:spPr>
        <p:txBody>
          <a:bodyPr wrap="square" lIns="0" tIns="0" rIns="0" bIns="0" rtlCol="0" anchor="ctr" anchorCtr="1">
            <a:spAutoFit/>
          </a:bodyPr>
          <a:lstStyle/>
          <a:p>
            <a:pPr algn="ctr"/>
            <a:r>
              <a:rPr lang="ja-JP" altLang="en-US" sz="1050" dirty="0">
                <a:latin typeface="UD デジタル 教科書体 NP-R" panose="02020400000000000000" pitchFamily="18" charset="-128"/>
                <a:ea typeface="UD デジタル 教科書体 NP-R" panose="02020400000000000000" pitchFamily="18" charset="-128"/>
              </a:rPr>
              <a:t>②鳥瞰</a:t>
            </a:r>
            <a:endParaRPr lang="en-US" altLang="ja-JP" sz="1050" dirty="0">
              <a:latin typeface="UD デジタル 教科書体 NP-R" panose="02020400000000000000" pitchFamily="18" charset="-128"/>
              <a:ea typeface="UD デジタル 教科書体 NP-R" panose="02020400000000000000" pitchFamily="18" charset="-128"/>
            </a:endParaRPr>
          </a:p>
        </p:txBody>
      </p:sp>
      <p:sp>
        <p:nvSpPr>
          <p:cNvPr id="21" name="テキスト ボックス 20">
            <a:extLst>
              <a:ext uri="{FF2B5EF4-FFF2-40B4-BE49-F238E27FC236}">
                <a16:creationId xmlns:a16="http://schemas.microsoft.com/office/drawing/2014/main" id="{F372D143-2423-89BF-8C31-2D4AB0EA3E09}"/>
              </a:ext>
            </a:extLst>
          </p:cNvPr>
          <p:cNvSpPr txBox="1"/>
          <p:nvPr/>
        </p:nvSpPr>
        <p:spPr>
          <a:xfrm>
            <a:off x="9198435" y="4772061"/>
            <a:ext cx="540000" cy="161583"/>
          </a:xfrm>
          <a:prstGeom prst="rect">
            <a:avLst/>
          </a:prstGeom>
          <a:solidFill>
            <a:schemeClr val="bg1"/>
          </a:solidFill>
          <a:ln>
            <a:solidFill>
              <a:schemeClr val="tx1"/>
            </a:solidFill>
          </a:ln>
        </p:spPr>
        <p:txBody>
          <a:bodyPr wrap="square" lIns="0" tIns="0" rIns="0" bIns="0" rtlCol="0" anchor="ctr" anchorCtr="1">
            <a:spAutoFit/>
          </a:bodyPr>
          <a:lstStyle/>
          <a:p>
            <a:pPr algn="ctr"/>
            <a:r>
              <a:rPr lang="ja-JP" altLang="en-US" sz="1050" dirty="0">
                <a:latin typeface="UD デジタル 教科書体 NP-R" panose="02020400000000000000" pitchFamily="18" charset="-128"/>
                <a:ea typeface="UD デジタル 教科書体 NP-R" panose="02020400000000000000" pitchFamily="18" charset="-128"/>
              </a:rPr>
              <a:t>④夜景</a:t>
            </a:r>
            <a:endParaRPr lang="en-US" altLang="ja-JP" sz="1050" dirty="0">
              <a:latin typeface="UD デジタル 教科書体 NP-R" panose="02020400000000000000" pitchFamily="18" charset="-128"/>
              <a:ea typeface="UD デジタル 教科書体 NP-R" panose="02020400000000000000" pitchFamily="18" charset="-128"/>
            </a:endParaRPr>
          </a:p>
        </p:txBody>
      </p:sp>
      <p:cxnSp>
        <p:nvCxnSpPr>
          <p:cNvPr id="23" name="直線矢印コネクタ 22">
            <a:extLst>
              <a:ext uri="{FF2B5EF4-FFF2-40B4-BE49-F238E27FC236}">
                <a16:creationId xmlns:a16="http://schemas.microsoft.com/office/drawing/2014/main" id="{095FA241-8E29-A18D-51BC-6CFD094D3169}"/>
              </a:ext>
            </a:extLst>
          </p:cNvPr>
          <p:cNvCxnSpPr>
            <a:cxnSpLocks/>
            <a:stCxn id="6" idx="1"/>
          </p:cNvCxnSpPr>
          <p:nvPr/>
        </p:nvCxnSpPr>
        <p:spPr>
          <a:xfrm flipH="1">
            <a:off x="4216020" y="5026351"/>
            <a:ext cx="115219" cy="334020"/>
          </a:xfrm>
          <a:prstGeom prst="straightConnector1">
            <a:avLst/>
          </a:prstGeom>
          <a:ln>
            <a:solidFill>
              <a:schemeClr val="tx1">
                <a:lumMod val="95000"/>
                <a:lumOff val="5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24" name="直線矢印コネクタ 23">
            <a:extLst>
              <a:ext uri="{FF2B5EF4-FFF2-40B4-BE49-F238E27FC236}">
                <a16:creationId xmlns:a16="http://schemas.microsoft.com/office/drawing/2014/main" id="{5EF2FDD6-AC7D-2A49-43F5-B938C4CAA901}"/>
              </a:ext>
            </a:extLst>
          </p:cNvPr>
          <p:cNvCxnSpPr>
            <a:cxnSpLocks/>
            <a:stCxn id="28" idx="0"/>
          </p:cNvCxnSpPr>
          <p:nvPr/>
        </p:nvCxnSpPr>
        <p:spPr>
          <a:xfrm flipV="1">
            <a:off x="4133372" y="5792908"/>
            <a:ext cx="1293" cy="159169"/>
          </a:xfrm>
          <a:prstGeom prst="straightConnector1">
            <a:avLst/>
          </a:prstGeom>
          <a:ln>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sp>
        <p:nvSpPr>
          <p:cNvPr id="28" name="テキスト ボックス 27">
            <a:extLst>
              <a:ext uri="{FF2B5EF4-FFF2-40B4-BE49-F238E27FC236}">
                <a16:creationId xmlns:a16="http://schemas.microsoft.com/office/drawing/2014/main" id="{3492F93C-482F-3F2D-C6E3-E5F130FA5377}"/>
              </a:ext>
            </a:extLst>
          </p:cNvPr>
          <p:cNvSpPr txBox="1"/>
          <p:nvPr/>
        </p:nvSpPr>
        <p:spPr>
          <a:xfrm>
            <a:off x="4061372" y="5952077"/>
            <a:ext cx="144000" cy="108000"/>
          </a:xfrm>
          <a:prstGeom prst="rect">
            <a:avLst/>
          </a:prstGeom>
          <a:solidFill>
            <a:schemeClr val="bg1"/>
          </a:solidFill>
          <a:ln>
            <a:noFill/>
          </a:ln>
        </p:spPr>
        <p:txBody>
          <a:bodyPr wrap="none" lIns="0" tIns="0" rIns="0" bIns="0" rtlCol="0" anchor="ctr" anchorCtr="1">
            <a:noAutofit/>
          </a:bodyPr>
          <a:lstStyle/>
          <a:p>
            <a:pPr algn="ctr"/>
            <a:r>
              <a:rPr kumimoji="1" lang="ja-JP" altLang="en-US" sz="800" dirty="0"/>
              <a:t>①</a:t>
            </a:r>
            <a:endParaRPr kumimoji="1" lang="en-US" altLang="ja-JP" sz="800" dirty="0"/>
          </a:p>
        </p:txBody>
      </p:sp>
      <p:sp>
        <p:nvSpPr>
          <p:cNvPr id="29" name="テキスト ボックス 28">
            <a:extLst>
              <a:ext uri="{FF2B5EF4-FFF2-40B4-BE49-F238E27FC236}">
                <a16:creationId xmlns:a16="http://schemas.microsoft.com/office/drawing/2014/main" id="{EC1F3EC0-0FBE-1853-05DE-EC7018E07FCD}"/>
              </a:ext>
            </a:extLst>
          </p:cNvPr>
          <p:cNvSpPr txBox="1"/>
          <p:nvPr/>
        </p:nvSpPr>
        <p:spPr>
          <a:xfrm>
            <a:off x="3917372" y="6026419"/>
            <a:ext cx="144000" cy="108000"/>
          </a:xfrm>
          <a:prstGeom prst="rect">
            <a:avLst/>
          </a:prstGeom>
          <a:solidFill>
            <a:schemeClr val="bg1"/>
          </a:solidFill>
          <a:ln>
            <a:noFill/>
          </a:ln>
        </p:spPr>
        <p:txBody>
          <a:bodyPr wrap="none" lIns="0" tIns="0" rIns="0" bIns="0" rtlCol="0" anchor="ctr" anchorCtr="1">
            <a:noAutofit/>
          </a:bodyPr>
          <a:lstStyle/>
          <a:p>
            <a:pPr algn="ctr"/>
            <a:r>
              <a:rPr kumimoji="1" lang="ja-JP" altLang="en-US" sz="900" dirty="0"/>
              <a:t>③</a:t>
            </a:r>
            <a:endParaRPr kumimoji="1" lang="en-US" altLang="ja-JP" sz="900" dirty="0"/>
          </a:p>
        </p:txBody>
      </p:sp>
      <p:cxnSp>
        <p:nvCxnSpPr>
          <p:cNvPr id="30" name="直線矢印コネクタ 29">
            <a:extLst>
              <a:ext uri="{FF2B5EF4-FFF2-40B4-BE49-F238E27FC236}">
                <a16:creationId xmlns:a16="http://schemas.microsoft.com/office/drawing/2014/main" id="{ED94292E-AB43-671B-071C-EA38437E1AA0}"/>
              </a:ext>
            </a:extLst>
          </p:cNvPr>
          <p:cNvCxnSpPr>
            <a:cxnSpLocks/>
            <a:stCxn id="29" idx="0"/>
          </p:cNvCxnSpPr>
          <p:nvPr/>
        </p:nvCxnSpPr>
        <p:spPr>
          <a:xfrm flipV="1">
            <a:off x="3989372" y="5820944"/>
            <a:ext cx="71354" cy="205475"/>
          </a:xfrm>
          <a:prstGeom prst="straightConnector1">
            <a:avLst/>
          </a:prstGeom>
          <a:ln>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32" name="直線矢印コネクタ 31">
            <a:extLst>
              <a:ext uri="{FF2B5EF4-FFF2-40B4-BE49-F238E27FC236}">
                <a16:creationId xmlns:a16="http://schemas.microsoft.com/office/drawing/2014/main" id="{C6DFD352-642D-0BEB-28C6-0D9D2ACA071F}"/>
              </a:ext>
            </a:extLst>
          </p:cNvPr>
          <p:cNvCxnSpPr>
            <a:cxnSpLocks/>
          </p:cNvCxnSpPr>
          <p:nvPr/>
        </p:nvCxnSpPr>
        <p:spPr>
          <a:xfrm flipV="1">
            <a:off x="3919153" y="5792908"/>
            <a:ext cx="57618" cy="134091"/>
          </a:xfrm>
          <a:prstGeom prst="straightConnector1">
            <a:avLst/>
          </a:prstGeom>
          <a:ln>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sp>
        <p:nvSpPr>
          <p:cNvPr id="35" name="テキスト ボックス 34">
            <a:extLst>
              <a:ext uri="{FF2B5EF4-FFF2-40B4-BE49-F238E27FC236}">
                <a16:creationId xmlns:a16="http://schemas.microsoft.com/office/drawing/2014/main" id="{2735B41D-0051-F823-C8CD-A0968B93FDD3}"/>
              </a:ext>
            </a:extLst>
          </p:cNvPr>
          <p:cNvSpPr txBox="1"/>
          <p:nvPr/>
        </p:nvSpPr>
        <p:spPr>
          <a:xfrm>
            <a:off x="3822118" y="5918419"/>
            <a:ext cx="144000" cy="108000"/>
          </a:xfrm>
          <a:prstGeom prst="rect">
            <a:avLst/>
          </a:prstGeom>
          <a:solidFill>
            <a:schemeClr val="bg1"/>
          </a:solidFill>
          <a:ln>
            <a:noFill/>
          </a:ln>
        </p:spPr>
        <p:txBody>
          <a:bodyPr wrap="none" lIns="0" tIns="0" rIns="0" bIns="0" rtlCol="0" anchor="ctr" anchorCtr="1">
            <a:noAutofit/>
          </a:bodyPr>
          <a:lstStyle/>
          <a:p>
            <a:pPr algn="ctr"/>
            <a:r>
              <a:rPr kumimoji="1" lang="ja-JP" altLang="en-US" sz="800" dirty="0"/>
              <a:t>④</a:t>
            </a:r>
            <a:endParaRPr kumimoji="1" lang="en-US" altLang="ja-JP" sz="800" dirty="0"/>
          </a:p>
        </p:txBody>
      </p:sp>
      <p:sp>
        <p:nvSpPr>
          <p:cNvPr id="7" name="テキスト ボックス 6">
            <a:extLst>
              <a:ext uri="{FF2B5EF4-FFF2-40B4-BE49-F238E27FC236}">
                <a16:creationId xmlns:a16="http://schemas.microsoft.com/office/drawing/2014/main" id="{C167058C-8E38-33B3-E27B-133B435D4D08}"/>
              </a:ext>
            </a:extLst>
          </p:cNvPr>
          <p:cNvSpPr txBox="1"/>
          <p:nvPr/>
        </p:nvSpPr>
        <p:spPr>
          <a:xfrm>
            <a:off x="5302945" y="4542939"/>
            <a:ext cx="790848" cy="134258"/>
          </a:xfrm>
          <a:prstGeom prst="rect">
            <a:avLst/>
          </a:prstGeom>
          <a:noFill/>
          <a:ln>
            <a:noFill/>
          </a:ln>
        </p:spPr>
        <p:txBody>
          <a:bodyPr wrap="none" lIns="36000" tIns="36000" rIns="36000" bIns="36000" rtlCol="0">
            <a:spAutoFit/>
          </a:bodyPr>
          <a:lstStyle/>
          <a:p>
            <a:pPr algn="just"/>
            <a:r>
              <a:rPr kumimoji="1" lang="ja-JP" altLang="ja-JP" sz="400" dirty="0">
                <a:solidFill>
                  <a:schemeClr val="bg1"/>
                </a:solidFill>
              </a:rPr>
              <a:t>提供</a:t>
            </a:r>
            <a:r>
              <a:rPr kumimoji="1" lang="ja-JP" altLang="en-US" sz="400" dirty="0">
                <a:solidFill>
                  <a:schemeClr val="bg1"/>
                </a:solidFill>
                <a:sym typeface="Wingdings" panose="05000000000000000000" pitchFamily="2" charset="2"/>
              </a:rPr>
              <a:t>：（一社）</a:t>
            </a:r>
            <a:r>
              <a:rPr kumimoji="1" lang="ja-JP" altLang="ja-JP" sz="400" dirty="0">
                <a:solidFill>
                  <a:schemeClr val="bg1"/>
                </a:solidFill>
              </a:rPr>
              <a:t>大阪パビリオン</a:t>
            </a:r>
          </a:p>
        </p:txBody>
      </p:sp>
      <p:sp>
        <p:nvSpPr>
          <p:cNvPr id="26" name="テキスト ボックス 25">
            <a:extLst>
              <a:ext uri="{FF2B5EF4-FFF2-40B4-BE49-F238E27FC236}">
                <a16:creationId xmlns:a16="http://schemas.microsoft.com/office/drawing/2014/main" id="{C78B7B9A-A5C6-020B-6557-796CD607F42D}"/>
              </a:ext>
            </a:extLst>
          </p:cNvPr>
          <p:cNvSpPr txBox="1"/>
          <p:nvPr/>
        </p:nvSpPr>
        <p:spPr>
          <a:xfrm>
            <a:off x="6208838" y="4505457"/>
            <a:ext cx="726728" cy="165036"/>
          </a:xfrm>
          <a:prstGeom prst="rect">
            <a:avLst/>
          </a:prstGeom>
          <a:noFill/>
          <a:ln>
            <a:noFill/>
          </a:ln>
        </p:spPr>
        <p:txBody>
          <a:bodyPr wrap="none" lIns="36000" tIns="36000" rIns="36000" bIns="36000" rtlCol="0">
            <a:spAutoFit/>
          </a:bodyPr>
          <a:lstStyle/>
          <a:p>
            <a:pPr algn="just"/>
            <a:r>
              <a:rPr kumimoji="1" lang="ja-JP" altLang="ja-JP" sz="300" dirty="0">
                <a:solidFill>
                  <a:schemeClr val="bg1"/>
                </a:solidFill>
              </a:rPr>
              <a:t>提供</a:t>
            </a:r>
            <a:r>
              <a:rPr kumimoji="1" lang="ja-JP" altLang="en-US" sz="300" dirty="0">
                <a:solidFill>
                  <a:schemeClr val="bg1"/>
                </a:solidFill>
                <a:sym typeface="Wingdings" panose="05000000000000000000" pitchFamily="2" charset="2"/>
              </a:rPr>
              <a:t>：（一社）</a:t>
            </a:r>
            <a:r>
              <a:rPr kumimoji="1" lang="ja-JP" altLang="ja-JP" sz="300" dirty="0">
                <a:solidFill>
                  <a:schemeClr val="bg1"/>
                </a:solidFill>
              </a:rPr>
              <a:t>大阪パビリオン</a:t>
            </a:r>
          </a:p>
          <a:p>
            <a:pPr algn="just"/>
            <a:r>
              <a:rPr kumimoji="1" lang="ja-JP" altLang="ja-JP" sz="300" dirty="0">
                <a:solidFill>
                  <a:schemeClr val="bg1"/>
                </a:solidFill>
              </a:rPr>
              <a:t>協力：２０２５年日本国際博覧会協会</a:t>
            </a:r>
          </a:p>
        </p:txBody>
      </p:sp>
      <p:sp>
        <p:nvSpPr>
          <p:cNvPr id="27" name="テキスト ボックス 26">
            <a:extLst>
              <a:ext uri="{FF2B5EF4-FFF2-40B4-BE49-F238E27FC236}">
                <a16:creationId xmlns:a16="http://schemas.microsoft.com/office/drawing/2014/main" id="{B72AA70E-1532-C475-2198-3175EF425CBA}"/>
              </a:ext>
            </a:extLst>
          </p:cNvPr>
          <p:cNvSpPr txBox="1"/>
          <p:nvPr/>
        </p:nvSpPr>
        <p:spPr>
          <a:xfrm>
            <a:off x="8962004" y="6605021"/>
            <a:ext cx="790848" cy="134258"/>
          </a:xfrm>
          <a:prstGeom prst="rect">
            <a:avLst/>
          </a:prstGeom>
          <a:noFill/>
          <a:ln>
            <a:noFill/>
          </a:ln>
        </p:spPr>
        <p:txBody>
          <a:bodyPr wrap="none" lIns="36000" tIns="36000" rIns="36000" bIns="36000" rtlCol="0">
            <a:spAutoFit/>
          </a:bodyPr>
          <a:lstStyle/>
          <a:p>
            <a:pPr algn="just"/>
            <a:r>
              <a:rPr kumimoji="1" lang="ja-JP" altLang="ja-JP" sz="400" dirty="0">
                <a:solidFill>
                  <a:schemeClr val="bg1"/>
                </a:solidFill>
              </a:rPr>
              <a:t>提供</a:t>
            </a:r>
            <a:r>
              <a:rPr kumimoji="1" lang="ja-JP" altLang="en-US" sz="400" dirty="0">
                <a:solidFill>
                  <a:schemeClr val="bg1"/>
                </a:solidFill>
                <a:sym typeface="Wingdings" panose="05000000000000000000" pitchFamily="2" charset="2"/>
              </a:rPr>
              <a:t>：（一社）</a:t>
            </a:r>
            <a:r>
              <a:rPr kumimoji="1" lang="ja-JP" altLang="ja-JP" sz="400" dirty="0">
                <a:solidFill>
                  <a:schemeClr val="bg1"/>
                </a:solidFill>
              </a:rPr>
              <a:t>大阪パビリオン</a:t>
            </a:r>
          </a:p>
        </p:txBody>
      </p:sp>
      <p:sp>
        <p:nvSpPr>
          <p:cNvPr id="31" name="テキスト ボックス 30">
            <a:extLst>
              <a:ext uri="{FF2B5EF4-FFF2-40B4-BE49-F238E27FC236}">
                <a16:creationId xmlns:a16="http://schemas.microsoft.com/office/drawing/2014/main" id="{F8FD926B-955F-A682-7EAE-0E37D9AD754A}"/>
              </a:ext>
            </a:extLst>
          </p:cNvPr>
          <p:cNvSpPr txBox="1"/>
          <p:nvPr/>
        </p:nvSpPr>
        <p:spPr>
          <a:xfrm>
            <a:off x="9032313" y="2407124"/>
            <a:ext cx="726728" cy="165036"/>
          </a:xfrm>
          <a:prstGeom prst="rect">
            <a:avLst/>
          </a:prstGeom>
          <a:noFill/>
          <a:ln>
            <a:noFill/>
          </a:ln>
        </p:spPr>
        <p:txBody>
          <a:bodyPr wrap="none" lIns="36000" tIns="36000" rIns="36000" bIns="36000" rtlCol="0">
            <a:spAutoFit/>
          </a:bodyPr>
          <a:lstStyle/>
          <a:p>
            <a:pPr algn="just"/>
            <a:r>
              <a:rPr kumimoji="1" lang="ja-JP" altLang="ja-JP" sz="300" dirty="0">
                <a:solidFill>
                  <a:schemeClr val="bg1"/>
                </a:solidFill>
              </a:rPr>
              <a:t>提供</a:t>
            </a:r>
            <a:r>
              <a:rPr kumimoji="1" lang="ja-JP" altLang="en-US" sz="300" dirty="0">
                <a:solidFill>
                  <a:schemeClr val="bg1"/>
                </a:solidFill>
                <a:sym typeface="Wingdings" panose="05000000000000000000" pitchFamily="2" charset="2"/>
              </a:rPr>
              <a:t>：（一社）</a:t>
            </a:r>
            <a:r>
              <a:rPr kumimoji="1" lang="ja-JP" altLang="ja-JP" sz="300" dirty="0">
                <a:solidFill>
                  <a:schemeClr val="bg1"/>
                </a:solidFill>
              </a:rPr>
              <a:t>大阪パビリオン</a:t>
            </a:r>
          </a:p>
          <a:p>
            <a:pPr algn="just"/>
            <a:r>
              <a:rPr kumimoji="1" lang="ja-JP" altLang="ja-JP" sz="300" dirty="0">
                <a:solidFill>
                  <a:schemeClr val="bg1"/>
                </a:solidFill>
              </a:rPr>
              <a:t>協力：２０２５年日本国際博覧会協会</a:t>
            </a:r>
          </a:p>
        </p:txBody>
      </p:sp>
    </p:spTree>
    <p:extLst>
      <p:ext uri="{BB962C8B-B14F-4D97-AF65-F5344CB8AC3E}">
        <p14:creationId xmlns:p14="http://schemas.microsoft.com/office/powerpoint/2010/main" val="332659970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1178</Words>
  <Application>Microsoft Office PowerPoint</Application>
  <PresentationFormat>A4 210 x 297 mm</PresentationFormat>
  <Paragraphs>155</Paragraphs>
  <Slides>4</Slides>
  <Notes>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ＭＳ Ｐゴシック</vt:lpstr>
      <vt:lpstr>UD デジタル 教科書体 NP-R</vt:lpstr>
      <vt:lpstr>游ゴシック</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2022-11-18T09:30:28Z</dcterms:created>
  <dcterms:modified xsi:type="dcterms:W3CDTF">2022-11-18T09:32:56Z</dcterms:modified>
</cp:coreProperties>
</file>