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bookmarkIdSeed="3">
  <p:sldMasterIdLst>
    <p:sldMasterId id="2147483660" r:id="rId1"/>
  </p:sldMasterIdLst>
  <p:notesMasterIdLst>
    <p:notesMasterId r:id="rId6"/>
  </p:notesMasterIdLst>
  <p:sldIdLst>
    <p:sldId id="357" r:id="rId2"/>
    <p:sldId id="938" r:id="rId3"/>
    <p:sldId id="964" r:id="rId4"/>
    <p:sldId id="965" r:id="rId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3"/>
    <a:srgbClr val="FFCCCC"/>
    <a:srgbClr val="FFD9B3"/>
    <a:srgbClr val="FFCC99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12" y="108"/>
      </p:cViewPr>
      <p:guideLst/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presProps.xml" Type="http://schemas.openxmlformats.org/officeDocument/2006/relationships/presProps" Id="rId8"></Relationship><Relationship Target="slides/slide2.xml" Type="http://schemas.openxmlformats.org/officeDocument/2006/relationships/slide" Id="rId3"></Relationship><Relationship Target="commentAuthors.xml" Type="http://schemas.openxmlformats.org/officeDocument/2006/relationships/commentAuthors" Id="rId7"></Relationship><Relationship Target="slides/slide1.xml" Type="http://schemas.openxmlformats.org/officeDocument/2006/relationships/slide" Id="rId2"></Relationship><Relationship Target="slideMasters/slideMaster1.xml" Type="http://schemas.openxmlformats.org/officeDocument/2006/relationships/slideMaster" Id="rId1"></Relationship><Relationship Target="notesMasters/notesMaster1.xml" Type="http://schemas.openxmlformats.org/officeDocument/2006/relationships/notesMaster" Id="rId6"></Relationship><Relationship Target="tableStyles.xml" Type="http://schemas.openxmlformats.org/officeDocument/2006/relationships/tableStyles" Id="rId11"></Relationship><Relationship Target="slides/slide4.xml" Type="http://schemas.openxmlformats.org/officeDocument/2006/relationships/slide" Id="rId5"></Relationship><Relationship Target="theme/theme1.xml" Type="http://schemas.openxmlformats.org/officeDocument/2006/relationships/theme" Id="rId10"></Relationship><Relationship Target="slides/slide3.xml" Type="http://schemas.openxmlformats.org/officeDocument/2006/relationships/slide" Id="rId4"></Relationship><Relationship Target="viewProps.xml" Type="http://schemas.openxmlformats.org/officeDocument/2006/relationships/viewProps" Id="rId9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E3736-5D9E-46F7-9F35-D6077B314803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6652-8E5C-4C86-9A03-DB66ACCCA1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947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68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37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636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95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17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34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55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14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72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066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365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18575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theme/theme1.xml" Type="http://schemas.openxmlformats.org/officeDocument/2006/relationships/theme" Id="rId13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92FB-4010-442C-A43E-67AFB8B07F20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ED71-A8E3-48D7-AC09-161FBBAD40A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04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1.jpe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2.xml" Type="http://schemas.openxmlformats.org/officeDocument/2006/relationships/slideLayout" Id="rId1"></Relationship><Relationship Target="../media/image2.jpeg" Type="http://schemas.openxmlformats.org/officeDocument/2006/relationships/image" Id="rId4"></Relationship></Relationships>
</file>

<file path=ppt/slides/_rels/slide2.xml.rels><?xml version="1.0" encoding="UTF-8" ?><Relationships xmlns="http://schemas.openxmlformats.org/package/2006/relationships"><Relationship Target="../media/image2.jpeg" Type="http://schemas.openxmlformats.org/officeDocument/2006/relationships/image" Id="rId3"></Relationship><Relationship Target="../media/image1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1.jpeg" Type="http://schemas.openxmlformats.org/officeDocument/2006/relationships/image" Id="rId3"></Relationship><Relationship Target="../media/image3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5.png" Type="http://schemas.openxmlformats.org/officeDocument/2006/relationships/image" Id="rId6"></Relationship><Relationship Target="../media/image4.png" Type="http://schemas.openxmlformats.org/officeDocument/2006/relationships/image" Id="rId5"></Relationship><Relationship Target="../media/image2.jpeg" Type="http://schemas.openxmlformats.org/officeDocument/2006/relationships/image" Id="rId4"></Relationship></Relationships>
</file>

<file path=ppt/slides/_rels/slide4.xml.rels><?xml version="1.0" encoding="UTF-8" ?><Relationships xmlns="http://schemas.openxmlformats.org/package/2006/relationships"><Relationship Target="../media/image2.jpeg" Type="http://schemas.openxmlformats.org/officeDocument/2006/relationships/image" Id="rId3"></Relationship><Relationship Target="../media/image1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8.png" Type="http://schemas.openxmlformats.org/officeDocument/2006/relationships/image" Id="rId6"></Relationship><Relationship Target="../media/image7.png" Type="http://schemas.openxmlformats.org/officeDocument/2006/relationships/image" Id="rId5"></Relationship><Relationship Target="../media/image6.png" Type="http://schemas.openxmlformats.org/officeDocument/2006/relationships/imag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1EEF2AC3-B363-4267-AEA2-A83CD1D74487}"/>
              </a:ext>
            </a:extLst>
          </p:cNvPr>
          <p:cNvSpPr/>
          <p:nvPr/>
        </p:nvSpPr>
        <p:spPr>
          <a:xfrm rot="18958199">
            <a:off x="6614679" y="3650487"/>
            <a:ext cx="1253104" cy="1253104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3411CDC7-04E5-4841-AECF-7E1A85863333}"/>
              </a:ext>
            </a:extLst>
          </p:cNvPr>
          <p:cNvSpPr/>
          <p:nvPr/>
        </p:nvSpPr>
        <p:spPr>
          <a:xfrm rot="18932100">
            <a:off x="2295860" y="3713249"/>
            <a:ext cx="1256070" cy="1256070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88CBE9B5-565B-46F7-9A81-B97AC99A808F}"/>
              </a:ext>
            </a:extLst>
          </p:cNvPr>
          <p:cNvSpPr/>
          <p:nvPr/>
        </p:nvSpPr>
        <p:spPr>
          <a:xfrm rot="18958199">
            <a:off x="6525805" y="2338333"/>
            <a:ext cx="501521" cy="50152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>
              <a:cs typeface="+mn-ea"/>
              <a:sym typeface="+mn-lt"/>
            </a:endParaRPr>
          </a:p>
        </p:txBody>
      </p:sp>
      <p:sp>
        <p:nvSpPr>
          <p:cNvPr id="53" name="TextBox 48">
            <a:extLst>
              <a:ext uri="{FF2B5EF4-FFF2-40B4-BE49-F238E27FC236}">
                <a16:creationId xmlns:a16="http://schemas.microsoft.com/office/drawing/2014/main" id="{4E62403E-8AE1-47C1-871D-06610A7FF9AE}"/>
              </a:ext>
            </a:extLst>
          </p:cNvPr>
          <p:cNvSpPr txBox="1"/>
          <p:nvPr/>
        </p:nvSpPr>
        <p:spPr>
          <a:xfrm>
            <a:off x="1528300" y="1870940"/>
            <a:ext cx="7408725" cy="1351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spc="-1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+mn-ea"/>
                <a:sym typeface="+mn-lt"/>
              </a:rPr>
              <a:t>　大阪ヘルスケアパビリオン</a:t>
            </a:r>
            <a:endParaRPr lang="en-US" altLang="ja-JP" sz="3200" b="1" spc="-150" dirty="0">
              <a:latin typeface="BIZ UDゴシック" panose="020B0400000000000000" pitchFamily="49" charset="-128"/>
              <a:ea typeface="BIZ UDゴシック" panose="020B0400000000000000" pitchFamily="49" charset="-128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spc="-1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+mn-ea"/>
                <a:sym typeface="+mn-lt"/>
              </a:rPr>
              <a:t>　　「展示・出展ゾーン」の進捗について</a:t>
            </a:r>
            <a:endParaRPr lang="en-GB" altLang="zh-CN" sz="3200" b="1" strike="sngStrike" spc="-150" dirty="0">
              <a:solidFill>
                <a:srgbClr val="FF0000"/>
              </a:solidFill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  <a:cs typeface="+mn-ea"/>
              <a:sym typeface="+mn-lt"/>
            </a:endParaRP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965ACB52-05E6-4726-B6BD-98CCEFDFF3D5}"/>
              </a:ext>
            </a:extLst>
          </p:cNvPr>
          <p:cNvSpPr txBox="1"/>
          <p:nvPr/>
        </p:nvSpPr>
        <p:spPr>
          <a:xfrm>
            <a:off x="10348623" y="1460623"/>
            <a:ext cx="1608302" cy="1333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666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en-GB" altLang="zh-CN" sz="8666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52C95A18-AD3F-4510-8231-89D6EC3A3FB2}"/>
              </a:ext>
            </a:extLst>
          </p:cNvPr>
          <p:cNvSpPr/>
          <p:nvPr/>
        </p:nvSpPr>
        <p:spPr>
          <a:xfrm rot="17471221">
            <a:off x="8797450" y="2783683"/>
            <a:ext cx="3115202" cy="3115202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>
              <a:cs typeface="+mn-ea"/>
              <a:sym typeface="+mn-lt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D63A48A-2418-44DE-924E-EFDF23C56B63}"/>
              </a:ext>
            </a:extLst>
          </p:cNvPr>
          <p:cNvGrpSpPr/>
          <p:nvPr/>
        </p:nvGrpSpPr>
        <p:grpSpPr>
          <a:xfrm>
            <a:off x="7744702" y="5623715"/>
            <a:ext cx="1547563" cy="742945"/>
            <a:chOff x="-1073426" y="1892411"/>
            <a:chExt cx="2259107" cy="1084539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468B468-10D5-48F4-84A9-A731EA2FA034}"/>
                </a:ext>
              </a:extLst>
            </p:cNvPr>
            <p:cNvSpPr/>
            <p:nvPr/>
          </p:nvSpPr>
          <p:spPr>
            <a:xfrm>
              <a:off x="-1073426" y="1939527"/>
              <a:ext cx="2259107" cy="102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66291A2-3804-4144-B16A-0837EE560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7525" y="1892411"/>
              <a:ext cx="1699472" cy="551969"/>
            </a:xfrm>
            <a:prstGeom prst="rect">
              <a:avLst/>
            </a:prstGeom>
          </p:spPr>
        </p:pic>
        <p:pic>
          <p:nvPicPr>
            <p:cNvPr id="17" name="Picture 4" descr="アメリカ国際展示会専門会社。株式会社クリエイティヴ・ヴィジョンオフィシャルウェブサイト">
              <a:extLst>
                <a:ext uri="{FF2B5EF4-FFF2-40B4-BE49-F238E27FC236}">
                  <a16:creationId xmlns:a16="http://schemas.microsoft.com/office/drawing/2014/main" id="{87666323-C939-4DC6-9828-5D4E01FDE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3426" y="2383037"/>
              <a:ext cx="2256241" cy="59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任意多边形: 形状 55">
            <a:extLst>
              <a:ext uri="{FF2B5EF4-FFF2-40B4-BE49-F238E27FC236}">
                <a16:creationId xmlns:a16="http://schemas.microsoft.com/office/drawing/2014/main" id="{4285B524-5972-4EFD-B5FB-5565EC3D18DA}"/>
              </a:ext>
            </a:extLst>
          </p:cNvPr>
          <p:cNvSpPr/>
          <p:nvPr/>
        </p:nvSpPr>
        <p:spPr>
          <a:xfrm rot="17234794">
            <a:off x="-1390434" y="746820"/>
            <a:ext cx="3025169" cy="3025169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>
              <a:cs typeface="+mn-ea"/>
              <a:sym typeface="+mn-lt"/>
            </a:endParaRPr>
          </a:p>
        </p:txBody>
      </p:sp>
      <p:sp>
        <p:nvSpPr>
          <p:cNvPr id="22" name="TextBox 48">
            <a:extLst>
              <a:ext uri="{FF2B5EF4-FFF2-40B4-BE49-F238E27FC236}">
                <a16:creationId xmlns:a16="http://schemas.microsoft.com/office/drawing/2014/main" id="{0144DBD1-5004-4830-A9C0-E674DF2097B9}"/>
              </a:ext>
            </a:extLst>
          </p:cNvPr>
          <p:cNvSpPr txBox="1"/>
          <p:nvPr/>
        </p:nvSpPr>
        <p:spPr>
          <a:xfrm>
            <a:off x="1973490" y="1617260"/>
            <a:ext cx="38858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2025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 大阪・関西万博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45491E45-AFBE-403C-9271-F23D47789E86}"/>
              </a:ext>
            </a:extLst>
          </p:cNvPr>
          <p:cNvSpPr txBox="1"/>
          <p:nvPr/>
        </p:nvSpPr>
        <p:spPr>
          <a:xfrm>
            <a:off x="2630853" y="5713588"/>
            <a:ext cx="53364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+mn-ea"/>
                <a:sym typeface="+mn-lt"/>
              </a:rPr>
              <a:t>中小・スタートアップ出展企画推進委員会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+mn-ea"/>
              <a:sym typeface="+mn-lt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+mn-ea"/>
                <a:sym typeface="+mn-lt"/>
              </a:rPr>
              <a:t>（事務局：公益財団法人大阪産業局／大阪商工会議所）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+mn-ea"/>
              <a:sym typeface="+mn-lt"/>
            </a:endParaRPr>
          </a:p>
        </p:txBody>
      </p:sp>
      <p:sp>
        <p:nvSpPr>
          <p:cNvPr id="18" name="テキスト ボックス 3"/>
          <p:cNvSpPr txBox="1"/>
          <p:nvPr/>
        </p:nvSpPr>
        <p:spPr>
          <a:xfrm>
            <a:off x="8517502" y="285005"/>
            <a:ext cx="11098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mtClean="0"/>
              <a:t>資料３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64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640"/>
                                </p:stCondLst>
                                <p:childTnLst>
                                  <p:par>
                                    <p:cTn id="33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14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3" grpId="0"/>
          <p:bldP spid="55" grpId="0"/>
          <p:bldP spid="56" grpId="0" animBg="1"/>
          <p:bldP spid="19" grpId="0" animBg="1"/>
          <p:bldP spid="22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2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6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640"/>
                                </p:stCondLst>
                                <p:childTnLst>
                                  <p:par>
                                    <p:cTn id="2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640"/>
                                </p:stCondLst>
                                <p:childTnLst>
                                  <p:par>
                                    <p:cTn id="3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14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3" grpId="0"/>
          <p:bldP spid="55" grpId="0"/>
          <p:bldP spid="56" grpId="0" animBg="1"/>
          <p:bldP spid="19" grpId="0" animBg="1"/>
          <p:bldP spid="22" grpId="0"/>
          <p:bldP spid="2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D8D17D-C5EE-43CD-B248-CB64D7E75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95" y="989812"/>
            <a:ext cx="8460637" cy="17998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大阪・関西万博における大阪ヘルスケアパビリオンの「展示・出展ゾーン」は、中小企業・スタートアップの技術力、魅力を発信する場として、公益財団法人大阪産業局と大阪商工会議所が、共同で企画・運営を担う。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両団体では、「中小・スタートアップ出展企画推進委員会」（委員長：立野純三・公益財団法人大阪産業局理事長、大阪商工会議所副会頭）を設置し、大阪府、大阪市とも協力して検討を進める。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両団体では、優れた中小企業・スタートアップを発掘・支援し、大阪パビリオンでその象徴的な成果、活躍を効果的に発信できるように、万博の会期中だけでなく、準備期間や開催後も視野に入れた取り組みを企画・推進する。</a:t>
            </a:r>
            <a:endParaRPr lang="ja-JP" altLang="en-US" sz="1200" strike="sngStrike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179DAF-1BFC-4234-8AAE-13D511AB27CC}"/>
              </a:ext>
            </a:extLst>
          </p:cNvPr>
          <p:cNvSpPr txBox="1"/>
          <p:nvPr/>
        </p:nvSpPr>
        <p:spPr>
          <a:xfrm>
            <a:off x="1811384" y="3722307"/>
            <a:ext cx="740431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万博開催を契機として、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公益財団法人大阪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産業局と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大阪商工会議所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が共同して、その期間の前と後、バーチャルとリアル、会場の内と外を問わず、優れた中小企業・スタートアップを発掘・支援しつつ、大阪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ヘルスケア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パビリオンにおいては、その象徴的な成果、活躍を効果的に発信する取り組みを企画・推進すること。</a:t>
            </a: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en-US" altLang="ja-JP" sz="11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委員長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	</a:t>
            </a:r>
            <a:r>
              <a:rPr lang="zh-TW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公益財団法人大阪産業局理事長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／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大阪商工会議所副会頭</a:t>
            </a:r>
            <a:endParaRPr lang="en-US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副委員長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	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公益財団法人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大阪産業局 専務理事</a:t>
            </a:r>
            <a:endParaRPr lang="en-US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	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大阪商工会議所 常務理事・事務局長</a:t>
            </a: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委員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	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大阪府商工労働部商工労働総務課 参事</a:t>
            </a:r>
            <a:endParaRPr lang="en-US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	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大阪市経済戦略局企業支援課長</a:t>
            </a:r>
            <a:endParaRPr lang="en-US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endParaRPr lang="en-US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「展示・出展ゾーン」の企画・運営に関すること等の円滑な遂行を図るため、委員会に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WG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（部会）を設置する。</a:t>
            </a:r>
          </a:p>
          <a:p>
            <a:pPr algn="just">
              <a:spcBef>
                <a:spcPts val="200"/>
              </a:spcBef>
              <a:tabLst>
                <a:tab pos="896938" algn="l"/>
              </a:tabLst>
            </a:pP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WG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の構成員は大阪産業局、大阪商工会議所の職員で構成する。</a:t>
            </a:r>
            <a:endParaRPr lang="ja-JP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403E12E-22DC-461B-8A2A-D9E12C9CB42D}"/>
              </a:ext>
            </a:extLst>
          </p:cNvPr>
          <p:cNvCxnSpPr/>
          <p:nvPr/>
        </p:nvCxnSpPr>
        <p:spPr>
          <a:xfrm>
            <a:off x="243096" y="3078422"/>
            <a:ext cx="9486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B0F8465-3B39-49A2-8A3C-7A4CDA05ADC3}"/>
              </a:ext>
            </a:extLst>
          </p:cNvPr>
          <p:cNvSpPr txBox="1">
            <a:spLocks/>
          </p:cNvSpPr>
          <p:nvPr/>
        </p:nvSpPr>
        <p:spPr>
          <a:xfrm>
            <a:off x="716084" y="169245"/>
            <a:ext cx="7553337" cy="41110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ja-JP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ea"/>
                <a:sym typeface="+mn-lt"/>
              </a:rPr>
              <a:t>大阪ヘルスケアパビリオン「展示・出展ゾーン」の推進体制</a:t>
            </a:r>
            <a:endParaRPr lang="en-US" altLang="ja-JP" sz="2300" b="1" dirty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ea"/>
              <a:sym typeface="+mn-lt"/>
            </a:endParaRPr>
          </a:p>
        </p:txBody>
      </p:sp>
      <p:grpSp>
        <p:nvGrpSpPr>
          <p:cNvPr id="14" name="组合 34">
            <a:extLst>
              <a:ext uri="{FF2B5EF4-FFF2-40B4-BE49-F238E27FC236}">
                <a16:creationId xmlns:a16="http://schemas.microsoft.com/office/drawing/2014/main" id="{57A69F44-AC3C-4787-99D9-5340A51DADEA}"/>
              </a:ext>
            </a:extLst>
          </p:cNvPr>
          <p:cNvGrpSpPr/>
          <p:nvPr/>
        </p:nvGrpSpPr>
        <p:grpSpPr>
          <a:xfrm>
            <a:off x="186205" y="202425"/>
            <a:ext cx="394328" cy="271738"/>
            <a:chOff x="1311557" y="1084208"/>
            <a:chExt cx="363995" cy="250835"/>
          </a:xfrm>
        </p:grpSpPr>
        <p:sp>
          <p:nvSpPr>
            <p:cNvPr id="15" name="任意多边形: 形状 35">
              <a:extLst>
                <a:ext uri="{FF2B5EF4-FFF2-40B4-BE49-F238E27FC236}">
                  <a16:creationId xmlns:a16="http://schemas.microsoft.com/office/drawing/2014/main" id="{87C33B56-5964-4A80-8A0B-7F23D9058D3A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50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36">
              <a:extLst>
                <a:ext uri="{FF2B5EF4-FFF2-40B4-BE49-F238E27FC236}">
                  <a16:creationId xmlns:a16="http://schemas.microsoft.com/office/drawing/2014/main" id="{30DB0F0F-4D1A-4115-AFCD-E3B83DD8631A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50">
                <a:cs typeface="+mn-ea"/>
                <a:sym typeface="+mn-lt"/>
              </a:endParaRPr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84B979F-B3BB-4ED6-8AE4-48C732D91235}"/>
              </a:ext>
            </a:extLst>
          </p:cNvPr>
          <p:cNvSpPr/>
          <p:nvPr/>
        </p:nvSpPr>
        <p:spPr>
          <a:xfrm>
            <a:off x="671091" y="3779377"/>
            <a:ext cx="1070623" cy="219891"/>
          </a:xfrm>
          <a:prstGeom prst="roundRect">
            <a:avLst>
              <a:gd name="adj" fmla="val 127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設置目的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295F302-ACC5-4FE3-A824-F084B1437FA2}"/>
              </a:ext>
            </a:extLst>
          </p:cNvPr>
          <p:cNvSpPr/>
          <p:nvPr/>
        </p:nvSpPr>
        <p:spPr>
          <a:xfrm>
            <a:off x="671091" y="4609348"/>
            <a:ext cx="1070623" cy="219891"/>
          </a:xfrm>
          <a:prstGeom prst="roundRect">
            <a:avLst>
              <a:gd name="adj" fmla="val 127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委員構成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270522-3D9A-4D68-8ECD-553650DC34F8}"/>
              </a:ext>
            </a:extLst>
          </p:cNvPr>
          <p:cNvSpPr/>
          <p:nvPr/>
        </p:nvSpPr>
        <p:spPr>
          <a:xfrm>
            <a:off x="671091" y="5794381"/>
            <a:ext cx="1070623" cy="219891"/>
          </a:xfrm>
          <a:prstGeom prst="roundRect">
            <a:avLst>
              <a:gd name="adj" fmla="val 127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委員会内</a:t>
            </a:r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WG</a:t>
            </a:r>
            <a:endParaRPr kumimoji="1" lang="ja-JP" altLang="en-US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A4B5F90-715F-4921-ADB2-FC78F98C10CB}"/>
              </a:ext>
            </a:extLst>
          </p:cNvPr>
          <p:cNvSpPr txBox="1"/>
          <p:nvPr/>
        </p:nvSpPr>
        <p:spPr>
          <a:xfrm>
            <a:off x="581319" y="3367207"/>
            <a:ext cx="40982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「中小・スタートアップ出展企画推進委員会」</a:t>
            </a:r>
            <a:endParaRPr lang="ja-JP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スライド番号プレースホルダー 1">
            <a:extLst>
              <a:ext uri="{FF2B5EF4-FFF2-40B4-BE49-F238E27FC236}">
                <a16:creationId xmlns:a16="http://schemas.microsoft.com/office/drawing/2014/main" id="{56EF4835-8CB2-42FB-9EA6-BE6BED2C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1706" y="6447684"/>
            <a:ext cx="514294" cy="410316"/>
          </a:xfrm>
        </p:spPr>
        <p:txBody>
          <a:bodyPr/>
          <a:lstStyle/>
          <a:p>
            <a:fld id="{4F59DAFC-3B55-4D08-A08B-5E1252F58D58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CCB1190-FD9A-4735-AB25-253CC40D0625}"/>
              </a:ext>
            </a:extLst>
          </p:cNvPr>
          <p:cNvGrpSpPr/>
          <p:nvPr/>
        </p:nvGrpSpPr>
        <p:grpSpPr>
          <a:xfrm>
            <a:off x="8355932" y="1615"/>
            <a:ext cx="1547563" cy="742945"/>
            <a:chOff x="-1073426" y="1892411"/>
            <a:chExt cx="2259107" cy="108453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0CC24FA-952B-49B6-B889-75BB64AF657C}"/>
                </a:ext>
              </a:extLst>
            </p:cNvPr>
            <p:cNvSpPr/>
            <p:nvPr/>
          </p:nvSpPr>
          <p:spPr>
            <a:xfrm>
              <a:off x="-1073426" y="1939527"/>
              <a:ext cx="2259107" cy="102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46CC2FD2-1951-45BA-B2DD-E74863CD7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7525" y="1892411"/>
              <a:ext cx="1699472" cy="551969"/>
            </a:xfrm>
            <a:prstGeom prst="rect">
              <a:avLst/>
            </a:prstGeom>
          </p:spPr>
        </p:pic>
        <p:pic>
          <p:nvPicPr>
            <p:cNvPr id="28" name="Picture 4" descr="アメリカ国際展示会専門会社。株式会社クリエイティヴ・ヴィジョンオフィシャルウェブサイト">
              <a:extLst>
                <a:ext uri="{FF2B5EF4-FFF2-40B4-BE49-F238E27FC236}">
                  <a16:creationId xmlns:a16="http://schemas.microsoft.com/office/drawing/2014/main" id="{481D471B-5067-4D27-9919-377D33433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3426" y="2383037"/>
              <a:ext cx="2256241" cy="59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521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99F6FBE-DA8F-4424-9851-DC67DA4A24F1}"/>
              </a:ext>
            </a:extLst>
          </p:cNvPr>
          <p:cNvSpPr txBox="1">
            <a:spLocks/>
          </p:cNvSpPr>
          <p:nvPr/>
        </p:nvSpPr>
        <p:spPr>
          <a:xfrm>
            <a:off x="659648" y="184734"/>
            <a:ext cx="7572518" cy="41110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ea"/>
                <a:sym typeface="+mn-lt"/>
              </a:rPr>
              <a:t>大阪ヘルスケアパビリオン「展示・出展ゾーン」の概要</a:t>
            </a:r>
            <a:endParaRPr lang="en-GB" altLang="zh-CN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ea"/>
              <a:sym typeface="+mn-lt"/>
            </a:endParaRPr>
          </a:p>
        </p:txBody>
      </p:sp>
      <p:grpSp>
        <p:nvGrpSpPr>
          <p:cNvPr id="33" name="组合 34">
            <a:extLst>
              <a:ext uri="{FF2B5EF4-FFF2-40B4-BE49-F238E27FC236}">
                <a16:creationId xmlns:a16="http://schemas.microsoft.com/office/drawing/2014/main" id="{91017CD5-746E-4D9B-B7CA-1D22E4AFA181}"/>
              </a:ext>
            </a:extLst>
          </p:cNvPr>
          <p:cNvGrpSpPr/>
          <p:nvPr/>
        </p:nvGrpSpPr>
        <p:grpSpPr>
          <a:xfrm>
            <a:off x="181619" y="284028"/>
            <a:ext cx="394328" cy="271738"/>
            <a:chOff x="1311557" y="1084208"/>
            <a:chExt cx="363995" cy="250835"/>
          </a:xfrm>
        </p:grpSpPr>
        <p:sp>
          <p:nvSpPr>
            <p:cNvPr id="34" name="任意多边形: 形状 35">
              <a:extLst>
                <a:ext uri="{FF2B5EF4-FFF2-40B4-BE49-F238E27FC236}">
                  <a16:creationId xmlns:a16="http://schemas.microsoft.com/office/drawing/2014/main" id="{121AA472-20F6-4FA4-A6F4-FFF365AF353B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50" dirty="0">
                <a:cs typeface="+mn-ea"/>
                <a:sym typeface="+mn-lt"/>
              </a:endParaRPr>
            </a:p>
          </p:txBody>
        </p:sp>
        <p:sp>
          <p:nvSpPr>
            <p:cNvPr id="35" name="任意多边形: 形状 36">
              <a:extLst>
                <a:ext uri="{FF2B5EF4-FFF2-40B4-BE49-F238E27FC236}">
                  <a16:creationId xmlns:a16="http://schemas.microsoft.com/office/drawing/2014/main" id="{193C4D0A-5245-48E2-83D5-0972D4100B46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50">
                <a:cs typeface="+mn-ea"/>
                <a:sym typeface="+mn-lt"/>
              </a:endParaRP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C18B779-955A-4688-9323-5E1D3D18821A}"/>
              </a:ext>
            </a:extLst>
          </p:cNvPr>
          <p:cNvSpPr txBox="1"/>
          <p:nvPr/>
        </p:nvSpPr>
        <p:spPr>
          <a:xfrm>
            <a:off x="290000" y="888460"/>
            <a:ext cx="9439995" cy="1985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ヘルスケアパビリオン「展示・出展ゾーン」では、優れた大阪の中小企業・スタートアップを発掘・支援し、その象徴的な成果、活躍を効果的に発信し、万博の会期中だけでなく、準備期間や開催後も視野に入れた一連の取組を通じて、更なる大阪の中小企業・スタートアップの成長・発展、イノベーションの好循環に繋げる。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益財団法人大阪産業局と大阪商工会議所が共同で設置する「中小・スタートアップ出展企画推進委員会」（委員長＝立野純三・公益財団法人大阪産業局理事長、大阪商工会議所副会頭）が企画・運営を担う。</a:t>
            </a:r>
            <a:endParaRPr kumimoji="1"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くの中小企業・スタートアップが出展できるように、毎週、展示企業を入れ替える形で運営予定。出展を希望する中小企業・スタートアップは、リボーンチャレンジ実施主体から支援を受け、同ゾーンへの出展をめざす。</a:t>
            </a:r>
            <a:endParaRPr kumimoji="1"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1"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令和４（２０２２）年</a:t>
            </a:r>
            <a:r>
              <a:rPr kumimoji="1" lang="en-US" altLang="ja-JP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5</a:t>
            </a:r>
            <a:r>
              <a:rPr kumimoji="1"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月～</a:t>
            </a:r>
            <a:r>
              <a:rPr kumimoji="1" lang="en-US" altLang="ja-JP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8</a:t>
            </a:r>
            <a:r>
              <a:rPr kumimoji="1" lang="ja-JP" altLang="en-US" sz="12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月、中小企業・スタートアップの支援が可能な金融機関・公的な団体から「展示・出展ゾーン」の事業企画を募集していた。</a:t>
            </a:r>
            <a:endParaRPr lang="en-US" altLang="ja-JP" sz="12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86" y="3253150"/>
            <a:ext cx="4186684" cy="2646870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A69E060-4E63-4DC2-A144-1C53E057222E}"/>
              </a:ext>
            </a:extLst>
          </p:cNvPr>
          <p:cNvGrpSpPr/>
          <p:nvPr/>
        </p:nvGrpSpPr>
        <p:grpSpPr>
          <a:xfrm>
            <a:off x="8232166" y="98750"/>
            <a:ext cx="1547563" cy="742945"/>
            <a:chOff x="-1073426" y="1892411"/>
            <a:chExt cx="2259107" cy="108453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D6FF10C-40F8-4EF8-9AE0-74A7D87289AC}"/>
                </a:ext>
              </a:extLst>
            </p:cNvPr>
            <p:cNvSpPr/>
            <p:nvPr/>
          </p:nvSpPr>
          <p:spPr>
            <a:xfrm>
              <a:off x="-1073426" y="1939527"/>
              <a:ext cx="2259107" cy="102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17B2D14-A09F-4EA2-A084-C6CEF7A5C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7525" y="1892411"/>
              <a:ext cx="1699472" cy="551969"/>
            </a:xfrm>
            <a:prstGeom prst="rect">
              <a:avLst/>
            </a:prstGeom>
          </p:spPr>
        </p:pic>
        <p:pic>
          <p:nvPicPr>
            <p:cNvPr id="36" name="Picture 4" descr="アメリカ国際展示会専門会社。株式会社クリエイティヴ・ヴィジョンオフィシャルウェブサイト">
              <a:extLst>
                <a:ext uri="{FF2B5EF4-FFF2-40B4-BE49-F238E27FC236}">
                  <a16:creationId xmlns:a16="http://schemas.microsoft.com/office/drawing/2014/main" id="{E60CE106-0C24-48C5-AFC9-08DDD6E76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3426" y="2383037"/>
              <a:ext cx="2256241" cy="59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正方形/長方形 28"/>
          <p:cNvSpPr/>
          <p:nvPr/>
        </p:nvSpPr>
        <p:spPr>
          <a:xfrm>
            <a:off x="457494" y="6309163"/>
            <a:ext cx="46988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</a:rPr>
              <a:t>2025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</a:rPr>
              <a:t>年日本国際博覧会大阪パビリオン推進委員会事務局から提供</a:t>
            </a:r>
            <a:endParaRPr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1" name="グループ化 30"/>
          <p:cNvGrpSpPr>
            <a:grpSpLocks noChangeAspect="1"/>
          </p:cNvGrpSpPr>
          <p:nvPr/>
        </p:nvGrpSpPr>
        <p:grpSpPr>
          <a:xfrm>
            <a:off x="5841936" y="3028704"/>
            <a:ext cx="3381468" cy="3680623"/>
            <a:chOff x="2108391" y="256043"/>
            <a:chExt cx="6474771" cy="7047587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8649" y="256043"/>
              <a:ext cx="6474513" cy="7047587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8391" y="1019663"/>
              <a:ext cx="5755123" cy="5877053"/>
            </a:xfrm>
            <a:prstGeom prst="rect">
              <a:avLst/>
            </a:prstGeom>
          </p:spPr>
        </p:pic>
      </p:grpSp>
      <p:sp>
        <p:nvSpPr>
          <p:cNvPr id="4" name="正方形/長方形 3"/>
          <p:cNvSpPr/>
          <p:nvPr/>
        </p:nvSpPr>
        <p:spPr>
          <a:xfrm>
            <a:off x="7532670" y="3992729"/>
            <a:ext cx="699496" cy="360691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56EF4835-8CB2-42FB-9EA6-BE6BED2C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1706" y="6447684"/>
            <a:ext cx="514294" cy="410316"/>
          </a:xfrm>
        </p:spPr>
        <p:txBody>
          <a:bodyPr/>
          <a:lstStyle/>
          <a:p>
            <a:fld id="{4F59DAFC-3B55-4D08-A08B-5E1252F58D58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03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99F6FBE-DA8F-4424-9851-DC67DA4A24F1}"/>
              </a:ext>
            </a:extLst>
          </p:cNvPr>
          <p:cNvSpPr txBox="1">
            <a:spLocks/>
          </p:cNvSpPr>
          <p:nvPr/>
        </p:nvSpPr>
        <p:spPr>
          <a:xfrm>
            <a:off x="659648" y="184734"/>
            <a:ext cx="7572518" cy="41110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ea"/>
                <a:sym typeface="+mn-lt"/>
              </a:rPr>
              <a:t>事業企画のリボーンチャレンジ認定について</a:t>
            </a:r>
            <a:endParaRPr lang="en-GB" altLang="zh-CN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ea"/>
              <a:sym typeface="+mn-lt"/>
            </a:endParaRPr>
          </a:p>
        </p:txBody>
      </p:sp>
      <p:grpSp>
        <p:nvGrpSpPr>
          <p:cNvPr id="33" name="组合 34">
            <a:extLst>
              <a:ext uri="{FF2B5EF4-FFF2-40B4-BE49-F238E27FC236}">
                <a16:creationId xmlns:a16="http://schemas.microsoft.com/office/drawing/2014/main" id="{91017CD5-746E-4D9B-B7CA-1D22E4AFA181}"/>
              </a:ext>
            </a:extLst>
          </p:cNvPr>
          <p:cNvGrpSpPr/>
          <p:nvPr/>
        </p:nvGrpSpPr>
        <p:grpSpPr>
          <a:xfrm>
            <a:off x="181619" y="284028"/>
            <a:ext cx="394328" cy="271738"/>
            <a:chOff x="1311557" y="1084208"/>
            <a:chExt cx="363995" cy="250835"/>
          </a:xfrm>
        </p:grpSpPr>
        <p:sp>
          <p:nvSpPr>
            <p:cNvPr id="34" name="任意多边形: 形状 35">
              <a:extLst>
                <a:ext uri="{FF2B5EF4-FFF2-40B4-BE49-F238E27FC236}">
                  <a16:creationId xmlns:a16="http://schemas.microsoft.com/office/drawing/2014/main" id="{121AA472-20F6-4FA4-A6F4-FFF365AF353B}"/>
                </a:ext>
              </a:extLst>
            </p:cNvPr>
            <p:cNvSpPr/>
            <p:nvPr/>
          </p:nvSpPr>
          <p:spPr>
            <a:xfrm rot="18958199">
              <a:off x="1456870" y="1097746"/>
              <a:ext cx="218682" cy="218682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50" dirty="0">
                <a:cs typeface="+mn-ea"/>
                <a:sym typeface="+mn-lt"/>
              </a:endParaRPr>
            </a:p>
          </p:txBody>
        </p:sp>
        <p:sp>
          <p:nvSpPr>
            <p:cNvPr id="35" name="任意多边形: 形状 36">
              <a:extLst>
                <a:ext uri="{FF2B5EF4-FFF2-40B4-BE49-F238E27FC236}">
                  <a16:creationId xmlns:a16="http://schemas.microsoft.com/office/drawing/2014/main" id="{193C4D0A-5245-48E2-83D5-0972D4100B46}"/>
                </a:ext>
              </a:extLst>
            </p:cNvPr>
            <p:cNvSpPr/>
            <p:nvPr/>
          </p:nvSpPr>
          <p:spPr>
            <a:xfrm rot="18958199">
              <a:off x="1311557" y="1084208"/>
              <a:ext cx="250835" cy="250835"/>
            </a:xfrm>
            <a:custGeom>
              <a:avLst/>
              <a:gdLst>
                <a:gd name="connsiteX0" fmla="*/ 638672 w 2160240"/>
                <a:gd name="connsiteY0" fmla="*/ 411048 h 2160240"/>
                <a:gd name="connsiteX1" fmla="*/ 417942 w 2160240"/>
                <a:gd name="connsiteY1" fmla="*/ 631778 h 2160240"/>
                <a:gd name="connsiteX2" fmla="*/ 417942 w 2160240"/>
                <a:gd name="connsiteY2" fmla="*/ 1514674 h 2160240"/>
                <a:gd name="connsiteX3" fmla="*/ 638672 w 2160240"/>
                <a:gd name="connsiteY3" fmla="*/ 1735404 h 2160240"/>
                <a:gd name="connsiteX4" fmla="*/ 1521568 w 2160240"/>
                <a:gd name="connsiteY4" fmla="*/ 1735404 h 2160240"/>
                <a:gd name="connsiteX5" fmla="*/ 1742298 w 2160240"/>
                <a:gd name="connsiteY5" fmla="*/ 1514674 h 2160240"/>
                <a:gd name="connsiteX6" fmla="*/ 1742298 w 2160240"/>
                <a:gd name="connsiteY6" fmla="*/ 631778 h 2160240"/>
                <a:gd name="connsiteX7" fmla="*/ 1521568 w 2160240"/>
                <a:gd name="connsiteY7" fmla="*/ 411048 h 2160240"/>
                <a:gd name="connsiteX8" fmla="*/ 360047 w 2160240"/>
                <a:gd name="connsiteY8" fmla="*/ 0 h 2160240"/>
                <a:gd name="connsiteX9" fmla="*/ 1800193 w 2160240"/>
                <a:gd name="connsiteY9" fmla="*/ 0 h 2160240"/>
                <a:gd name="connsiteX10" fmla="*/ 2160240 w 2160240"/>
                <a:gd name="connsiteY10" fmla="*/ 360047 h 2160240"/>
                <a:gd name="connsiteX11" fmla="*/ 2160240 w 2160240"/>
                <a:gd name="connsiteY11" fmla="*/ 1800193 h 2160240"/>
                <a:gd name="connsiteX12" fmla="*/ 1800193 w 2160240"/>
                <a:gd name="connsiteY12" fmla="*/ 2160240 h 2160240"/>
                <a:gd name="connsiteX13" fmla="*/ 360047 w 2160240"/>
                <a:gd name="connsiteY13" fmla="*/ 2160240 h 2160240"/>
                <a:gd name="connsiteX14" fmla="*/ 0 w 2160240"/>
                <a:gd name="connsiteY14" fmla="*/ 1800193 h 2160240"/>
                <a:gd name="connsiteX15" fmla="*/ 0 w 2160240"/>
                <a:gd name="connsiteY15" fmla="*/ 360047 h 2160240"/>
                <a:gd name="connsiteX16" fmla="*/ 360047 w 2160240"/>
                <a:gd name="connsiteY16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0240" h="2160240">
                  <a:moveTo>
                    <a:pt x="638672" y="411048"/>
                  </a:moveTo>
                  <a:cubicBezTo>
                    <a:pt x="516766" y="411048"/>
                    <a:pt x="417942" y="509872"/>
                    <a:pt x="417942" y="631778"/>
                  </a:cubicBezTo>
                  <a:lnTo>
                    <a:pt x="417942" y="1514674"/>
                  </a:lnTo>
                  <a:cubicBezTo>
                    <a:pt x="417942" y="1636580"/>
                    <a:pt x="516766" y="1735404"/>
                    <a:pt x="638672" y="1735404"/>
                  </a:cubicBezTo>
                  <a:lnTo>
                    <a:pt x="1521568" y="1735404"/>
                  </a:lnTo>
                  <a:cubicBezTo>
                    <a:pt x="1643474" y="1735404"/>
                    <a:pt x="1742298" y="1636580"/>
                    <a:pt x="1742298" y="1514674"/>
                  </a:cubicBezTo>
                  <a:lnTo>
                    <a:pt x="1742298" y="631778"/>
                  </a:lnTo>
                  <a:cubicBezTo>
                    <a:pt x="1742298" y="509872"/>
                    <a:pt x="1643474" y="411048"/>
                    <a:pt x="1521568" y="411048"/>
                  </a:cubicBezTo>
                  <a:close/>
                  <a:moveTo>
                    <a:pt x="360047" y="0"/>
                  </a:moveTo>
                  <a:lnTo>
                    <a:pt x="1800193" y="0"/>
                  </a:lnTo>
                  <a:cubicBezTo>
                    <a:pt x="1999041" y="0"/>
                    <a:pt x="2160240" y="161199"/>
                    <a:pt x="2160240" y="360047"/>
                  </a:cubicBezTo>
                  <a:lnTo>
                    <a:pt x="2160240" y="1800193"/>
                  </a:lnTo>
                  <a:cubicBezTo>
                    <a:pt x="2160240" y="1999041"/>
                    <a:pt x="1999041" y="2160240"/>
                    <a:pt x="1800193" y="2160240"/>
                  </a:cubicBezTo>
                  <a:lnTo>
                    <a:pt x="360047" y="2160240"/>
                  </a:lnTo>
                  <a:cubicBezTo>
                    <a:pt x="161199" y="2160240"/>
                    <a:pt x="0" y="1999041"/>
                    <a:pt x="0" y="1800193"/>
                  </a:cubicBezTo>
                  <a:lnTo>
                    <a:pt x="0" y="360047"/>
                  </a:lnTo>
                  <a:cubicBezTo>
                    <a:pt x="0" y="161199"/>
                    <a:pt x="161199" y="0"/>
                    <a:pt x="36004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50">
                <a:cs typeface="+mn-ea"/>
                <a:sym typeface="+mn-lt"/>
              </a:endParaRP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C18B779-955A-4688-9323-5E1D3D18821A}"/>
              </a:ext>
            </a:extLst>
          </p:cNvPr>
          <p:cNvSpPr txBox="1"/>
          <p:nvPr/>
        </p:nvSpPr>
        <p:spPr>
          <a:xfrm>
            <a:off x="290000" y="946308"/>
            <a:ext cx="943999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「展示・出展ゾーン」における事業企画は、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企業・団体から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件の応募があり、外部審査員等による書面審査と意見聴取（一部提案のみ）を実施した。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審査結果を踏まえ、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2022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日の「中小・スタートアップ出展企画推進委員会総会」において、同ゾーンへの参加をめざす中小企業・スタートアップの支援事業「リボーンチャレンジ」として以下の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企業・団体から提案のあった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26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件を認定した。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各リボーンチャレンジ実施主体において、展示企業の募集を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2023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月以降、順次開始予定。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A69E060-4E63-4DC2-A144-1C53E057222E}"/>
              </a:ext>
            </a:extLst>
          </p:cNvPr>
          <p:cNvGrpSpPr/>
          <p:nvPr/>
        </p:nvGrpSpPr>
        <p:grpSpPr>
          <a:xfrm>
            <a:off x="8232166" y="98750"/>
            <a:ext cx="1547563" cy="742945"/>
            <a:chOff x="-1073426" y="1892411"/>
            <a:chExt cx="2259107" cy="108453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D6FF10C-40F8-4EF8-9AE0-74A7D87289AC}"/>
                </a:ext>
              </a:extLst>
            </p:cNvPr>
            <p:cNvSpPr/>
            <p:nvPr/>
          </p:nvSpPr>
          <p:spPr>
            <a:xfrm>
              <a:off x="-1073426" y="1939527"/>
              <a:ext cx="2259107" cy="1022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17B2D14-A09F-4EA2-A084-C6CEF7A5C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7525" y="1892411"/>
              <a:ext cx="1699472" cy="551969"/>
            </a:xfrm>
            <a:prstGeom prst="rect">
              <a:avLst/>
            </a:prstGeom>
          </p:spPr>
        </p:pic>
        <p:pic>
          <p:nvPicPr>
            <p:cNvPr id="36" name="Picture 4" descr="アメリカ国際展示会専門会社。株式会社クリエイティヴ・ヴィジョンオフィシャルウェブサイト">
              <a:extLst>
                <a:ext uri="{FF2B5EF4-FFF2-40B4-BE49-F238E27FC236}">
                  <a16:creationId xmlns:a16="http://schemas.microsoft.com/office/drawing/2014/main" id="{E60CE106-0C24-48C5-AFC9-08DDD6E76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3426" y="2383037"/>
              <a:ext cx="2256241" cy="59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56EF4835-8CB2-42FB-9EA6-BE6BED2C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1706" y="6447684"/>
            <a:ext cx="514294" cy="410316"/>
          </a:xfrm>
        </p:spPr>
        <p:txBody>
          <a:bodyPr/>
          <a:lstStyle/>
          <a:p>
            <a:fld id="{4F59DAFC-3B55-4D08-A08B-5E1252F58D58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3134BF-0256-4CD3-95DC-447BDC158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6343"/>
            <a:ext cx="2848298" cy="342339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04D3ED0-8842-4D70-8903-13C80CB26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328" y="2566342"/>
            <a:ext cx="3442672" cy="34233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A10C151-8CA2-4AD2-8B66-93A1CE1DB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298" y="2566342"/>
            <a:ext cx="3615030" cy="35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2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Blue-square-background-PowerPoint-Templates</Template>
  <TotalTime>0</TotalTime>
  <Words>770</Words>
  <Application>Microsoft Office PowerPoint</Application>
  <PresentationFormat>A4 210 x 297 mm</PresentationFormat>
  <Paragraphs>39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BIZ UDPゴシック</vt:lpstr>
      <vt:lpstr>BIZ UDゴシック</vt:lpstr>
      <vt:lpstr>等线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2022-05-06T06:00:29Z</dcterms:created>
  <dcterms:modified xsi:type="dcterms:W3CDTF">2022-11-16T23:57:04Z</dcterms:modified>
</cp:coreProperties>
</file>