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7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77E93-EF8B-467F-BE92-9142284E08E0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B3C5D-E4CB-4AB7-ACF7-1561E95528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05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89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922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068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79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369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992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85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33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5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992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79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360B-CD3F-44D1-A213-0EEA3ADE8D9B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D147-A7EB-4C6F-BBC4-41CC1B845B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8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9876593" y="1589113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（単位：円）</a:t>
            </a:r>
            <a:endParaRPr kumimoji="1" lang="ja-JP" altLang="en-US" sz="1400" dirty="0"/>
          </a:p>
        </p:txBody>
      </p:sp>
      <p:graphicFrame>
        <p:nvGraphicFramePr>
          <p:cNvPr id="2" name="表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00018775"/>
              </p:ext>
            </p:extLst>
          </p:nvPr>
        </p:nvGraphicFramePr>
        <p:xfrm>
          <a:off x="953787" y="1884313"/>
          <a:ext cx="10059198" cy="3172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9527">
                  <a:extLst>
                    <a:ext uri="{9D8B030D-6E8A-4147-A177-3AD203B41FA5}">
                      <a16:colId xmlns:a16="http://schemas.microsoft.com/office/drawing/2014/main" val="482004563"/>
                    </a:ext>
                  </a:extLst>
                </a:gridCol>
                <a:gridCol w="2339837">
                  <a:extLst>
                    <a:ext uri="{9D8B030D-6E8A-4147-A177-3AD203B41FA5}">
                      <a16:colId xmlns:a16="http://schemas.microsoft.com/office/drawing/2014/main" val="858305582"/>
                    </a:ext>
                  </a:extLst>
                </a:gridCol>
                <a:gridCol w="1459430">
                  <a:extLst>
                    <a:ext uri="{9D8B030D-6E8A-4147-A177-3AD203B41FA5}">
                      <a16:colId xmlns:a16="http://schemas.microsoft.com/office/drawing/2014/main" val="1812187091"/>
                    </a:ext>
                  </a:extLst>
                </a:gridCol>
                <a:gridCol w="4660404">
                  <a:extLst>
                    <a:ext uri="{9D8B030D-6E8A-4147-A177-3AD203B41FA5}">
                      <a16:colId xmlns:a16="http://schemas.microsoft.com/office/drawing/2014/main" val="1377140844"/>
                    </a:ext>
                  </a:extLst>
                </a:gridCol>
              </a:tblGrid>
              <a:tr h="392383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項目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金額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備考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 anchorCtr="1"/>
                </a:tc>
                <a:extLst>
                  <a:ext uri="{0D108BD9-81ED-4DB2-BD59-A6C34878D82A}">
                    <a16:rowId xmlns:a16="http://schemas.microsoft.com/office/drawing/2014/main" val="1781135721"/>
                  </a:ext>
                </a:extLst>
              </a:tr>
              <a:tr h="360995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収入の部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494312365"/>
                  </a:ext>
                </a:extLst>
              </a:tr>
              <a:tr h="698938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自治体負担</a:t>
                      </a:r>
                      <a:r>
                        <a:rPr lang="ja-JP" sz="1600" kern="100" dirty="0" smtClean="0">
                          <a:effectLst/>
                        </a:rPr>
                        <a:t>金</a:t>
                      </a:r>
                      <a:endParaRPr lang="en-US" altLang="ja-JP" sz="1600" kern="100" dirty="0" smtClean="0"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kern="100" dirty="0">
                        <a:solidFill>
                          <a:srgbClr val="FF0000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68,711,000</a:t>
                      </a:r>
                      <a:endParaRPr lang="en-US" sz="1600" u="none" kern="1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大阪府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負担金　　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34,355,500</a:t>
                      </a:r>
                      <a:endParaRPr lang="ja-JP" sz="1400" u="none" kern="100" baseline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大阪市</a:t>
                      </a:r>
                      <a:r>
                        <a:rPr lang="ja-JP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負担金　　　</a:t>
                      </a:r>
                      <a:r>
                        <a:rPr lang="en-US" altLang="ja-JP" sz="1400" u="none" kern="100" dirty="0" smtClean="0">
                          <a:solidFill>
                            <a:schemeClr val="tx1"/>
                          </a:solidFill>
                          <a:effectLst/>
                        </a:rPr>
                        <a:t>       34,355,500</a:t>
                      </a:r>
                      <a:endParaRPr lang="en-US" altLang="ja-JP" sz="1400" u="none" strike="noStrike" kern="1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601836529"/>
                  </a:ext>
                </a:extLst>
              </a:tr>
              <a:tr h="350925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smtClean="0">
                          <a:solidFill>
                            <a:schemeClr val="tx1"/>
                          </a:solidFill>
                          <a:effectLst/>
                        </a:rPr>
                        <a:t>68</a:t>
                      </a:r>
                      <a:r>
                        <a:rPr lang="en-US" sz="1600" u="none" kern="100" baseline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n-US" altLang="ja-JP" sz="1600" u="none" kern="100" baseline="0" smtClean="0">
                          <a:solidFill>
                            <a:schemeClr val="tx1"/>
                          </a:solidFill>
                          <a:effectLst/>
                        </a:rPr>
                        <a:t>711</a:t>
                      </a:r>
                      <a:r>
                        <a:rPr lang="en-US" sz="1600" u="none" kern="100" baseline="0" smtClean="0">
                          <a:solidFill>
                            <a:schemeClr val="tx1"/>
                          </a:solidFill>
                          <a:effectLst/>
                        </a:rPr>
                        <a:t>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280914105"/>
                  </a:ext>
                </a:extLst>
              </a:tr>
              <a:tr h="345743"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支出の部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 anchor="ctr"/>
                </a:tc>
                <a:extLst>
                  <a:ext uri="{0D108BD9-81ED-4DB2-BD59-A6C34878D82A}">
                    <a16:rowId xmlns:a16="http://schemas.microsoft.com/office/drawing/2014/main" val="3810828144"/>
                  </a:ext>
                </a:extLst>
              </a:tr>
              <a:tr h="338935"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総合調整業務費</a:t>
                      </a:r>
                      <a:endParaRPr lang="ja-JP" sz="16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58,711,000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推進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委員会業務全体に係る各種調整業務等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313665229"/>
                  </a:ext>
                </a:extLst>
              </a:tr>
              <a:tr h="3389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事務費</a:t>
                      </a:r>
                      <a:r>
                        <a:rPr lang="ja-JP" altLang="en-US" sz="1600" kern="100" dirty="0" smtClean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</a:t>
                      </a:r>
                      <a:endParaRPr lang="ja-JP" sz="16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10,000,000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アドバイザー等謝礼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+mn-ea"/>
                        </a:rPr>
                        <a:t>、監事報酬、事務費</a:t>
                      </a:r>
                      <a:r>
                        <a:rPr lang="ja-JP" altLang="en-US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r>
                        <a:rPr lang="ja-JP" sz="1400" u="none" kern="100" dirty="0" smtClean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ほか</a:t>
                      </a:r>
                      <a:endParaRPr lang="ja-JP" sz="1400" u="none" kern="100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1421651176"/>
                  </a:ext>
                </a:extLst>
              </a:tr>
              <a:tr h="345743"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600" u="none" kern="1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68,711,000</a:t>
                      </a:r>
                      <a:endParaRPr lang="ja-JP" sz="1600" u="none" kern="100" baseline="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US" sz="1600" u="none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600" u="none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ＭＳ Ｐゴシック" panose="020B0600070205080204" pitchFamily="50" charset="-128"/>
                      </a:endParaRPr>
                    </a:p>
                  </a:txBody>
                  <a:tcPr marL="36000" marR="36000" marT="108000" marB="36000"/>
                </a:tc>
                <a:extLst>
                  <a:ext uri="{0D108BD9-81ED-4DB2-BD59-A6C34878D82A}">
                    <a16:rowId xmlns:a16="http://schemas.microsoft.com/office/drawing/2014/main" val="3923137693"/>
                  </a:ext>
                </a:extLst>
              </a:tr>
            </a:tbl>
          </a:graphicData>
        </a:graphic>
      </p:graphicFrame>
      <p:sp>
        <p:nvSpPr>
          <p:cNvPr id="11" name="タイトル 1"/>
          <p:cNvSpPr txBox="1">
            <a:spLocks/>
          </p:cNvSpPr>
          <p:nvPr/>
        </p:nvSpPr>
        <p:spPr>
          <a:xfrm>
            <a:off x="371891" y="1130632"/>
            <a:ext cx="10515600" cy="5840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400" b="1" dirty="0" smtClean="0"/>
              <a:t>■</a:t>
            </a:r>
            <a:r>
              <a:rPr lang="en-US" altLang="ja-JP" sz="2400" b="1" dirty="0" smtClean="0"/>
              <a:t>2023</a:t>
            </a:r>
            <a:r>
              <a:rPr lang="ja-JP" altLang="en-US" sz="2400" b="1" dirty="0" smtClean="0"/>
              <a:t>年度収支予算</a:t>
            </a:r>
            <a:endParaRPr lang="en-US" altLang="ja-JP" sz="1000" u="heavy" dirty="0" smtClean="0">
              <a:solidFill>
                <a:srgbClr val="FF0000"/>
              </a:solidFill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988924" y="5035296"/>
            <a:ext cx="7369599" cy="733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altLang="ja-JP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本収支予算は、大阪府・大阪市の令和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５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年度予算の成立が前提となります。</a:t>
            </a:r>
            <a:endParaRPr lang="en-US" altLang="ja-JP" sz="900" u="heavy" dirty="0" smtClean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46399" y="93115"/>
            <a:ext cx="10515600" cy="594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2600" b="1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報告事項４</a:t>
            </a:r>
            <a:r>
              <a:rPr lang="ja-JP" altLang="en-US" sz="26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　</a:t>
            </a:r>
            <a:r>
              <a:rPr lang="en-US" altLang="ja-JP" sz="26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2023</a:t>
            </a:r>
            <a:r>
              <a:rPr lang="ja-JP" altLang="en-US" sz="2600" b="1" dirty="0" smtClean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年度収支予算案</a:t>
            </a:r>
            <a:endParaRPr lang="en-US" altLang="ja-JP" sz="2600" u="heavy" dirty="0" smtClean="0">
              <a:solidFill>
                <a:srgbClr val="FF0000"/>
              </a:solidFill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45431" y="169884"/>
            <a:ext cx="10800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 smtClean="0"/>
              <a:t>資料４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7158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ワイド画面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2023-01-26T08:06:03Z</dcterms:modified>
</cp:coreProperties>
</file>