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69" r:id="rId2"/>
    <p:sldId id="270" r:id="rId3"/>
    <p:sldId id="271" r:id="rId4"/>
    <p:sldId id="272" r:id="rId5"/>
    <p:sldId id="273" r:id="rId6"/>
    <p:sldId id="275" r:id="rId7"/>
    <p:sldId id="276" r:id="rId8"/>
    <p:sldId id="277" r:id="rId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89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7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3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85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3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5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99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9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8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58091" y="1802674"/>
            <a:ext cx="10280469" cy="4781005"/>
          </a:xfrm>
        </p:spPr>
        <p:txBody>
          <a:bodyPr>
            <a:normAutofit lnSpcReduction="10000"/>
          </a:bodyPr>
          <a:lstStyle/>
          <a:p>
            <a:pPr marL="0" indent="0" fontAlgn="ctr" hangingPunct="0">
              <a:buNone/>
            </a:pPr>
            <a:r>
              <a:rPr lang="ja-JP" altLang="en-US" sz="1600" dirty="0" smtClean="0"/>
              <a:t>　</a:t>
            </a:r>
            <a:r>
              <a:rPr lang="ja-JP" altLang="ja-JP" sz="2400" dirty="0" smtClean="0"/>
              <a:t>大阪</a:t>
            </a:r>
            <a:r>
              <a:rPr lang="ja-JP" altLang="ja-JP" sz="2400" dirty="0"/>
              <a:t>パビリオンの基本設計の実施に合わせて、ＥＣＩ方式に</a:t>
            </a:r>
            <a:r>
              <a:rPr lang="ja-JP" altLang="ja-JP" sz="2400" dirty="0" smtClean="0"/>
              <a:t>よる施工者選定に向けＣＭ</a:t>
            </a:r>
            <a:r>
              <a:rPr lang="ja-JP" altLang="en-US" sz="2400" dirty="0" smtClean="0"/>
              <a:t>業務</a:t>
            </a:r>
            <a:r>
              <a:rPr lang="ja-JP" altLang="ja-JP" sz="2400" dirty="0" smtClean="0"/>
              <a:t>（</a:t>
            </a:r>
            <a:r>
              <a:rPr lang="en-US" altLang="ja-JP" sz="2400" dirty="0" smtClean="0"/>
              <a:t>※</a:t>
            </a:r>
            <a:r>
              <a:rPr lang="ja-JP" altLang="ja-JP" sz="2400" dirty="0" smtClean="0"/>
              <a:t>）を導入することについて、</a:t>
            </a:r>
            <a:r>
              <a:rPr lang="en-US" altLang="ja-JP" sz="2400" dirty="0" smtClean="0"/>
              <a:t>2021</a:t>
            </a:r>
            <a:r>
              <a:rPr lang="ja-JP" altLang="en-US" sz="2400" dirty="0" smtClean="0"/>
              <a:t>年９月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日</a:t>
            </a:r>
            <a:r>
              <a:rPr lang="ja-JP" altLang="ja-JP" sz="2400" dirty="0" smtClean="0"/>
              <a:t>委員会総会に</a:t>
            </a:r>
            <a:r>
              <a:rPr lang="ja-JP" altLang="en-US" sz="2400" dirty="0" smtClean="0"/>
              <a:t>おける出展基本計画案の審議において</a:t>
            </a:r>
            <a:r>
              <a:rPr lang="ja-JP" altLang="ja-JP" sz="2400" dirty="0" smtClean="0"/>
              <a:t>承認を</a:t>
            </a:r>
            <a:r>
              <a:rPr lang="ja-JP" altLang="en-US" sz="2400" dirty="0"/>
              <a:t>いただいた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pPr marL="0" indent="0" fontAlgn="ctr" hangingPunc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ＣＭ業務にかかる予算については、大阪府・大阪市における</a:t>
            </a:r>
            <a:r>
              <a:rPr lang="en-US" altLang="ja-JP" sz="2400" dirty="0" smtClean="0"/>
              <a:t>2021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12</a:t>
            </a:r>
            <a:r>
              <a:rPr lang="ja-JP" altLang="en-US" sz="2400" dirty="0" smtClean="0"/>
              <a:t>月の補正予算</a:t>
            </a:r>
            <a:r>
              <a:rPr lang="ja-JP" altLang="ja-JP" sz="2400" dirty="0" smtClean="0"/>
              <a:t>成立に伴い、</a:t>
            </a:r>
            <a:r>
              <a:rPr lang="en-US" altLang="ja-JP" sz="2400" dirty="0" smtClean="0"/>
              <a:t>2022</a:t>
            </a:r>
            <a:r>
              <a:rPr lang="ja-JP" altLang="ja-JP" sz="2400" dirty="0" smtClean="0"/>
              <a:t>年１月１７日付けで大阪府</a:t>
            </a:r>
            <a:r>
              <a:rPr lang="ja-JP" altLang="en-US" sz="2400" dirty="0" smtClean="0"/>
              <a:t>・</a:t>
            </a:r>
            <a:r>
              <a:rPr lang="ja-JP" altLang="ja-JP" sz="2400" dirty="0" smtClean="0"/>
              <a:t>大阪市と協定を締結した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pPr marL="0" indent="0" fontAlgn="ctr" hangingPunct="0">
              <a:buNone/>
            </a:pPr>
            <a:r>
              <a:rPr lang="ja-JP" altLang="en-US" sz="2400" dirty="0" smtClean="0"/>
              <a:t>　</a:t>
            </a:r>
            <a:r>
              <a:rPr lang="ja-JP" altLang="ja-JP" sz="2400" dirty="0" smtClean="0"/>
              <a:t>当委員会</a:t>
            </a:r>
            <a:r>
              <a:rPr lang="ja-JP" altLang="ja-JP" sz="2400" dirty="0"/>
              <a:t>の事業として、大阪パビリオンの建設に係るＣＭ業務を追加実施</a:t>
            </a:r>
            <a:r>
              <a:rPr lang="ja-JP" altLang="ja-JP" sz="2400" dirty="0" smtClean="0"/>
              <a:t>する</a:t>
            </a:r>
            <a:r>
              <a:rPr lang="ja-JP" altLang="ja-JP" sz="2400" dirty="0"/>
              <a:t>にあたり</a:t>
            </a:r>
            <a:r>
              <a:rPr lang="ja-JP" altLang="ja-JP" sz="2400" dirty="0" smtClean="0"/>
              <a:t>、</a:t>
            </a:r>
            <a:r>
              <a:rPr lang="en-US" altLang="ja-JP" sz="2400" dirty="0" smtClean="0"/>
              <a:t>2021</a:t>
            </a:r>
            <a:r>
              <a:rPr lang="ja-JP" altLang="en-US" sz="2400" dirty="0" smtClean="0"/>
              <a:t>年度の事業計画及び</a:t>
            </a:r>
            <a:r>
              <a:rPr lang="ja-JP" altLang="ja-JP" sz="2400" dirty="0" smtClean="0"/>
              <a:t>収支予算</a:t>
            </a:r>
            <a:r>
              <a:rPr lang="ja-JP" altLang="en-US" sz="2400" dirty="0"/>
              <a:t>を</a:t>
            </a:r>
            <a:r>
              <a:rPr lang="ja-JP" altLang="ja-JP" sz="2400" dirty="0" smtClean="0"/>
              <a:t>修正</a:t>
            </a:r>
            <a:r>
              <a:rPr lang="ja-JP" altLang="en-US" sz="2400" dirty="0" smtClean="0"/>
              <a:t>するものである。</a:t>
            </a:r>
            <a:endParaRPr lang="en-US" altLang="ja-JP" sz="2400" dirty="0" smtClean="0"/>
          </a:p>
          <a:p>
            <a:pPr marL="0" indent="0" fontAlgn="ctr" hangingPunct="0">
              <a:buNone/>
            </a:pPr>
            <a:endParaRPr lang="en-US" altLang="ja-JP" sz="2400" dirty="0" smtClean="0"/>
          </a:p>
          <a:p>
            <a:pPr marL="0" indent="0" fontAlgn="ctr" hangingPunct="0">
              <a:buNone/>
            </a:pPr>
            <a:r>
              <a:rPr lang="ja-JP" altLang="en-US" sz="2000" dirty="0" smtClean="0"/>
              <a:t>（</a:t>
            </a:r>
            <a:r>
              <a:rPr lang="en-US" altLang="ja-JP" sz="2000" dirty="0" smtClean="0"/>
              <a:t>※</a:t>
            </a:r>
            <a:r>
              <a:rPr lang="ja-JP" altLang="en-US" sz="2000" dirty="0" smtClean="0"/>
              <a:t>）ＣＭ業務とは、</a:t>
            </a:r>
            <a:r>
              <a:rPr lang="ja-JP" altLang="ja-JP" sz="2000" dirty="0" smtClean="0"/>
              <a:t>設計</a:t>
            </a:r>
            <a:r>
              <a:rPr lang="ja-JP" altLang="ja-JP" sz="2000" dirty="0"/>
              <a:t>・発注・施工の各段階において、中立性を保ちつつ</a:t>
            </a:r>
            <a:r>
              <a:rPr lang="ja-JP" altLang="ja-JP" sz="2000" dirty="0" smtClean="0"/>
              <a:t>発注者側</a:t>
            </a:r>
            <a:r>
              <a:rPr lang="ja-JP" altLang="en-US" sz="2000" dirty="0" smtClean="0"/>
              <a:t>　</a:t>
            </a:r>
            <a:endParaRPr lang="en-US" altLang="ja-JP" sz="2000" dirty="0" smtClean="0"/>
          </a:p>
          <a:p>
            <a:pPr marL="0" indent="0" fontAlgn="ctr" hangingPunc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r>
              <a:rPr lang="ja-JP" altLang="ja-JP" sz="2000" dirty="0" smtClean="0"/>
              <a:t>の</a:t>
            </a:r>
            <a:r>
              <a:rPr lang="ja-JP" altLang="ja-JP" sz="2000" dirty="0"/>
              <a:t>立場にたって、設計の検討や、工程管理、品質管理、コスト管理などの各種</a:t>
            </a:r>
            <a:r>
              <a:rPr lang="ja-JP" altLang="ja-JP" sz="2000" dirty="0" smtClean="0"/>
              <a:t>技術</a:t>
            </a:r>
            <a:endParaRPr lang="en-US" altLang="ja-JP" sz="2000" dirty="0" smtClean="0"/>
          </a:p>
          <a:p>
            <a:pPr marL="0" indent="0" fontAlgn="ctr" hangingPunc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r>
              <a:rPr lang="ja-JP" altLang="ja-JP" sz="2000" dirty="0" smtClean="0"/>
              <a:t>的</a:t>
            </a:r>
            <a:r>
              <a:rPr lang="ja-JP" altLang="ja-JP" sz="2000" dirty="0"/>
              <a:t>なマネジメントを実施</a:t>
            </a:r>
            <a:endParaRPr kumimoji="1" lang="ja-JP" altLang="en-US" sz="2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815339" y="1082785"/>
            <a:ext cx="2784567" cy="522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 hangingPunct="0">
              <a:buFont typeface="Arial" panose="020B0604020202020204" pitchFamily="34" charset="0"/>
              <a:buNone/>
            </a:pPr>
            <a:r>
              <a:rPr lang="en-US" altLang="ja-JP" sz="2400" dirty="0" smtClean="0"/>
              <a:t>【</a:t>
            </a:r>
            <a:r>
              <a:rPr lang="ja-JP" altLang="en-US" sz="2400" dirty="0" smtClean="0"/>
              <a:t>修正理由</a:t>
            </a:r>
            <a:r>
              <a:rPr lang="en-US" altLang="ja-JP" sz="2400" dirty="0" smtClean="0"/>
              <a:t>】</a:t>
            </a:r>
          </a:p>
          <a:p>
            <a:pPr marL="0" indent="0" fontAlgn="ctr" hangingPunct="0">
              <a:buFont typeface="Arial" panose="020B0604020202020204" pitchFamily="34" charset="0"/>
              <a:buNone/>
            </a:pPr>
            <a:endParaRPr lang="ja-JP" altLang="en-US" sz="18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15339" y="201223"/>
            <a:ext cx="9922329" cy="684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□報告事項１　</a:t>
            </a:r>
            <a:r>
              <a:rPr lang="en-US" altLang="zh-TW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2021</a:t>
            </a:r>
            <a:r>
              <a:rPr lang="zh-TW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年度事業計画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及び収支予算の修正</a:t>
            </a:r>
            <a:endParaRPr lang="ja-JP" altLang="en-US" sz="2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035593" y="33710"/>
            <a:ext cx="108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資料４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379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332704" y="329803"/>
            <a:ext cx="10515600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 smtClean="0"/>
              <a:t>■</a:t>
            </a:r>
            <a:r>
              <a:rPr lang="en-US" altLang="ja-JP" sz="2400" b="1" dirty="0" smtClean="0"/>
              <a:t>2021</a:t>
            </a:r>
            <a:r>
              <a:rPr lang="ja-JP" altLang="en-US" sz="2400" b="1" dirty="0" smtClean="0"/>
              <a:t>年度事業計画</a:t>
            </a:r>
            <a:endParaRPr lang="en-US" altLang="ja-JP" sz="1000" b="1" u="sng" dirty="0" smtClean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13734" y="799197"/>
            <a:ext cx="114972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Ⅰ.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事業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方針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当推進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委員会は、今般、大阪府及び大阪市において策定された「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2025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年大阪・関西万博出展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参加基本構想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」（以下、「構想」という。）に基づき、 “「人」は生まれ変われる”、“新たな一歩を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踏み出す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という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意味を込めた「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REBORN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」をテーマに開催都市・大阪が世界に貢献する姿を示し、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そのパワー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全世界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に発信することを目指し、大阪・関西万博への出展参加を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実現する。</a:t>
            </a: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この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ため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2021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年度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においては、構想の内容を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具現化し、大阪パビリオンのマスタープランとなる「出展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基本計画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」（以下「計画」という。）の策定を行う。計画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は、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建築、展示、行催事、万博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開催期間中のパビリオン運営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及びこれらに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かかる財源確保、レガシーの利活用など、計画から実施、運営までをより効果的・効率的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に行う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内容を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盛り込む。今年秋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ごろまで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に計画素案の策定を目指し、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年度末までに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成案と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する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。本計画素案に基づき、パビリオンの基本設計に着手する。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なお、事業を効果的に進めていくための委員参加促進、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WG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開催等につとめる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32704" y="4277072"/>
            <a:ext cx="118592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Ⅱ.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事業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内容</a:t>
            </a: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en-US" altLang="ja-JP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1.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出展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基本計画の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策定</a:t>
            </a: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◇計画の構成内容（予定）</a:t>
            </a:r>
          </a:p>
          <a:p>
            <a:pPr>
              <a:lnSpc>
                <a:spcPts val="2400"/>
              </a:lnSpc>
            </a:pP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①　全体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概要（展示の概要）</a:t>
            </a:r>
          </a:p>
          <a:p>
            <a:pPr>
              <a:lnSpc>
                <a:spcPts val="2400"/>
              </a:lnSpc>
            </a:pP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出展参加テーマ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「ＲＥＢＯＲＮ」を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踏まえたテーマ展開及びその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コンセプト、事業推進の考え方、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パビリオ　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のゾーニング、万博開催前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にオープン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する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バーチャル大阪館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（仮称）の基本方針などを全体概要として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とり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まとめて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記載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ja-JP" altLang="en-US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542002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（修正）</a:t>
            </a:r>
          </a:p>
        </p:txBody>
      </p:sp>
    </p:spTree>
    <p:extLst>
      <p:ext uri="{BB962C8B-B14F-4D97-AF65-F5344CB8AC3E}">
        <p14:creationId xmlns:p14="http://schemas.microsoft.com/office/powerpoint/2010/main" val="305631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2730" y="0"/>
            <a:ext cx="11395906" cy="5888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②展示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計画</a:t>
            </a: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テーマに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沿った展示の基本方針、コンセプトやストーリー、演出内容、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展示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空間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・構成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、展示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展開例な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どを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具体的に記載。バーチャル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大阪館（仮称）における展示の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展開を記載。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000"/>
              </a:lnSpc>
            </a:pPr>
            <a:endParaRPr lang="en-US" altLang="ja-JP" sz="10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③建築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計画</a:t>
            </a: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パビリオン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施設の建築基本方針（施設の規模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〔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敷地面積・建築面積・延床面積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〕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・構造・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設備等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基本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方針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）、建築の要件・留意点、建築物の展開例などを具体的に記載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000"/>
              </a:lnSpc>
            </a:pP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④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行・催事計画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行・催事の基本方針、主な行事（内覧会、オープニング式典等）、イベント催事空間での主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なイベン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ト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・催事（イベント・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催事の枠組み、展開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スケジュール）、企業や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団体等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の参加方法・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条件などを記載。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バーチャル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大阪館（仮称）におけるイベント等の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展開に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ついて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も具体的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に記載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　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⑤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商業活動計画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物販、飲食、その他サービスの提供についての基本方針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、店舗出店枠の設定と条件、配置、出展スケ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ジュールを記載。公式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グッズの企画・創出、展開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方法について記載。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⑥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広報計画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広報展開の基本方針、年度ごとの広報戦略などを具体的に記載。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運営計画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運営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にかかる業務の区分・体制、スタッフ等の配置、研修などの基本方針を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記載。</a:t>
            </a: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185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76301" y="486198"/>
            <a:ext cx="10710107" cy="3426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⑧財務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計画</a:t>
            </a: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パビリオン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の建築から展示・イベントの実施、運営、万博終了後の撤去に係る一連の事業に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必要な　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財務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計画及び資金確保策、展開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スケジュールを記載。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（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資金確保と機運醸成の両面から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、ふるさと納税制度にかかる効果的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な取組みについて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検討を進め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る。）</a:t>
            </a:r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endParaRPr lang="ja-JP" altLang="en-US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⑨全体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スケジュール</a:t>
            </a: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大阪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・関西万博が開催される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2025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年度末までの全体スケジュール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について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具体的に記載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000"/>
              </a:lnSpc>
            </a:pP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⑩レガシー</a:t>
            </a: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ハード及びソフトについて</a:t>
            </a:r>
            <a:r>
              <a:rPr lang="ja-JP" altLang="en-US" dirty="0" smtClean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万博後の活用方針を記載。</a:t>
            </a: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389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68886" y="0"/>
            <a:ext cx="11217870" cy="6796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２．バーチャル大阪館（仮称）の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検討、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構築</a:t>
            </a:r>
            <a:endParaRPr lang="ja-JP" altLang="en-US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大阪府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市に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おける「大阪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・関西万博における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パビリオン等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地元出展に関する有識者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懇話会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バーチャル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大阪館（仮称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）等部会」の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検討内容（令和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3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2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月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19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日同懇話会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にて報告）をベース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に、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大阪・関西万博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が開催される前に、バーチャル空間を活用した展示やイベントを展開する「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バーチャ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ル大阪館（仮称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）」を開設し、大阪ゆかりの多様な主体の参加により、テーマ「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REBORN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」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に沿った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展示やイベント、交流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、体験が行える空間を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提供する。</a:t>
            </a:r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バーチャル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空間の整備にあたっては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、バーチャルプラットフォーム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の構築を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進め、本年度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後半に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プレ運用の開始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目指す。構築にあたっては、大阪府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及び大阪市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が予算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を投入するが、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ランニングコ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ストも含めて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自走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でき、万博後もレガシーとなるよう運営の仕組みも含めて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検討し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、取り組んでいく。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３．パビリオン基本設計の着手</a:t>
            </a: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出展基本計画素案をベースに、パビリオンの基本設計に着手する。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４．推進委員会の円滑な運営</a:t>
            </a: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・大阪パビリオンへの参加意向のある企業へのコンタクトにより、企業からの委員の参画を促進すると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ともに、部門別のプロデューサーを選任し、新技術やノウハウを有し、出展に向けた企画・検討に関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わる企業の参加を得て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WG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を運営する。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・今後、理事を選任し、理事会運営も検討していく。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・本格的な執行体制移行を踏まえて、今後、事務所設置を検討していく。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５．</a:t>
            </a:r>
            <a:r>
              <a:rPr lang="en-US" altLang="ja-JP" b="1" dirty="0">
                <a:latin typeface="游明朝" panose="02020400000000000000" pitchFamily="18" charset="-128"/>
                <a:ea typeface="游明朝" panose="02020400000000000000" pitchFamily="18" charset="-128"/>
              </a:rPr>
              <a:t>CM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（コンストラクション・マネジメント）業務</a:t>
            </a:r>
            <a:endParaRPr lang="en-US" altLang="ja-JP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大阪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パビリオンの基本設計の実施に合わせて、ＥＣＩ方式による施工者選定に向けＣＭ業務（設計・</a:t>
            </a:r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発注・施工の各段階において、中立性を保ちつつ発注者側の立場にたって、設計の検討や、工程管理、</a:t>
            </a:r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品質管理、コスト管理などの各種技術的なマネジメントを実施）を実施する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345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9876593" y="536402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（単位：円）</a:t>
            </a:r>
            <a:endParaRPr kumimoji="1" lang="ja-JP" altLang="en-US" sz="1400" dirty="0"/>
          </a:p>
        </p:txBody>
      </p:sp>
      <p:graphicFrame>
        <p:nvGraphicFramePr>
          <p:cNvPr id="2" name="表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36486698"/>
              </p:ext>
            </p:extLst>
          </p:nvPr>
        </p:nvGraphicFramePr>
        <p:xfrm>
          <a:off x="1079279" y="785990"/>
          <a:ext cx="10059198" cy="5777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9527">
                  <a:extLst>
                    <a:ext uri="{9D8B030D-6E8A-4147-A177-3AD203B41FA5}">
                      <a16:colId xmlns:a16="http://schemas.microsoft.com/office/drawing/2014/main" val="482004563"/>
                    </a:ext>
                  </a:extLst>
                </a:gridCol>
                <a:gridCol w="2339837">
                  <a:extLst>
                    <a:ext uri="{9D8B030D-6E8A-4147-A177-3AD203B41FA5}">
                      <a16:colId xmlns:a16="http://schemas.microsoft.com/office/drawing/2014/main" val="858305582"/>
                    </a:ext>
                  </a:extLst>
                </a:gridCol>
                <a:gridCol w="1459430">
                  <a:extLst>
                    <a:ext uri="{9D8B030D-6E8A-4147-A177-3AD203B41FA5}">
                      <a16:colId xmlns:a16="http://schemas.microsoft.com/office/drawing/2014/main" val="1812187091"/>
                    </a:ext>
                  </a:extLst>
                </a:gridCol>
                <a:gridCol w="4660404">
                  <a:extLst>
                    <a:ext uri="{9D8B030D-6E8A-4147-A177-3AD203B41FA5}">
                      <a16:colId xmlns:a16="http://schemas.microsoft.com/office/drawing/2014/main" val="1377140844"/>
                    </a:ext>
                  </a:extLst>
                </a:gridCol>
              </a:tblGrid>
              <a:tr h="32197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項目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金額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備考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extLst>
                  <a:ext uri="{0D108BD9-81ED-4DB2-BD59-A6C34878D82A}">
                    <a16:rowId xmlns:a16="http://schemas.microsoft.com/office/drawing/2014/main" val="1781135721"/>
                  </a:ext>
                </a:extLst>
              </a:tr>
              <a:tr h="296214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収入の部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494312365"/>
                  </a:ext>
                </a:extLst>
              </a:tr>
              <a:tr h="888642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自治体負担</a:t>
                      </a:r>
                      <a:r>
                        <a:rPr lang="ja-JP" sz="1600" kern="100" dirty="0" smtClean="0">
                          <a:effectLst/>
                        </a:rPr>
                        <a:t>金</a:t>
                      </a:r>
                      <a:endParaRPr lang="en-US" altLang="ja-JP" sz="1600" kern="100" dirty="0" smtClean="0"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altLang="ja-JP" sz="1600" kern="100" dirty="0" smtClean="0">
                        <a:solidFill>
                          <a:srgbClr val="FF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rgbClr val="FF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103,82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4,000</a:t>
                      </a:r>
                    </a:p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内訳</a:t>
                      </a: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　　</a:t>
                      </a:r>
                      <a:endParaRPr lang="en-US" altLang="ja-JP" sz="1600" u="none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　大阪府負担金　　　　　</a:t>
                      </a: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912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　大阪市負担金　　　</a:t>
                      </a: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       </a:t>
                      </a:r>
                      <a:r>
                        <a:rPr lang="en-US" altLang="ja-JP" sz="1600" u="none" strike="noStrik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51,912,000</a:t>
                      </a: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601836529"/>
                  </a:ext>
                </a:extLst>
              </a:tr>
              <a:tr h="4367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その他の収入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50,000,000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　大阪パビリオン基金より収入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124801153"/>
                  </a:ext>
                </a:extLst>
              </a:tr>
              <a:tr h="402714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合計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824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280914105"/>
                  </a:ext>
                </a:extLst>
              </a:tr>
              <a:tr h="253459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支出の部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810828144"/>
                  </a:ext>
                </a:extLst>
              </a:tr>
              <a:tr h="325019">
                <a:tc rowSpan="5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出展基本計画策定費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50,000,000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313665229"/>
                  </a:ext>
                </a:extLst>
              </a:tr>
              <a:tr h="3265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基本設計費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18,000,000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29137316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ＣＭ業務費</a:t>
                      </a:r>
                      <a:endParaRPr lang="en-US" altLang="ja-JP" sz="1600" u="none" kern="100" baseline="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11,680,000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405594540"/>
                  </a:ext>
                </a:extLst>
              </a:tr>
              <a:tr h="15370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effectLst/>
                        </a:rPr>
                        <a:t>事務費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24,144,000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主</a:t>
                      </a: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な内訳</a:t>
                      </a: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・</a:t>
                      </a: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ホームページ制作運営</a:t>
                      </a: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・</a:t>
                      </a: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Web</a:t>
                      </a: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会議システム</a:t>
                      </a: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・</a:t>
                      </a: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什器、</a:t>
                      </a: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OA</a:t>
                      </a: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機器レンタル</a:t>
                      </a: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・</a:t>
                      </a: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会議等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運営</a:t>
                      </a: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en-US" altLang="ja-JP" sz="1600" u="none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　・プロデューサー業務委託　　　　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ほか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2752979317"/>
                  </a:ext>
                </a:extLst>
              </a:tr>
              <a:tr h="3112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</a:rPr>
                        <a:t>パビリオン</a:t>
                      </a:r>
                      <a:r>
                        <a:rPr lang="ja-JP" sz="1600" kern="100" dirty="0" smtClean="0">
                          <a:solidFill>
                            <a:schemeClr val="tx1"/>
                          </a:solidFill>
                          <a:effectLst/>
                        </a:rPr>
                        <a:t>整備</a:t>
                      </a:r>
                      <a:r>
                        <a:rPr lang="ja-JP" altLang="en-US" sz="1600" kern="100" dirty="0" smtClean="0">
                          <a:solidFill>
                            <a:schemeClr val="tx1"/>
                          </a:solidFill>
                          <a:effectLst/>
                        </a:rPr>
                        <a:t>等</a:t>
                      </a:r>
                      <a:r>
                        <a:rPr lang="ja-JP" sz="1600" kern="100" dirty="0" smtClean="0">
                          <a:solidFill>
                            <a:schemeClr val="tx1"/>
                          </a:solidFill>
                          <a:effectLst/>
                        </a:rPr>
                        <a:t>積立金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50,000,000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999721452"/>
                  </a:ext>
                </a:extLst>
              </a:tr>
              <a:tr h="248176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合計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153,824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923137693"/>
                  </a:ext>
                </a:extLst>
              </a:tr>
            </a:tbl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371892" y="169684"/>
            <a:ext cx="10515600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 smtClean="0"/>
              <a:t>■</a:t>
            </a:r>
            <a:r>
              <a:rPr lang="en-US" altLang="ja-JP" sz="2400" b="1" dirty="0" smtClean="0"/>
              <a:t>2021</a:t>
            </a:r>
            <a:r>
              <a:rPr lang="ja-JP" altLang="en-US" sz="2400" b="1" dirty="0" smtClean="0"/>
              <a:t>年度収支予算</a:t>
            </a:r>
            <a:endParaRPr lang="en-US" altLang="ja-JP" sz="1000" u="heavy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38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899823"/>
              </p:ext>
            </p:extLst>
          </p:nvPr>
        </p:nvGraphicFramePr>
        <p:xfrm>
          <a:off x="319311" y="378956"/>
          <a:ext cx="11640460" cy="6384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230">
                  <a:extLst>
                    <a:ext uri="{9D8B030D-6E8A-4147-A177-3AD203B41FA5}">
                      <a16:colId xmlns:a16="http://schemas.microsoft.com/office/drawing/2014/main" val="1968667971"/>
                    </a:ext>
                  </a:extLst>
                </a:gridCol>
                <a:gridCol w="5820230">
                  <a:extLst>
                    <a:ext uri="{9D8B030D-6E8A-4147-A177-3AD203B41FA5}">
                      <a16:colId xmlns:a16="http://schemas.microsoft.com/office/drawing/2014/main" val="4219156272"/>
                    </a:ext>
                  </a:extLst>
                </a:gridCol>
              </a:tblGrid>
              <a:tr h="4404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修正後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修正前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972010"/>
                  </a:ext>
                </a:extLst>
              </a:tr>
              <a:tr h="590071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■</a:t>
                      </a:r>
                      <a:r>
                        <a:rPr kumimoji="1" lang="en-US" altLang="ja-JP" sz="1600" dirty="0" smtClean="0"/>
                        <a:t>2021</a:t>
                      </a:r>
                      <a:r>
                        <a:rPr kumimoji="1" lang="ja-JP" altLang="en-US" sz="1600" dirty="0" smtClean="0"/>
                        <a:t>年度事業計画</a:t>
                      </a:r>
                    </a:p>
                    <a:p>
                      <a:r>
                        <a:rPr kumimoji="1" lang="en-US" altLang="ja-JP" sz="1600" dirty="0" smtClean="0"/>
                        <a:t>Ⅰ.</a:t>
                      </a:r>
                      <a:r>
                        <a:rPr kumimoji="1" lang="ja-JP" altLang="en-US" sz="1600" dirty="0" smtClean="0"/>
                        <a:t>　事業方針</a:t>
                      </a:r>
                    </a:p>
                    <a:p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endParaRPr kumimoji="1" lang="ja-JP" altLang="en-US" sz="1600" dirty="0" smtClean="0"/>
                    </a:p>
                    <a:p>
                      <a:r>
                        <a:rPr kumimoji="1" lang="en-US" altLang="ja-JP" sz="1600" dirty="0" smtClean="0"/>
                        <a:t>Ⅱ.</a:t>
                      </a:r>
                      <a:r>
                        <a:rPr kumimoji="1" lang="ja-JP" altLang="en-US" sz="1600" dirty="0" smtClean="0"/>
                        <a:t>　事業内容</a:t>
                      </a:r>
                    </a:p>
                    <a:p>
                      <a:pPr marL="342900" indent="-255588">
                        <a:buAutoNum type="arabicPeriod"/>
                      </a:pPr>
                      <a:r>
                        <a:rPr kumimoji="1" lang="ja-JP" altLang="en-US" sz="1600" dirty="0" smtClean="0"/>
                        <a:t>出展基本計画の策定</a:t>
                      </a:r>
                      <a:endParaRPr kumimoji="1" lang="en-US" altLang="ja-JP" sz="1600" dirty="0" smtClean="0"/>
                    </a:p>
                    <a:p>
                      <a:pPr marL="0" indent="0">
                        <a:buNone/>
                      </a:pPr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pPr marL="0" indent="0">
                        <a:buNone/>
                      </a:pPr>
                      <a:endParaRPr kumimoji="1" lang="ja-JP" altLang="en-US" sz="1600" dirty="0" smtClean="0"/>
                    </a:p>
                    <a:p>
                      <a:pPr marL="0" indent="87313"/>
                      <a:r>
                        <a:rPr kumimoji="1" lang="ja-JP" altLang="en-US" sz="1600" dirty="0" smtClean="0"/>
                        <a:t>２．バーチャル大阪館（仮称）の検討、構築</a:t>
                      </a:r>
                    </a:p>
                    <a:p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endParaRPr kumimoji="1" lang="ja-JP" altLang="en-US" sz="1600" dirty="0" smtClean="0"/>
                    </a:p>
                    <a:p>
                      <a:pPr marL="0" indent="87313"/>
                      <a:r>
                        <a:rPr kumimoji="1" lang="ja-JP" altLang="en-US" sz="1600" dirty="0" smtClean="0"/>
                        <a:t>３．パビリオン基本設計の着手</a:t>
                      </a:r>
                    </a:p>
                    <a:p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endParaRPr kumimoji="1" lang="ja-JP" altLang="en-US" sz="1600" dirty="0" smtClean="0"/>
                    </a:p>
                    <a:p>
                      <a:pPr marL="0" indent="87313"/>
                      <a:r>
                        <a:rPr kumimoji="1" lang="ja-JP" altLang="en-US" sz="1600" dirty="0" smtClean="0"/>
                        <a:t>４．推進委員会の円滑な運営</a:t>
                      </a:r>
                    </a:p>
                    <a:p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endParaRPr kumimoji="1" lang="en-US" altLang="ja-JP" sz="1600" dirty="0" smtClean="0"/>
                    </a:p>
                    <a:p>
                      <a:pPr marL="0" indent="87313"/>
                      <a:r>
                        <a:rPr kumimoji="1" lang="ja-JP" altLang="en-US" sz="1600" u="sng" dirty="0" smtClean="0"/>
                        <a:t>５．</a:t>
                      </a:r>
                      <a:r>
                        <a:rPr kumimoji="1" lang="en-US" altLang="ja-JP" sz="1600" u="sng" dirty="0" smtClean="0"/>
                        <a:t>CM</a:t>
                      </a:r>
                      <a:r>
                        <a:rPr kumimoji="1" lang="ja-JP" altLang="en-US" sz="1600" u="sng" dirty="0" smtClean="0"/>
                        <a:t>（コンストラクション・マネジメント）業務</a:t>
                      </a:r>
                    </a:p>
                    <a:p>
                      <a:pPr marL="363538" indent="-363538"/>
                      <a:r>
                        <a:rPr kumimoji="1" lang="ja-JP" altLang="en-US" sz="1600" u="none" dirty="0" smtClean="0"/>
                        <a:t>　　</a:t>
                      </a:r>
                      <a:r>
                        <a:rPr kumimoji="1" lang="ja-JP" altLang="en-US" sz="1600" u="sng" dirty="0" smtClean="0"/>
                        <a:t>　大阪パビリオンの基本設計の実施に合わせて、ＥＣＩ方式による施工者選定に向けＣＭ業務（設計・発注・施工の各段階において、中立性を保ちつつ発注者側の立場にたって、設計の検討や、工程管理、品質管理、コスト管理などの各種技術的なマネジメントを実施）を実施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■</a:t>
                      </a:r>
                      <a:r>
                        <a:rPr kumimoji="1" lang="en-US" altLang="ja-JP" sz="1600" dirty="0" smtClean="0"/>
                        <a:t>2021</a:t>
                      </a:r>
                      <a:r>
                        <a:rPr kumimoji="1" lang="ja-JP" altLang="en-US" sz="1600" dirty="0" smtClean="0"/>
                        <a:t>年度事業計画</a:t>
                      </a:r>
                    </a:p>
                    <a:p>
                      <a:r>
                        <a:rPr kumimoji="1" lang="en-US" altLang="ja-JP" sz="1600" dirty="0" smtClean="0"/>
                        <a:t>Ⅰ.</a:t>
                      </a:r>
                      <a:r>
                        <a:rPr kumimoji="1" lang="ja-JP" altLang="en-US" sz="1600" dirty="0" smtClean="0"/>
                        <a:t>　事業方針</a:t>
                      </a:r>
                    </a:p>
                    <a:p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endParaRPr kumimoji="1" lang="ja-JP" altLang="en-US" sz="1600" dirty="0" smtClean="0"/>
                    </a:p>
                    <a:p>
                      <a:r>
                        <a:rPr kumimoji="1" lang="en-US" altLang="ja-JP" sz="1600" dirty="0" smtClean="0"/>
                        <a:t>Ⅱ.</a:t>
                      </a:r>
                      <a:r>
                        <a:rPr kumimoji="1" lang="ja-JP" altLang="en-US" sz="1600" dirty="0" smtClean="0"/>
                        <a:t>　事業内容</a:t>
                      </a:r>
                    </a:p>
                    <a:p>
                      <a:pPr marL="342900" indent="-255588">
                        <a:buAutoNum type="arabicPeriod"/>
                      </a:pPr>
                      <a:r>
                        <a:rPr kumimoji="1" lang="ja-JP" altLang="en-US" sz="1600" dirty="0" smtClean="0"/>
                        <a:t>出展基本計画の策定</a:t>
                      </a:r>
                      <a:endParaRPr kumimoji="1" lang="en-US" altLang="ja-JP" sz="1600" dirty="0" smtClean="0"/>
                    </a:p>
                    <a:p>
                      <a:pPr marL="0" indent="0">
                        <a:buNone/>
                      </a:pPr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pPr marL="0" indent="0">
                        <a:buNone/>
                      </a:pPr>
                      <a:endParaRPr kumimoji="1" lang="ja-JP" altLang="en-US" sz="1600" dirty="0" smtClean="0"/>
                    </a:p>
                    <a:p>
                      <a:pPr marL="0" indent="87313"/>
                      <a:r>
                        <a:rPr kumimoji="1" lang="ja-JP" altLang="en-US" sz="1600" dirty="0" smtClean="0"/>
                        <a:t>２．バーチャル大阪館（仮称）の検討、構築</a:t>
                      </a:r>
                    </a:p>
                    <a:p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endParaRPr kumimoji="1" lang="ja-JP" altLang="en-US" sz="1600" dirty="0" smtClean="0"/>
                    </a:p>
                    <a:p>
                      <a:pPr marL="0" indent="87313"/>
                      <a:r>
                        <a:rPr kumimoji="1" lang="ja-JP" altLang="en-US" sz="1600" dirty="0" smtClean="0"/>
                        <a:t>３．パビリオン基本設計の着手</a:t>
                      </a:r>
                    </a:p>
                    <a:p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endParaRPr kumimoji="1" lang="ja-JP" altLang="en-US" sz="1600" dirty="0" smtClean="0"/>
                    </a:p>
                    <a:p>
                      <a:pPr marL="0" indent="87313"/>
                      <a:r>
                        <a:rPr kumimoji="1" lang="ja-JP" altLang="en-US" sz="1600" dirty="0" smtClean="0"/>
                        <a:t>４．推進委員会の円滑な運営</a:t>
                      </a:r>
                    </a:p>
                    <a:p>
                      <a:r>
                        <a:rPr kumimoji="1" lang="ja-JP" altLang="en-US" sz="1600" dirty="0" smtClean="0"/>
                        <a:t>　　　省略</a:t>
                      </a:r>
                      <a:endParaRPr kumimoji="1" lang="en-US" altLang="ja-JP" sz="1600" dirty="0" smtClean="0"/>
                    </a:p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261272"/>
                  </a:ext>
                </a:extLst>
              </a:tr>
            </a:tbl>
          </a:graphicData>
        </a:graphic>
      </p:graphicFrame>
      <p:sp>
        <p:nvSpPr>
          <p:cNvPr id="5" name="タイトル 1"/>
          <p:cNvSpPr txBox="1">
            <a:spLocks/>
          </p:cNvSpPr>
          <p:nvPr/>
        </p:nvSpPr>
        <p:spPr>
          <a:xfrm>
            <a:off x="189810" y="-14514"/>
            <a:ext cx="2553390" cy="37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800" b="1" dirty="0" smtClean="0"/>
              <a:t>（参考）新旧対照表</a:t>
            </a:r>
            <a:endParaRPr lang="en-US" altLang="ja-JP" sz="800" u="heavy" dirty="0" smtClean="0">
              <a:solidFill>
                <a:srgbClr val="FF0000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9522496" y="0"/>
            <a:ext cx="2553390" cy="37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800" dirty="0" smtClean="0"/>
              <a:t>（修正箇所：太字・下線）</a:t>
            </a:r>
            <a:endParaRPr lang="en-US" altLang="ja-JP" sz="800" u="heavy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8684" y="666976"/>
            <a:ext cx="6125034" cy="5182282"/>
          </a:xfrm>
          <a:prstGeom prst="rect">
            <a:avLst/>
          </a:prstGeom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9522496" y="0"/>
            <a:ext cx="2553390" cy="37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800" dirty="0" smtClean="0"/>
              <a:t>（修正箇所：太字・下線）</a:t>
            </a:r>
            <a:endParaRPr lang="en-US" altLang="ja-JP" sz="800" u="heavy" dirty="0" smtClean="0">
              <a:solidFill>
                <a:srgbClr val="FF0000"/>
              </a:solidFill>
            </a:endParaRPr>
          </a:p>
        </p:txBody>
      </p:sp>
      <p:pic>
        <p:nvPicPr>
          <p:cNvPr id="9" name="図 8"/>
          <p:cNvPicPr/>
          <p:nvPr/>
        </p:nvPicPr>
        <p:blipFill>
          <a:blip r:embed="rId3"/>
          <a:stretch>
            <a:fillRect/>
          </a:stretch>
        </p:blipFill>
        <p:spPr>
          <a:xfrm>
            <a:off x="5972624" y="0"/>
            <a:ext cx="5979891" cy="5718629"/>
          </a:xfrm>
          <a:prstGeom prst="rect">
            <a:avLst/>
          </a:prstGeom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075390"/>
              </p:ext>
            </p:extLst>
          </p:nvPr>
        </p:nvGraphicFramePr>
        <p:xfrm>
          <a:off x="188684" y="161241"/>
          <a:ext cx="11640460" cy="6341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230">
                  <a:extLst>
                    <a:ext uri="{9D8B030D-6E8A-4147-A177-3AD203B41FA5}">
                      <a16:colId xmlns:a16="http://schemas.microsoft.com/office/drawing/2014/main" val="1968667971"/>
                    </a:ext>
                  </a:extLst>
                </a:gridCol>
                <a:gridCol w="5820230">
                  <a:extLst>
                    <a:ext uri="{9D8B030D-6E8A-4147-A177-3AD203B41FA5}">
                      <a16:colId xmlns:a16="http://schemas.microsoft.com/office/drawing/2014/main" val="4219156272"/>
                    </a:ext>
                  </a:extLst>
                </a:gridCol>
              </a:tblGrid>
              <a:tr h="4404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修正後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修正前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972010"/>
                  </a:ext>
                </a:extLst>
              </a:tr>
              <a:tr h="5900716">
                <a:tc>
                  <a:txBody>
                    <a:bodyPr/>
                    <a:lstStyle/>
                    <a:p>
                      <a:endParaRPr kumimoji="1" lang="ja-JP" altLang="en-US" sz="1600" u="sng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261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66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1742</Words>
  <Application>Microsoft Office PowerPoint</Application>
  <PresentationFormat>ワイド画面</PresentationFormat>
  <Paragraphs>168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2022-03-22T11:29:21Z</dcterms:modified>
</cp:coreProperties>
</file>