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Lst>
  <p:notesMasterIdLst>
    <p:notesMasterId r:id="rId3"/>
  </p:notesMasterIdLst>
  <p:handoutMasterIdLst>
    <p:handoutMasterId r:id="rId4"/>
  </p:handoutMasterIdLst>
  <p:sldIdLst>
    <p:sldId id="763" r:id="rId2"/>
  </p:sldIdLst>
  <p:sldSz cx="9144000" cy="6858000" type="screen4x3"/>
  <p:notesSz cx="6865938" cy="99949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29" autoAdjust="0"/>
    <p:restoredTop sz="95110" autoAdjust="0"/>
  </p:normalViewPr>
  <p:slideViewPr>
    <p:cSldViewPr snapToGrid="0">
      <p:cViewPr varScale="1">
        <p:scale>
          <a:sx n="74" d="100"/>
          <a:sy n="74" d="100"/>
        </p:scale>
        <p:origin x="1302" y="72"/>
      </p:cViewPr>
      <p:guideLst/>
    </p:cSldViewPr>
  </p:slideViewPr>
  <p:notesTextViewPr>
    <p:cViewPr>
      <p:scale>
        <a:sx n="200" d="100"/>
        <a:sy n="2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75026" cy="501262"/>
          </a:xfrm>
          <a:prstGeom prst="rect">
            <a:avLst/>
          </a:prstGeom>
        </p:spPr>
        <p:txBody>
          <a:bodyPr vert="horz" lIns="92051" tIns="46025" rIns="92051" bIns="46025"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9311" y="0"/>
            <a:ext cx="2975026" cy="501262"/>
          </a:xfrm>
          <a:prstGeom prst="rect">
            <a:avLst/>
          </a:prstGeom>
        </p:spPr>
        <p:txBody>
          <a:bodyPr vert="horz" lIns="92051" tIns="46025" rIns="92051" bIns="46025" rtlCol="0"/>
          <a:lstStyle>
            <a:lvl1pPr algn="r">
              <a:defRPr sz="1200"/>
            </a:lvl1pPr>
          </a:lstStyle>
          <a:p>
            <a:fld id="{EF17D224-D851-4805-BB62-80753F9BA5C0}" type="datetimeFigureOut">
              <a:rPr kumimoji="1" lang="ja-JP" altLang="en-US" smtClean="0"/>
              <a:t>2022/11/18</a:t>
            </a:fld>
            <a:endParaRPr kumimoji="1" lang="ja-JP" altLang="en-US"/>
          </a:p>
        </p:txBody>
      </p:sp>
      <p:sp>
        <p:nvSpPr>
          <p:cNvPr id="4" name="フッター プレースホルダー 3"/>
          <p:cNvSpPr>
            <a:spLocks noGrp="1"/>
          </p:cNvSpPr>
          <p:nvPr>
            <p:ph type="ftr" sz="quarter" idx="2"/>
          </p:nvPr>
        </p:nvSpPr>
        <p:spPr>
          <a:xfrm>
            <a:off x="1" y="9493639"/>
            <a:ext cx="2975026" cy="501262"/>
          </a:xfrm>
          <a:prstGeom prst="rect">
            <a:avLst/>
          </a:prstGeom>
        </p:spPr>
        <p:txBody>
          <a:bodyPr vert="horz" lIns="92051" tIns="46025" rIns="92051" bIns="46025"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9311" y="9493639"/>
            <a:ext cx="2975026" cy="501262"/>
          </a:xfrm>
          <a:prstGeom prst="rect">
            <a:avLst/>
          </a:prstGeom>
        </p:spPr>
        <p:txBody>
          <a:bodyPr vert="horz" lIns="92051" tIns="46025" rIns="92051" bIns="46025" rtlCol="0" anchor="b"/>
          <a:lstStyle>
            <a:lvl1pPr algn="r">
              <a:defRPr sz="1200"/>
            </a:lvl1pPr>
          </a:lstStyle>
          <a:p>
            <a:fld id="{98DFD953-0DA7-41DE-A19C-C23AFBC05E3E}" type="slidenum">
              <a:rPr kumimoji="1" lang="ja-JP" altLang="en-US" smtClean="0"/>
              <a:t>‹#›</a:t>
            </a:fld>
            <a:endParaRPr kumimoji="1" lang="ja-JP"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75240" cy="501481"/>
          </a:xfrm>
          <a:prstGeom prst="rect">
            <a:avLst/>
          </a:prstGeom>
        </p:spPr>
        <p:txBody>
          <a:bodyPr vert="horz" lIns="92051" tIns="46025" rIns="92051" bIns="4602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9111" y="0"/>
            <a:ext cx="2975240" cy="501481"/>
          </a:xfrm>
          <a:prstGeom prst="rect">
            <a:avLst/>
          </a:prstGeom>
        </p:spPr>
        <p:txBody>
          <a:bodyPr vert="horz" lIns="92051" tIns="46025" rIns="92051" bIns="46025" rtlCol="0"/>
          <a:lstStyle>
            <a:lvl1pPr algn="r">
              <a:defRPr sz="1200"/>
            </a:lvl1pPr>
          </a:lstStyle>
          <a:p>
            <a:fld id="{860B634C-4846-44AC-9483-D042A0F2E56B}" type="datetimeFigureOut">
              <a:rPr kumimoji="1" lang="ja-JP" altLang="en-US" smtClean="0"/>
              <a:t>2022/11/18</a:t>
            </a:fld>
            <a:endParaRPr kumimoji="1" lang="ja-JP" altLang="en-US"/>
          </a:p>
        </p:txBody>
      </p:sp>
      <p:sp>
        <p:nvSpPr>
          <p:cNvPr id="4" name="スライド イメージ プレースホルダー 3"/>
          <p:cNvSpPr>
            <a:spLocks noGrp="1" noRot="1" noChangeAspect="1"/>
          </p:cNvSpPr>
          <p:nvPr>
            <p:ph type="sldImg" idx="2"/>
          </p:nvPr>
        </p:nvSpPr>
        <p:spPr>
          <a:xfrm>
            <a:off x="1184275" y="1249363"/>
            <a:ext cx="4497388" cy="3373437"/>
          </a:xfrm>
          <a:prstGeom prst="rect">
            <a:avLst/>
          </a:prstGeom>
          <a:noFill/>
          <a:ln w="12700">
            <a:solidFill>
              <a:prstClr val="black"/>
            </a:solidFill>
          </a:ln>
        </p:spPr>
        <p:txBody>
          <a:bodyPr vert="horz" lIns="92051" tIns="46025" rIns="92051" bIns="46025" rtlCol="0" anchor="ctr"/>
          <a:lstStyle/>
          <a:p>
            <a:endParaRPr lang="ja-JP" altLang="en-US"/>
          </a:p>
        </p:txBody>
      </p:sp>
      <p:sp>
        <p:nvSpPr>
          <p:cNvPr id="5" name="ノート プレースホルダー 4"/>
          <p:cNvSpPr>
            <a:spLocks noGrp="1"/>
          </p:cNvSpPr>
          <p:nvPr>
            <p:ph type="body" sz="quarter" idx="3"/>
          </p:nvPr>
        </p:nvSpPr>
        <p:spPr>
          <a:xfrm>
            <a:off x="686594" y="4810046"/>
            <a:ext cx="5492750" cy="3935492"/>
          </a:xfrm>
          <a:prstGeom prst="rect">
            <a:avLst/>
          </a:prstGeom>
        </p:spPr>
        <p:txBody>
          <a:bodyPr vert="horz" lIns="92051" tIns="46025" rIns="92051" bIns="4602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93421"/>
            <a:ext cx="2975240" cy="501480"/>
          </a:xfrm>
          <a:prstGeom prst="rect">
            <a:avLst/>
          </a:prstGeom>
        </p:spPr>
        <p:txBody>
          <a:bodyPr vert="horz" lIns="92051" tIns="46025" rIns="92051" bIns="4602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9111" y="9493421"/>
            <a:ext cx="2975240" cy="501480"/>
          </a:xfrm>
          <a:prstGeom prst="rect">
            <a:avLst/>
          </a:prstGeom>
        </p:spPr>
        <p:txBody>
          <a:bodyPr vert="horz" lIns="92051" tIns="46025" rIns="92051" bIns="46025" rtlCol="0" anchor="b"/>
          <a:lstStyle>
            <a:lvl1pPr algn="r">
              <a:defRPr sz="1200"/>
            </a:lvl1pPr>
          </a:lstStyle>
          <a:p>
            <a:fld id="{2C79D5BB-1EDB-4199-9E18-F699D7984154}"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36625" y="750888"/>
            <a:ext cx="4983163" cy="3738562"/>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D46AC97-A672-49CE-B184-0580529B73ED}" type="slidenum">
              <a:rPr kumimoji="1" lang="ja-JP" altLang="en-US" smtClean="0"/>
              <a:t>1</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DB4A309-AFAC-4650-B70E-13A965A5B18B}" type="datetime1">
              <a:rPr kumimoji="1" lang="ja-JP" altLang="en-US" smtClean="0"/>
              <a:t>2022/11/18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5024B52-16EA-4BF5-8D74-CE40AF5BF20F}"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6B29F88-E336-4F89-9985-98AA8B6D85A7}" type="datetime1">
              <a:rPr kumimoji="1" lang="ja-JP" altLang="en-US" smtClean="0"/>
              <a:t>2022/11/18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5024B52-16EA-4BF5-8D74-CE40AF5BF20F}"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66AACC4-BC47-4178-9442-8636C12206AC}" type="datetime1">
              <a:rPr kumimoji="1" lang="ja-JP" altLang="en-US" smtClean="0"/>
              <a:t>2022/11/18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5024B52-16EA-4BF5-8D74-CE40AF5BF20F}"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83DCCE2-671E-462E-937E-7D6190AD6D39}" type="datetime1">
              <a:rPr kumimoji="1" lang="ja-JP" altLang="en-US" smtClean="0"/>
              <a:t>2022/11/18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5024B52-16EA-4BF5-8D74-CE40AF5BF20F}"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0DE443C-D8D6-488C-9B8D-14557884BF4A}" type="datetime1">
              <a:rPr kumimoji="1" lang="ja-JP" altLang="en-US" smtClean="0"/>
              <a:t>2022/11/18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5024B52-16EA-4BF5-8D74-CE40AF5BF20F}"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DE8C097-FF91-4BCE-B23D-CF172F74FCA6}" type="datetime1">
              <a:rPr kumimoji="1" lang="ja-JP" altLang="en-US" smtClean="0"/>
              <a:t>2022/11/18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5024B52-16EA-4BF5-8D74-CE40AF5BF20F}"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F368034-27CD-4285-8D5B-74D61C7F7609}" type="datetime1">
              <a:rPr kumimoji="1" lang="ja-JP" altLang="en-US" smtClean="0"/>
              <a:t>2022/11/18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5024B52-16EA-4BF5-8D74-CE40AF5BF20F}"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0BFB83E-DA0E-4313-86CC-102B7BC0F874}" type="datetime1">
              <a:rPr kumimoji="1" lang="ja-JP" altLang="en-US" smtClean="0"/>
              <a:t>2022/11/18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5024B52-16EA-4BF5-8D74-CE40AF5BF20F}"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053AE5-6329-4EF6-B9FC-14EA60E69854}" type="datetime1">
              <a:rPr kumimoji="1" lang="ja-JP" altLang="en-US" smtClean="0"/>
              <a:t>2022/11/18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5024B52-16EA-4BF5-8D74-CE40AF5BF20F}"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D2E6BA2-155F-42C0-AD91-38A233C04362}" type="datetime1">
              <a:rPr kumimoji="1" lang="ja-JP" altLang="en-US" smtClean="0"/>
              <a:t>2022/11/18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5024B52-16EA-4BF5-8D74-CE40AF5BF20F}"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hasCustomPrompt="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34F8A6D-9D97-4461-8C53-E24A9037A9B6}" type="datetime1">
              <a:rPr kumimoji="1" lang="ja-JP" altLang="en-US" smtClean="0"/>
              <a:t>2022/11/18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5024B52-16EA-4BF5-8D74-CE40AF5BF20F}"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99834F-0518-4D31-A2AA-E143F4565F7A}" type="datetime1">
              <a:rPr kumimoji="1" lang="ja-JP" altLang="en-US" smtClean="0"/>
              <a:t>2022/11/18</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024B52-16EA-4BF5-8D74-CE40AF5BF20F}"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47417" y="576538"/>
            <a:ext cx="8680361" cy="3492032"/>
          </a:xfrm>
          <a:prstGeom prst="rect">
            <a:avLst/>
          </a:prstGeom>
          <a:ln w="28575"/>
        </p:spPr>
        <p:style>
          <a:lnRef idx="2">
            <a:schemeClr val="dk1"/>
          </a:lnRef>
          <a:fillRef idx="1">
            <a:schemeClr val="lt1"/>
          </a:fillRef>
          <a:effectRef idx="0">
            <a:schemeClr val="dk1"/>
          </a:effectRef>
          <a:fontRef idx="minor">
            <a:schemeClr val="dk1"/>
          </a:fontRef>
        </p:style>
        <p:txBody>
          <a:bodyPr lIns="72000" tIns="72000" rIns="72000" bIns="36000" rtlCol="0" anchor="t" anchorCtr="0"/>
          <a:lstStyle/>
          <a:p>
            <a:pPr>
              <a:lnSpc>
                <a:spcPts val="2500"/>
              </a:lnSpc>
            </a:pPr>
            <a:r>
              <a:rPr kumimoji="1" lang="en-US" altLang="ja-JP" sz="1400" b="1" dirty="0">
                <a:latin typeface="BIZ UDPゴシック" panose="020B0400000000000000" pitchFamily="50" charset="-128"/>
                <a:ea typeface="BIZ UDPゴシック" panose="020B0400000000000000" pitchFamily="50" charset="-128"/>
              </a:rPr>
              <a:t>【</a:t>
            </a:r>
            <a:r>
              <a:rPr kumimoji="1" lang="ja-JP" altLang="en-US" sz="1400" b="1" dirty="0">
                <a:latin typeface="BIZ UDPゴシック" panose="020B0400000000000000" pitchFamily="50" charset="-128"/>
                <a:ea typeface="BIZ UDPゴシック" panose="020B0400000000000000" pitchFamily="50" charset="-128"/>
              </a:rPr>
              <a:t>大阪府・市再生医療出展の方向性</a:t>
            </a:r>
            <a:r>
              <a:rPr kumimoji="1" lang="en-US" altLang="ja-JP" sz="1400" b="1" dirty="0">
                <a:latin typeface="BIZ UDPゴシック" panose="020B0400000000000000" pitchFamily="50" charset="-128"/>
                <a:ea typeface="BIZ UDPゴシック" panose="020B0400000000000000" pitchFamily="50" charset="-128"/>
              </a:rPr>
              <a:t>】</a:t>
            </a:r>
          </a:p>
          <a:p>
            <a:pPr marL="171450" indent="-171450">
              <a:lnSpc>
                <a:spcPts val="2500"/>
              </a:lnSpc>
              <a:buFont typeface="Wingdings" panose="05000000000000000000" charset="0"/>
              <a:buChar char="l"/>
            </a:pPr>
            <a:r>
              <a:rPr kumimoji="1" lang="ja-JP" altLang="en-US" sz="1400" b="1" dirty="0">
                <a:latin typeface="BIZ UDPゴシック" panose="020B0400000000000000" pitchFamily="50" charset="-128"/>
                <a:ea typeface="BIZ UDPゴシック" panose="020B0400000000000000" pitchFamily="50" charset="-128"/>
              </a:rPr>
              <a:t>「大阪・関西万博を契機とした「未来社会」の実現に向けて（大阪版アクションプラン）</a:t>
            </a:r>
            <a:r>
              <a:rPr kumimoji="1" lang="ja-JP" altLang="en-US" sz="1400" b="1" dirty="0" smtClean="0">
                <a:latin typeface="BIZ UDPゴシック" panose="020B0400000000000000" pitchFamily="50" charset="-128"/>
                <a:ea typeface="BIZ UDPゴシック" panose="020B0400000000000000" pitchFamily="50" charset="-128"/>
              </a:rPr>
              <a:t>」</a:t>
            </a:r>
            <a:r>
              <a:rPr kumimoji="1" lang="ja-JP" altLang="en-US" sz="1400" b="1" dirty="0">
                <a:latin typeface="BIZ UDPゴシック" panose="020B0400000000000000" pitchFamily="50" charset="-128"/>
                <a:ea typeface="BIZ UDPゴシック" panose="020B0400000000000000" pitchFamily="50" charset="-128"/>
              </a:rPr>
              <a:t>では</a:t>
            </a:r>
            <a:r>
              <a:rPr kumimoji="1" lang="ja-JP" altLang="en-US" sz="1400" b="1" dirty="0" smtClean="0">
                <a:latin typeface="BIZ UDPゴシック" panose="020B0400000000000000" pitchFamily="50" charset="-128"/>
                <a:ea typeface="BIZ UDPゴシック" panose="020B0400000000000000" pitchFamily="50" charset="-128"/>
              </a:rPr>
              <a:t>、</a:t>
            </a:r>
            <a:r>
              <a:rPr kumimoji="1" lang="ja-JP" altLang="en-US" sz="1400" b="1" dirty="0">
                <a:latin typeface="BIZ UDPゴシック" panose="020B0400000000000000" pitchFamily="50" charset="-128"/>
                <a:ea typeface="BIZ UDPゴシック" panose="020B0400000000000000" pitchFamily="50" charset="-128"/>
              </a:rPr>
              <a:t>「大阪・関西に再生医療を中心とするライフサイエンス分野におけるトップクラスの研究機関、企業、大学等が集積</a:t>
            </a:r>
            <a:r>
              <a:rPr kumimoji="1" lang="ja-JP" altLang="en-US" sz="1400" b="1" dirty="0" smtClean="0">
                <a:latin typeface="BIZ UDPゴシック" panose="020B0400000000000000" pitchFamily="50" charset="-128"/>
                <a:ea typeface="BIZ UDPゴシック" panose="020B0400000000000000" pitchFamily="50" charset="-128"/>
              </a:rPr>
              <a:t>する強み</a:t>
            </a:r>
            <a:r>
              <a:rPr kumimoji="1" lang="ja-JP" altLang="en-US" sz="1400" b="1" dirty="0">
                <a:latin typeface="BIZ UDPゴシック" panose="020B0400000000000000" pitchFamily="50" charset="-128"/>
                <a:ea typeface="BIZ UDPゴシック" panose="020B0400000000000000" pitchFamily="50" charset="-128"/>
              </a:rPr>
              <a:t>を活かし、ライフサイエンスを成長の柱として新たな価値を発信するとともに、大阪・関西万博を契機に、健康・医療分野で世界に貢献することを</a:t>
            </a:r>
            <a:r>
              <a:rPr kumimoji="1" lang="ja-JP" altLang="en-US" sz="1400" b="1" dirty="0" smtClean="0">
                <a:latin typeface="BIZ UDPゴシック" panose="020B0400000000000000" pitchFamily="50" charset="-128"/>
                <a:ea typeface="BIZ UDPゴシック" panose="020B0400000000000000" pitchFamily="50" charset="-128"/>
              </a:rPr>
              <a:t>めざす」とされている。</a:t>
            </a:r>
            <a:endParaRPr kumimoji="1" lang="ja-JP" altLang="en-US" sz="1400" b="1" dirty="0">
              <a:latin typeface="BIZ UDPゴシック" panose="020B0400000000000000" pitchFamily="50" charset="-128"/>
              <a:ea typeface="BIZ UDPゴシック" panose="020B0400000000000000" pitchFamily="50" charset="-128"/>
            </a:endParaRPr>
          </a:p>
          <a:p>
            <a:pPr marL="171450" indent="-171450">
              <a:lnSpc>
                <a:spcPts val="2500"/>
              </a:lnSpc>
              <a:buFont typeface="Wingdings" panose="05000000000000000000" charset="0"/>
              <a:buChar char="l"/>
            </a:pPr>
            <a:r>
              <a:rPr kumimoji="1" lang="ja-JP" altLang="en-US" sz="1400" b="1" dirty="0">
                <a:latin typeface="BIZ UDPゴシック" panose="020B0400000000000000" pitchFamily="50" charset="-128"/>
                <a:ea typeface="BIZ UDPゴシック" panose="020B0400000000000000" pitchFamily="50" charset="-128"/>
              </a:rPr>
              <a:t>それを実現するため、</a:t>
            </a:r>
            <a:r>
              <a:rPr kumimoji="1" lang="ja-JP" altLang="en-US" sz="1400" b="1" u="sng" dirty="0">
                <a:latin typeface="BIZ UDPゴシック" panose="020B0400000000000000" pitchFamily="50" charset="-128"/>
                <a:ea typeface="BIZ UDPゴシック" panose="020B0400000000000000" pitchFamily="50" charset="-128"/>
              </a:rPr>
              <a:t>大阪ヘルスケアパビリオンにおける大阪府・市の取組みとして、</a:t>
            </a:r>
            <a:r>
              <a:rPr kumimoji="1" lang="en-US" altLang="ja-JP" sz="1400" b="1" u="sng" dirty="0" err="1">
                <a:latin typeface="BIZ UDPゴシック" panose="020B0400000000000000" pitchFamily="50" charset="-128"/>
                <a:ea typeface="BIZ UDPゴシック" panose="020B0400000000000000" pitchFamily="50" charset="-128"/>
              </a:rPr>
              <a:t>iPS</a:t>
            </a:r>
            <a:r>
              <a:rPr kumimoji="1" lang="ja-JP" altLang="en-US" sz="1400" b="1" u="sng" dirty="0">
                <a:latin typeface="BIZ UDPゴシック" panose="020B0400000000000000" pitchFamily="50" charset="-128"/>
                <a:ea typeface="BIZ UDPゴシック" panose="020B0400000000000000" pitchFamily="50" charset="-128"/>
              </a:rPr>
              <a:t>細胞</a:t>
            </a:r>
            <a:r>
              <a:rPr kumimoji="1" lang="ja-JP" altLang="en-US" sz="1400" b="1" u="sng" dirty="0" smtClean="0">
                <a:latin typeface="BIZ UDPゴシック" panose="020B0400000000000000" pitchFamily="50" charset="-128"/>
                <a:ea typeface="BIZ UDPゴシック" panose="020B0400000000000000" pitchFamily="50" charset="-128"/>
              </a:rPr>
              <a:t>で作製した</a:t>
            </a:r>
            <a:r>
              <a:rPr kumimoji="1" lang="ja-JP" altLang="en-US" sz="1400" b="1" u="sng" dirty="0">
                <a:latin typeface="BIZ UDPゴシック" panose="020B0400000000000000" pitchFamily="50" charset="-128"/>
                <a:ea typeface="BIZ UDPゴシック" panose="020B0400000000000000" pitchFamily="50" charset="-128"/>
              </a:rPr>
              <a:t>　心筋シートを用いた心臓展示を</a:t>
            </a:r>
            <a:r>
              <a:rPr kumimoji="1" lang="ja-JP" altLang="en-US" sz="1400" b="1" u="sng" dirty="0" smtClean="0">
                <a:latin typeface="BIZ UDPゴシック" panose="020B0400000000000000" pitchFamily="50" charset="-128"/>
                <a:ea typeface="BIZ UDPゴシック" panose="020B0400000000000000" pitchFamily="50" charset="-128"/>
              </a:rPr>
              <a:t>はじめ再生</a:t>
            </a:r>
            <a:r>
              <a:rPr kumimoji="1" lang="ja-JP" altLang="en-US" sz="1400" b="1" u="sng" dirty="0">
                <a:latin typeface="BIZ UDPゴシック" panose="020B0400000000000000" pitchFamily="50" charset="-128"/>
                <a:ea typeface="BIZ UDPゴシック" panose="020B0400000000000000" pitchFamily="50" charset="-128"/>
              </a:rPr>
              <a:t>医療</a:t>
            </a:r>
            <a:r>
              <a:rPr kumimoji="1" lang="ja-JP" altLang="en-US" sz="1400" b="1" u="sng" dirty="0" smtClean="0">
                <a:latin typeface="BIZ UDPゴシック" panose="020B0400000000000000" pitchFamily="50" charset="-128"/>
                <a:ea typeface="BIZ UDPゴシック" panose="020B0400000000000000" pitchFamily="50" charset="-128"/>
              </a:rPr>
              <a:t>の国内外への</a:t>
            </a:r>
            <a:r>
              <a:rPr kumimoji="1" lang="ja-JP" altLang="en-US" sz="1400" b="1" u="sng" dirty="0">
                <a:latin typeface="BIZ UDPゴシック" panose="020B0400000000000000" pitchFamily="50" charset="-128"/>
                <a:ea typeface="BIZ UDPゴシック" panose="020B0400000000000000" pitchFamily="50" charset="-128"/>
              </a:rPr>
              <a:t>情報</a:t>
            </a:r>
            <a:r>
              <a:rPr kumimoji="1" lang="ja-JP" altLang="en-US" sz="1400" b="1" u="sng" dirty="0" smtClean="0">
                <a:latin typeface="BIZ UDPゴシック" panose="020B0400000000000000" pitchFamily="50" charset="-128"/>
                <a:ea typeface="BIZ UDPゴシック" panose="020B0400000000000000" pitchFamily="50" charset="-128"/>
              </a:rPr>
              <a:t>発信に</a:t>
            </a:r>
            <a:r>
              <a:rPr kumimoji="1" lang="ja-JP" altLang="en-US" sz="1400" b="1" u="sng" dirty="0">
                <a:latin typeface="BIZ UDPゴシック" panose="020B0400000000000000" pitchFamily="50" charset="-128"/>
                <a:ea typeface="BIZ UDPゴシック" panose="020B0400000000000000" pitchFamily="50" charset="-128"/>
              </a:rPr>
              <a:t>向け</a:t>
            </a:r>
            <a:r>
              <a:rPr kumimoji="1" lang="ja-JP" altLang="en-US" sz="1400" b="1" u="sng" dirty="0" smtClean="0">
                <a:latin typeface="BIZ UDPゴシック" panose="020B0400000000000000" pitchFamily="50" charset="-128"/>
                <a:ea typeface="BIZ UDPゴシック" panose="020B0400000000000000" pitchFamily="50" charset="-128"/>
              </a:rPr>
              <a:t>、</a:t>
            </a:r>
            <a:r>
              <a:rPr kumimoji="1" lang="ja-JP" altLang="en-US" sz="1400" b="1" u="sng" dirty="0">
                <a:latin typeface="BIZ UDPゴシック" panose="020B0400000000000000" pitchFamily="50" charset="-128"/>
                <a:ea typeface="BIZ UDPゴシック" panose="020B0400000000000000" pitchFamily="50" charset="-128"/>
              </a:rPr>
              <a:t>取組み</a:t>
            </a:r>
            <a:r>
              <a:rPr kumimoji="1" lang="ja-JP" altLang="en-US" sz="1400" b="1" u="sng" dirty="0" smtClean="0">
                <a:latin typeface="BIZ UDPゴシック" panose="020B0400000000000000" pitchFamily="50" charset="-128"/>
                <a:ea typeface="BIZ UDPゴシック" panose="020B0400000000000000" pitchFamily="50" charset="-128"/>
              </a:rPr>
              <a:t>を進めていく。</a:t>
            </a:r>
            <a:endParaRPr kumimoji="1" lang="en-US" altLang="ja-JP" sz="1400" b="1" u="sng" dirty="0">
              <a:latin typeface="BIZ UDPゴシック" panose="020B0400000000000000" pitchFamily="50" charset="-128"/>
              <a:ea typeface="BIZ UDPゴシック" panose="020B0400000000000000" pitchFamily="50" charset="-128"/>
            </a:endParaRPr>
          </a:p>
          <a:p>
            <a:pPr>
              <a:lnSpc>
                <a:spcPct val="150000"/>
              </a:lnSpc>
            </a:pPr>
            <a:endParaRPr kumimoji="1" lang="en-US" altLang="ja-JP" sz="1400" b="1" dirty="0" smtClean="0">
              <a:latin typeface="BIZ UDPゴシック" panose="020B0400000000000000" pitchFamily="50" charset="-128"/>
              <a:ea typeface="BIZ UDPゴシック" panose="020B0400000000000000" pitchFamily="50" charset="-128"/>
            </a:endParaRPr>
          </a:p>
          <a:p>
            <a:pPr>
              <a:lnSpc>
                <a:spcPts val="2200"/>
              </a:lnSpc>
            </a:pPr>
            <a:r>
              <a:rPr kumimoji="1" lang="ja-JP" altLang="en-US" b="1" dirty="0" smtClean="0">
                <a:solidFill>
                  <a:srgbClr val="FF0000"/>
                </a:solidFill>
                <a:latin typeface="BIZ UDPゴシック" panose="020B0400000000000000" pitchFamily="50" charset="-128"/>
                <a:ea typeface="BIZ UDPゴシック" panose="020B0400000000000000" pitchFamily="50" charset="-128"/>
                <a:sym typeface="+mn-ea"/>
              </a:rPr>
              <a:t>▶ </a:t>
            </a:r>
            <a:r>
              <a:rPr kumimoji="1" lang="ja-JP" altLang="en-US" sz="1600" b="1" dirty="0" smtClean="0">
                <a:latin typeface="BIZ UDPゴシック" panose="020B0400000000000000" pitchFamily="50" charset="-128"/>
                <a:ea typeface="BIZ UDPゴシック" panose="020B0400000000000000" pitchFamily="50" charset="-128"/>
                <a:sym typeface="+mn-ea"/>
              </a:rPr>
              <a:t>大阪</a:t>
            </a:r>
            <a:r>
              <a:rPr kumimoji="1" lang="ja-JP" altLang="en-US" sz="1600" b="1" dirty="0">
                <a:latin typeface="BIZ UDPゴシック" panose="020B0400000000000000" pitchFamily="50" charset="-128"/>
                <a:ea typeface="BIZ UDPゴシック" panose="020B0400000000000000" pitchFamily="50" charset="-128"/>
                <a:sym typeface="+mn-ea"/>
              </a:rPr>
              <a:t>・関西の再生医療のポテンシャルと</a:t>
            </a:r>
            <a:r>
              <a:rPr kumimoji="1" lang="ja-JP" altLang="en-US" sz="1600" b="1" dirty="0" smtClean="0">
                <a:latin typeface="BIZ UDPゴシック" panose="020B0400000000000000" pitchFamily="50" charset="-128"/>
                <a:ea typeface="BIZ UDPゴシック" panose="020B0400000000000000" pitchFamily="50" charset="-128"/>
                <a:sym typeface="+mn-ea"/>
              </a:rPr>
              <a:t>未来の医療を</a:t>
            </a:r>
            <a:r>
              <a:rPr kumimoji="1" lang="ja-JP" altLang="en-US" sz="1600" b="1" dirty="0">
                <a:latin typeface="BIZ UDPゴシック" panose="020B0400000000000000" pitchFamily="50" charset="-128"/>
                <a:ea typeface="BIZ UDPゴシック" panose="020B0400000000000000" pitchFamily="50" charset="-128"/>
                <a:sym typeface="+mn-ea"/>
              </a:rPr>
              <a:t>子どもたちに</a:t>
            </a:r>
            <a:r>
              <a:rPr kumimoji="1" lang="ja-JP" altLang="en-US" sz="1600" b="1" dirty="0" smtClean="0">
                <a:latin typeface="BIZ UDPゴシック" panose="020B0400000000000000" pitchFamily="50" charset="-128"/>
                <a:ea typeface="BIZ UDPゴシック" panose="020B0400000000000000" pitchFamily="50" charset="-128"/>
                <a:sym typeface="+mn-ea"/>
              </a:rPr>
              <a:t>も</a:t>
            </a:r>
            <a:r>
              <a:rPr kumimoji="1" lang="ja-JP" altLang="en-US" sz="1600" b="1" dirty="0">
                <a:latin typeface="BIZ UDPゴシック" panose="020B0400000000000000" pitchFamily="50" charset="-128"/>
                <a:ea typeface="BIZ UDPゴシック" panose="020B0400000000000000" pitchFamily="50" charset="-128"/>
                <a:sym typeface="+mn-ea"/>
              </a:rPr>
              <a:t>分かりやすく</a:t>
            </a:r>
            <a:r>
              <a:rPr kumimoji="1" lang="ja-JP" altLang="en-US" sz="1600" b="1" dirty="0" smtClean="0">
                <a:latin typeface="BIZ UDPゴシック" panose="020B0400000000000000" pitchFamily="50" charset="-128"/>
                <a:ea typeface="BIZ UDPゴシック" panose="020B0400000000000000" pitchFamily="50" charset="-128"/>
                <a:sym typeface="+mn-ea"/>
              </a:rPr>
              <a:t>示すこと</a:t>
            </a:r>
            <a:r>
              <a:rPr kumimoji="1" lang="ja-JP" altLang="en-US" sz="1600" b="1" dirty="0">
                <a:latin typeface="BIZ UDPゴシック" panose="020B0400000000000000" pitchFamily="50" charset="-128"/>
                <a:ea typeface="BIZ UDPゴシック" panose="020B0400000000000000" pitchFamily="50" charset="-128"/>
                <a:sym typeface="+mn-ea"/>
              </a:rPr>
              <a:t>で</a:t>
            </a:r>
            <a:r>
              <a:rPr kumimoji="1" lang="ja-JP" altLang="en-US" sz="1600" b="1" dirty="0" smtClean="0">
                <a:latin typeface="BIZ UDPゴシック" panose="020B0400000000000000" pitchFamily="50" charset="-128"/>
                <a:ea typeface="BIZ UDPゴシック" panose="020B0400000000000000" pitchFamily="50" charset="-128"/>
                <a:sym typeface="+mn-ea"/>
              </a:rPr>
              <a:t>、　</a:t>
            </a:r>
            <a:endParaRPr kumimoji="1" lang="en-US" altLang="ja-JP" sz="1600" b="1" dirty="0" smtClean="0">
              <a:latin typeface="BIZ UDPゴシック" panose="020B0400000000000000" pitchFamily="50" charset="-128"/>
              <a:ea typeface="BIZ UDPゴシック" panose="020B0400000000000000" pitchFamily="50" charset="-128"/>
              <a:sym typeface="+mn-ea"/>
            </a:endParaRPr>
          </a:p>
          <a:p>
            <a:pPr>
              <a:lnSpc>
                <a:spcPts val="2200"/>
              </a:lnSpc>
            </a:pPr>
            <a:r>
              <a:rPr kumimoji="1" lang="ja-JP" altLang="en-US" sz="1600" b="1" dirty="0">
                <a:latin typeface="BIZ UDPゴシック" panose="020B0400000000000000" pitchFamily="50" charset="-128"/>
                <a:ea typeface="BIZ UDPゴシック" panose="020B0400000000000000" pitchFamily="50" charset="-128"/>
                <a:sym typeface="+mn-ea"/>
              </a:rPr>
              <a:t> </a:t>
            </a:r>
            <a:r>
              <a:rPr kumimoji="1" lang="ja-JP" altLang="en-US" sz="1600" b="1" dirty="0" smtClean="0">
                <a:latin typeface="BIZ UDPゴシック" panose="020B0400000000000000" pitchFamily="50" charset="-128"/>
                <a:ea typeface="BIZ UDPゴシック" panose="020B0400000000000000" pitchFamily="50" charset="-128"/>
                <a:sym typeface="+mn-ea"/>
              </a:rPr>
              <a:t>  将来</a:t>
            </a:r>
            <a:r>
              <a:rPr kumimoji="1" lang="ja-JP" altLang="en-US" sz="1600" b="1" dirty="0">
                <a:latin typeface="BIZ UDPゴシック" panose="020B0400000000000000" pitchFamily="50" charset="-128"/>
                <a:ea typeface="BIZ UDPゴシック" panose="020B0400000000000000" pitchFamily="50" charset="-128"/>
                <a:sym typeface="+mn-ea"/>
              </a:rPr>
              <a:t>への</a:t>
            </a:r>
            <a:r>
              <a:rPr kumimoji="1" lang="ja-JP" altLang="en-US" sz="1600" b="1" dirty="0" smtClean="0">
                <a:latin typeface="BIZ UDPゴシック" panose="020B0400000000000000" pitchFamily="50" charset="-128"/>
                <a:ea typeface="BIZ UDPゴシック" panose="020B0400000000000000" pitchFamily="50" charset="-128"/>
                <a:sym typeface="+mn-ea"/>
              </a:rPr>
              <a:t>期待と、いのち</a:t>
            </a:r>
            <a:r>
              <a:rPr kumimoji="1" lang="ja-JP" altLang="en-US" sz="1600" b="1" dirty="0">
                <a:latin typeface="BIZ UDPゴシック" panose="020B0400000000000000" pitchFamily="50" charset="-128"/>
                <a:ea typeface="BIZ UDPゴシック" panose="020B0400000000000000" pitchFamily="50" charset="-128"/>
                <a:sym typeface="+mn-ea"/>
              </a:rPr>
              <a:t>の大切さ</a:t>
            </a:r>
            <a:r>
              <a:rPr kumimoji="1" lang="ja-JP" altLang="en-US" sz="1600" b="1" dirty="0" smtClean="0">
                <a:latin typeface="BIZ UDPゴシック" panose="020B0400000000000000" pitchFamily="50" charset="-128"/>
                <a:ea typeface="BIZ UDPゴシック" panose="020B0400000000000000" pitchFamily="50" charset="-128"/>
                <a:sym typeface="+mn-ea"/>
              </a:rPr>
              <a:t>を学んでもらうとともに、科学への関心を高め、次代の人材</a:t>
            </a:r>
            <a:endParaRPr kumimoji="1" lang="en-US" altLang="ja-JP" sz="1600" b="1" dirty="0" smtClean="0">
              <a:latin typeface="BIZ UDPゴシック" panose="020B0400000000000000" pitchFamily="50" charset="-128"/>
              <a:ea typeface="BIZ UDPゴシック" panose="020B0400000000000000" pitchFamily="50" charset="-128"/>
              <a:sym typeface="+mn-ea"/>
            </a:endParaRPr>
          </a:p>
          <a:p>
            <a:pPr>
              <a:lnSpc>
                <a:spcPts val="2200"/>
              </a:lnSpc>
            </a:pPr>
            <a:r>
              <a:rPr kumimoji="1" lang="ja-JP" altLang="en-US" sz="1600" b="1" dirty="0">
                <a:latin typeface="BIZ UDPゴシック" panose="020B0400000000000000" pitchFamily="50" charset="-128"/>
                <a:ea typeface="BIZ UDPゴシック" panose="020B0400000000000000" pitchFamily="50" charset="-128"/>
                <a:sym typeface="+mn-ea"/>
              </a:rPr>
              <a:t>　 </a:t>
            </a:r>
            <a:r>
              <a:rPr kumimoji="1" lang="ja-JP" altLang="en-US" sz="1600" b="1" dirty="0" smtClean="0">
                <a:latin typeface="BIZ UDPゴシック" panose="020B0400000000000000" pitchFamily="50" charset="-128"/>
                <a:ea typeface="BIZ UDPゴシック" panose="020B0400000000000000" pitchFamily="50" charset="-128"/>
                <a:sym typeface="+mn-ea"/>
              </a:rPr>
              <a:t>育成</a:t>
            </a:r>
            <a:r>
              <a:rPr kumimoji="1" lang="ja-JP" altLang="en-US" sz="1600" b="1" smtClean="0">
                <a:latin typeface="BIZ UDPゴシック" panose="020B0400000000000000" pitchFamily="50" charset="-128"/>
                <a:ea typeface="BIZ UDPゴシック" panose="020B0400000000000000" pitchFamily="50" charset="-128"/>
                <a:sym typeface="+mn-ea"/>
              </a:rPr>
              <a:t>にもつなげる</a:t>
            </a:r>
            <a:r>
              <a:rPr kumimoji="1" lang="ja-JP" altLang="en-US" sz="1600" b="1" dirty="0" smtClean="0">
                <a:latin typeface="BIZ UDPゴシック" panose="020B0400000000000000" pitchFamily="50" charset="-128"/>
                <a:ea typeface="BIZ UDPゴシック" panose="020B0400000000000000" pitchFamily="50" charset="-128"/>
                <a:sym typeface="+mn-ea"/>
              </a:rPr>
              <a:t>。</a:t>
            </a:r>
            <a:endParaRPr kumimoji="1" lang="en-US" altLang="ja-JP" sz="1400" b="1" dirty="0">
              <a:solidFill>
                <a:srgbClr val="FF0000"/>
              </a:solidFill>
              <a:latin typeface="BIZ UDPゴシック" panose="020B0400000000000000" pitchFamily="50" charset="-128"/>
              <a:ea typeface="BIZ UDPゴシック" panose="020B0400000000000000" pitchFamily="50" charset="-128"/>
              <a:sym typeface="+mn-ea"/>
            </a:endParaRPr>
          </a:p>
          <a:p>
            <a:pPr marL="171450" indent="-171450">
              <a:lnSpc>
                <a:spcPct val="150000"/>
              </a:lnSpc>
              <a:buFont typeface="Wingdings" panose="05000000000000000000" charset="0"/>
              <a:buChar char="l"/>
            </a:pPr>
            <a:endParaRPr kumimoji="1" lang="en-US" altLang="ja-JP" sz="1400" b="1" dirty="0">
              <a:solidFill>
                <a:srgbClr val="FF0000"/>
              </a:solidFill>
              <a:latin typeface="BIZ UDPゴシック" panose="020B0400000000000000" pitchFamily="50" charset="-128"/>
              <a:ea typeface="BIZ UDPゴシック" panose="020B0400000000000000" pitchFamily="50" charset="-128"/>
              <a:sym typeface="+mn-ea"/>
            </a:endParaRPr>
          </a:p>
          <a:p>
            <a:pPr>
              <a:lnSpc>
                <a:spcPct val="150000"/>
              </a:lnSpc>
            </a:pPr>
            <a:endParaRPr kumimoji="1" lang="en-US" altLang="ja-JP" sz="1400" b="1" dirty="0">
              <a:solidFill>
                <a:srgbClr val="FF0000"/>
              </a:solidFill>
              <a:latin typeface="BIZ UDPゴシック" panose="020B0400000000000000" pitchFamily="50" charset="-128"/>
              <a:ea typeface="BIZ UDPゴシック" panose="020B0400000000000000" pitchFamily="50" charset="-128"/>
              <a:sym typeface="+mn-ea"/>
            </a:endParaRPr>
          </a:p>
        </p:txBody>
      </p:sp>
      <p:sp>
        <p:nvSpPr>
          <p:cNvPr id="8" name="正方形/長方形 7"/>
          <p:cNvSpPr/>
          <p:nvPr/>
        </p:nvSpPr>
        <p:spPr>
          <a:xfrm>
            <a:off x="-10160" y="3809"/>
            <a:ext cx="9144000" cy="462731"/>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900" b="1" dirty="0" smtClean="0">
                <a:latin typeface="UD デジタル 教科書体 NP-R" panose="02020400000000000000" pitchFamily="18" charset="-128"/>
                <a:ea typeface="UD デジタル 教科書体 NP-R" panose="02020400000000000000" pitchFamily="18" charset="-128"/>
              </a:rPr>
              <a:t>    臓器が再生できる未来へ ～</a:t>
            </a:r>
            <a:r>
              <a:rPr kumimoji="1" lang="en-US" altLang="ja-JP" sz="1900" b="1" dirty="0" err="1" smtClean="0">
                <a:latin typeface="UD デジタル 教科書体 NP-R" panose="02020400000000000000" pitchFamily="18" charset="-128"/>
                <a:ea typeface="UD デジタル 教科書体 NP-R" panose="02020400000000000000" pitchFamily="18" charset="-128"/>
              </a:rPr>
              <a:t>iPS</a:t>
            </a:r>
            <a:r>
              <a:rPr kumimoji="1" lang="ja-JP" altLang="en-US" sz="1900" b="1" dirty="0">
                <a:latin typeface="UD デジタル 教科書体 NP-R" panose="02020400000000000000" pitchFamily="18" charset="-128"/>
                <a:ea typeface="UD デジタル 教科書体 NP-R" panose="02020400000000000000" pitchFamily="18" charset="-128"/>
              </a:rPr>
              <a:t>細胞に</a:t>
            </a:r>
            <a:r>
              <a:rPr kumimoji="1" lang="ja-JP" altLang="en-US" sz="1900" b="1" dirty="0" smtClean="0">
                <a:latin typeface="UD デジタル 教科書体 NP-R" panose="02020400000000000000" pitchFamily="18" charset="-128"/>
                <a:ea typeface="UD デジタル 教科書体 NP-R" panose="02020400000000000000" pitchFamily="18" charset="-128"/>
              </a:rPr>
              <a:t>よる“生きる心臓モデル”の展示～</a:t>
            </a:r>
            <a:r>
              <a:rPr kumimoji="1" lang="ja-JP" altLang="en-US" b="1" dirty="0">
                <a:latin typeface="UD デジタル 教科書体 NP-R" panose="02020400000000000000" pitchFamily="18" charset="-128"/>
                <a:ea typeface="UD デジタル 教科書体 NP-R" panose="02020400000000000000" pitchFamily="18" charset="-128"/>
              </a:rPr>
              <a:t>　　　　　　　　　　　</a:t>
            </a:r>
            <a:endParaRPr kumimoji="1" lang="ja-JP" altLang="en-US" b="1" dirty="0">
              <a:solidFill>
                <a:schemeClr val="bg1"/>
              </a:solidFill>
              <a:latin typeface="UD デジタル 教科書体 NP-R" panose="02020400000000000000" pitchFamily="18" charset="-128"/>
              <a:ea typeface="UD デジタル 教科書体 NP-R" panose="02020400000000000000" pitchFamily="18" charset="-128"/>
            </a:endParaRPr>
          </a:p>
        </p:txBody>
      </p:sp>
      <p:grpSp>
        <p:nvGrpSpPr>
          <p:cNvPr id="3" name="グループ化 2"/>
          <p:cNvGrpSpPr/>
          <p:nvPr/>
        </p:nvGrpSpPr>
        <p:grpSpPr>
          <a:xfrm>
            <a:off x="264666" y="4532123"/>
            <a:ext cx="5902630" cy="1662635"/>
            <a:chOff x="253186" y="3861332"/>
            <a:chExt cx="5750011" cy="1160952"/>
          </a:xfrm>
        </p:grpSpPr>
        <p:sp>
          <p:nvSpPr>
            <p:cNvPr id="14" name="テキスト ボックス 13"/>
            <p:cNvSpPr txBox="1"/>
            <p:nvPr/>
          </p:nvSpPr>
          <p:spPr>
            <a:xfrm>
              <a:off x="361951" y="4199879"/>
              <a:ext cx="5641246" cy="822405"/>
            </a:xfrm>
            <a:prstGeom prst="rect">
              <a:avLst/>
            </a:prstGeom>
            <a:solidFill>
              <a:schemeClr val="accent5">
                <a:lumMod val="40000"/>
                <a:lumOff val="60000"/>
              </a:schemeClr>
            </a:solidFill>
            <a:ln w="25400">
              <a:solidFill>
                <a:schemeClr val="accent5"/>
              </a:solidFill>
            </a:ln>
          </p:spPr>
          <p:txBody>
            <a:bodyPr wrap="square" lIns="108000" tIns="108000" rIns="72000" bIns="144000" rtlCol="0" anchor="ctr" anchorCtr="0">
              <a:spAutoFit/>
            </a:bodyPr>
            <a:lstStyle/>
            <a:p>
              <a:pPr marL="285750" indent="-285750">
                <a:lnSpc>
                  <a:spcPct val="150000"/>
                </a:lnSpc>
                <a:buFont typeface="Wingdings" panose="05000000000000000000" pitchFamily="2" charset="2"/>
                <a:buChar char="n"/>
              </a:pPr>
              <a:r>
                <a:rPr kumimoji="1" lang="en-US" altLang="ja-JP" sz="1600" b="1" u="sng" dirty="0" err="1">
                  <a:latin typeface="BIZ UDPゴシック" panose="020B0400000000000000" pitchFamily="50" charset="-128"/>
                  <a:ea typeface="BIZ UDPゴシック" panose="020B0400000000000000" pitchFamily="50" charset="-128"/>
                </a:rPr>
                <a:t>iPS</a:t>
              </a:r>
              <a:r>
                <a:rPr kumimoji="1" lang="ja-JP" altLang="en-US" sz="1600" b="1" u="sng" dirty="0">
                  <a:latin typeface="BIZ UDPゴシック" panose="020B0400000000000000" pitchFamily="50" charset="-128"/>
                  <a:ea typeface="BIZ UDPゴシック" panose="020B0400000000000000" pitchFamily="50" charset="-128"/>
                </a:rPr>
                <a:t>細胞</a:t>
              </a:r>
              <a:r>
                <a:rPr kumimoji="1" lang="ja-JP" altLang="en-US" sz="1600" b="1" u="sng" dirty="0" smtClean="0">
                  <a:latin typeface="BIZ UDPゴシック" panose="020B0400000000000000" pitchFamily="50" charset="-128"/>
                  <a:ea typeface="BIZ UDPゴシック" panose="020B0400000000000000" pitchFamily="50" charset="-128"/>
                </a:rPr>
                <a:t>で</a:t>
              </a:r>
              <a:r>
                <a:rPr kumimoji="1" lang="ja-JP" altLang="en-US" sz="1600" b="1" u="sng" dirty="0">
                  <a:latin typeface="BIZ UDPゴシック" panose="020B0400000000000000" pitchFamily="50" charset="-128"/>
                  <a:ea typeface="BIZ UDPゴシック" panose="020B0400000000000000" pitchFamily="50" charset="-128"/>
                </a:rPr>
                <a:t>作製</a:t>
              </a:r>
              <a:r>
                <a:rPr kumimoji="1" lang="ja-JP" altLang="en-US" sz="1600" b="1" u="sng" dirty="0" smtClean="0">
                  <a:latin typeface="BIZ UDPゴシック" panose="020B0400000000000000" pitchFamily="50" charset="-128"/>
                  <a:ea typeface="BIZ UDPゴシック" panose="020B0400000000000000" pitchFamily="50" charset="-128"/>
                </a:rPr>
                <a:t>した</a:t>
              </a:r>
              <a:r>
                <a:rPr kumimoji="1" lang="ja-JP" altLang="en-US" sz="1600" b="1" u="sng" dirty="0">
                  <a:latin typeface="BIZ UDPゴシック" panose="020B0400000000000000" pitchFamily="50" charset="-128"/>
                  <a:ea typeface="BIZ UDPゴシック" panose="020B0400000000000000" pitchFamily="50" charset="-128"/>
                </a:rPr>
                <a:t>心筋</a:t>
              </a:r>
              <a:r>
                <a:rPr kumimoji="1" lang="ja-JP" altLang="en-US" sz="1600" b="1" u="sng" dirty="0" smtClean="0">
                  <a:latin typeface="BIZ UDPゴシック" panose="020B0400000000000000" pitchFamily="50" charset="-128"/>
                  <a:ea typeface="BIZ UDPゴシック" panose="020B0400000000000000" pitchFamily="50" charset="-128"/>
                </a:rPr>
                <a:t>シートを用いた心臓</a:t>
              </a:r>
              <a:r>
                <a:rPr kumimoji="1" lang="ja-JP" altLang="en-US" sz="1600" b="1" u="sng" dirty="0">
                  <a:latin typeface="BIZ UDPゴシック" panose="020B0400000000000000" pitchFamily="50" charset="-128"/>
                  <a:ea typeface="BIZ UDPゴシック" panose="020B0400000000000000" pitchFamily="50" charset="-128"/>
                </a:rPr>
                <a:t>展示</a:t>
              </a:r>
              <a:endParaRPr kumimoji="1" lang="en-US" altLang="ja-JP" sz="1600" b="1" u="sng" dirty="0">
                <a:latin typeface="BIZ UDPゴシック" panose="020B0400000000000000" pitchFamily="50" charset="-128"/>
                <a:ea typeface="BIZ UDPゴシック" panose="020B0400000000000000" pitchFamily="50" charset="-128"/>
              </a:endParaRPr>
            </a:p>
            <a:p>
              <a:pPr marL="285750" indent="-285750">
                <a:lnSpc>
                  <a:spcPct val="150000"/>
                </a:lnSpc>
                <a:buFont typeface="Wingdings" panose="05000000000000000000" pitchFamily="2" charset="2"/>
                <a:buChar char="n"/>
              </a:pPr>
              <a:r>
                <a:rPr kumimoji="1" lang="ja-JP" altLang="en-US" sz="1200" b="1" dirty="0">
                  <a:latin typeface="BIZ UDPゴシック" panose="020B0400000000000000" pitchFamily="50" charset="-128"/>
                  <a:ea typeface="BIZ UDPゴシック" panose="020B0400000000000000" pitchFamily="50" charset="-128"/>
                </a:rPr>
                <a:t>再生医療における大阪・関西のポテンシャルの発信</a:t>
              </a:r>
              <a:endParaRPr kumimoji="1" lang="en-US" altLang="ja-JP" sz="1200" b="1" dirty="0">
                <a:latin typeface="BIZ UDPゴシック" panose="020B0400000000000000" pitchFamily="50" charset="-128"/>
                <a:ea typeface="BIZ UDPゴシック" panose="020B0400000000000000" pitchFamily="50" charset="-128"/>
              </a:endParaRPr>
            </a:p>
            <a:p>
              <a:pPr marL="285750" indent="-285750">
                <a:lnSpc>
                  <a:spcPct val="150000"/>
                </a:lnSpc>
                <a:buFont typeface="Wingdings" panose="05000000000000000000" pitchFamily="2" charset="2"/>
                <a:buChar char="n"/>
              </a:pPr>
              <a:r>
                <a:rPr kumimoji="1" lang="ja-JP" altLang="en-US" sz="1200" b="1" dirty="0">
                  <a:latin typeface="BIZ UDPゴシック" panose="020B0400000000000000" pitchFamily="50" charset="-128"/>
                  <a:ea typeface="BIZ UDPゴシック" panose="020B0400000000000000" pitchFamily="50" charset="-128"/>
                </a:rPr>
                <a:t>再生医療の未来</a:t>
              </a:r>
            </a:p>
          </p:txBody>
        </p:sp>
        <p:sp>
          <p:nvSpPr>
            <p:cNvPr id="15" name="テキスト ボックス 14"/>
            <p:cNvSpPr txBox="1"/>
            <p:nvPr/>
          </p:nvSpPr>
          <p:spPr>
            <a:xfrm>
              <a:off x="253186" y="3861332"/>
              <a:ext cx="2356261" cy="307777"/>
            </a:xfrm>
            <a:prstGeom prst="rect">
              <a:avLst/>
            </a:prstGeom>
            <a:noFill/>
          </p:spPr>
          <p:txBody>
            <a:bodyPr wrap="square" rtlCol="0">
              <a:spAutoFit/>
            </a:bodyPr>
            <a:lstStyle/>
            <a:p>
              <a:r>
                <a:rPr kumimoji="1" lang="en-US" altLang="ja-JP" sz="1400" b="1" dirty="0">
                  <a:latin typeface="BIZ UDPゴシック" panose="020B0400000000000000" pitchFamily="50" charset="-128"/>
                  <a:ea typeface="BIZ UDPゴシック" panose="020B0400000000000000" pitchFamily="50" charset="-128"/>
                </a:rPr>
                <a:t>【</a:t>
              </a:r>
              <a:r>
                <a:rPr kumimoji="1" lang="ja-JP" altLang="en-US" sz="1400" b="1" dirty="0">
                  <a:latin typeface="BIZ UDPゴシック" panose="020B0400000000000000" pitchFamily="50" charset="-128"/>
                  <a:ea typeface="BIZ UDPゴシック" panose="020B0400000000000000" pitchFamily="50" charset="-128"/>
                </a:rPr>
                <a:t>展示内容（イメージ）</a:t>
              </a:r>
              <a:r>
                <a:rPr kumimoji="1" lang="en-US" altLang="ja-JP" sz="1400" b="1" dirty="0">
                  <a:latin typeface="BIZ UDPゴシック" panose="020B0400000000000000" pitchFamily="50" charset="-128"/>
                  <a:ea typeface="BIZ UDPゴシック" panose="020B0400000000000000" pitchFamily="50" charset="-128"/>
                </a:rPr>
                <a:t>】</a:t>
              </a:r>
              <a:endParaRPr kumimoji="1" lang="ja-JP" altLang="en-US" sz="1400" b="1" dirty="0">
                <a:latin typeface="BIZ UDPゴシック" panose="020B0400000000000000" pitchFamily="50" charset="-128"/>
                <a:ea typeface="BIZ UDPゴシック" panose="020B0400000000000000" pitchFamily="50" charset="-128"/>
              </a:endParaRPr>
            </a:p>
          </p:txBody>
        </p:sp>
      </p:grpSp>
      <p:sp>
        <p:nvSpPr>
          <p:cNvPr id="10" name="テキスト ボックス 3"/>
          <p:cNvSpPr txBox="1"/>
          <p:nvPr/>
        </p:nvSpPr>
        <p:spPr>
          <a:xfrm>
            <a:off x="8325342" y="73591"/>
            <a:ext cx="766460" cy="323165"/>
          </a:xfrm>
          <a:prstGeom prst="rect">
            <a:avLst/>
          </a:prstGeom>
          <a:solidFill>
            <a:schemeClr val="bg1"/>
          </a:solidFill>
          <a:ln>
            <a:solidFill>
              <a:schemeClr val="tx1"/>
            </a:solidFill>
          </a:ln>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ja-JP" altLang="en-US" sz="1500" dirty="0">
                <a:latin typeface="BIZ UDPゴシック" panose="020B0400000000000000" pitchFamily="50" charset="-128"/>
                <a:ea typeface="BIZ UDPゴシック" panose="020B0400000000000000" pitchFamily="50" charset="-128"/>
              </a:rPr>
              <a:t>資料５</a:t>
            </a:r>
          </a:p>
        </p:txBody>
      </p:sp>
      <p:sp>
        <p:nvSpPr>
          <p:cNvPr id="5" name="二等辺三角形 4"/>
          <p:cNvSpPr/>
          <p:nvPr/>
        </p:nvSpPr>
        <p:spPr>
          <a:xfrm rot="10800000">
            <a:off x="3312589" y="2897745"/>
            <a:ext cx="2498501" cy="263631"/>
          </a:xfrm>
          <a:prstGeom prst="triangle">
            <a:avLst/>
          </a:prstGeom>
          <a:solidFill>
            <a:srgbClr val="00B050"/>
          </a:solidFill>
          <a:ln w="635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kumimoji="1" lang="ja-JP" altLang="en-US"/>
          </a:p>
        </p:txBody>
      </p:sp>
      <p:grpSp>
        <p:nvGrpSpPr>
          <p:cNvPr id="6" name="グループ化 5"/>
          <p:cNvGrpSpPr/>
          <p:nvPr/>
        </p:nvGrpSpPr>
        <p:grpSpPr>
          <a:xfrm>
            <a:off x="6667069" y="3830837"/>
            <a:ext cx="2131655" cy="3014284"/>
            <a:chOff x="6924812" y="4284436"/>
            <a:chExt cx="1737012" cy="2599224"/>
          </a:xfrm>
        </p:grpSpPr>
        <p:pic>
          <p:nvPicPr>
            <p:cNvPr id="2" name="図 1"/>
            <p:cNvPicPr>
              <a:picLocks noChangeAspect="1"/>
            </p:cNvPicPr>
            <p:nvPr/>
          </p:nvPicPr>
          <p:blipFill>
            <a:blip r:embed="rId3"/>
            <a:stretch>
              <a:fillRect/>
            </a:stretch>
          </p:blipFill>
          <p:spPr>
            <a:xfrm>
              <a:off x="6924812" y="4284436"/>
              <a:ext cx="1737012" cy="2599224"/>
            </a:xfrm>
            <a:prstGeom prst="rect">
              <a:avLst/>
            </a:prstGeom>
            <a:ln>
              <a:solidFill>
                <a:schemeClr val="dk1"/>
              </a:solidFill>
              <a:prstDash val="sysDot"/>
            </a:ln>
          </p:spPr>
        </p:pic>
        <p:sp>
          <p:nvSpPr>
            <p:cNvPr id="11" name="Google Shape;614;p87">
              <a:extLst>
                <a:ext uri="{FF2B5EF4-FFF2-40B4-BE49-F238E27FC236}">
                  <a16:creationId xmlns:a16="http://schemas.microsoft.com/office/drawing/2014/main" id="{4D53AAEB-5ECD-4621-B441-6C55CD98CCED}"/>
                </a:ext>
              </a:extLst>
            </p:cNvPr>
            <p:cNvSpPr txBox="1"/>
            <p:nvPr/>
          </p:nvSpPr>
          <p:spPr>
            <a:xfrm>
              <a:off x="7848207" y="4625571"/>
              <a:ext cx="501336" cy="144040"/>
            </a:xfrm>
            <a:prstGeom prst="rect">
              <a:avLst/>
            </a:prstGeom>
            <a:noFill/>
            <a:ln>
              <a:solidFill>
                <a:schemeClr val="dk1"/>
              </a:solidFill>
              <a:prstDash val="sysDot"/>
            </a:ln>
          </p:spPr>
          <p:txBody>
            <a:bodyPr spcFirstLastPara="1" wrap="square" lIns="36000" tIns="36000" rIns="36000" bIns="36000" anchor="ctr" anchorCtr="0">
              <a:noAutofit/>
            </a:bodyPr>
            <a:lstStyle/>
            <a:p>
              <a:pPr lvl="0" algn="ctr">
                <a:buClr>
                  <a:prstClr val="black"/>
                </a:buClr>
                <a:buSzPts val="1100"/>
                <a:defRPr/>
              </a:pPr>
              <a:r>
                <a:rPr kumimoji="1" lang="ja-JP" altLang="en-US" sz="700" i="0" u="none" strike="noStrike" kern="1200" cap="none" spc="0" normalizeH="0" baseline="0" noProof="0" dirty="0" smtClean="0">
                  <a:ln>
                    <a:noFill/>
                  </a:ln>
                  <a:solidFill>
                    <a:schemeClr val="tx1">
                      <a:lumMod val="65000"/>
                      <a:lumOff val="35000"/>
                    </a:schemeClr>
                  </a:solidFill>
                  <a:effectLst/>
                  <a:uLnTx/>
                  <a:uFillTx/>
                  <a:latin typeface="UD デジタル 教科書体 NK-B" panose="02020700000000000000" pitchFamily="18" charset="-128"/>
                  <a:ea typeface="UD デジタル 教科書体 NK-B" panose="02020700000000000000" pitchFamily="18" charset="-128"/>
                </a:rPr>
                <a:t>ミライの医療</a:t>
              </a:r>
              <a:endParaRPr kumimoji="1" lang="en-US" altLang="ja-JP" sz="700" i="0" u="none" strike="noStrike" kern="1200" cap="none" spc="0" normalizeH="0" baseline="0" noProof="0" dirty="0" smtClean="0">
                <a:ln>
                  <a:noFill/>
                </a:ln>
                <a:solidFill>
                  <a:schemeClr val="tx1">
                    <a:lumMod val="65000"/>
                    <a:lumOff val="35000"/>
                  </a:schemeClr>
                </a:solidFill>
                <a:effectLst/>
                <a:uLnTx/>
                <a:uFillTx/>
                <a:latin typeface="UD デジタル 教科書体 NK-B" panose="02020700000000000000" pitchFamily="18" charset="-128"/>
                <a:ea typeface="UD デジタル 教科書体 NK-B" panose="02020700000000000000" pitchFamily="18" charset="-128"/>
              </a:endParaRPr>
            </a:p>
          </p:txBody>
        </p:sp>
        <p:sp>
          <p:nvSpPr>
            <p:cNvPr id="12" name="Google Shape;614;p87">
              <a:extLst>
                <a:ext uri="{FF2B5EF4-FFF2-40B4-BE49-F238E27FC236}">
                  <a16:creationId xmlns:a16="http://schemas.microsoft.com/office/drawing/2014/main" id="{4D53AAEB-5ECD-4621-B441-6C55CD98CCED}"/>
                </a:ext>
              </a:extLst>
            </p:cNvPr>
            <p:cNvSpPr txBox="1"/>
            <p:nvPr/>
          </p:nvSpPr>
          <p:spPr>
            <a:xfrm>
              <a:off x="7088530" y="5990729"/>
              <a:ext cx="794453" cy="125670"/>
            </a:xfrm>
            <a:prstGeom prst="rect">
              <a:avLst/>
            </a:prstGeom>
            <a:noFill/>
            <a:ln>
              <a:solidFill>
                <a:schemeClr val="dk1"/>
              </a:solidFill>
              <a:prstDash val="sysDot"/>
            </a:ln>
          </p:spPr>
          <p:txBody>
            <a:bodyPr spcFirstLastPara="1" wrap="square" lIns="36000" tIns="36000" rIns="36000" bIns="36000" anchor="ctr" anchorCtr="0">
              <a:noAutofit/>
            </a:bodyPr>
            <a:lstStyle/>
            <a:p>
              <a:pPr lvl="0" algn="ctr">
                <a:buClr>
                  <a:prstClr val="black"/>
                </a:buClr>
                <a:buSzPts val="1100"/>
                <a:defRPr/>
              </a:pPr>
              <a:r>
                <a:rPr kumimoji="1" lang="ja-JP" altLang="en-US" sz="700" i="0" u="none" strike="noStrike" kern="1200" cap="none" spc="0" normalizeH="0" baseline="0" noProof="0" dirty="0" smtClean="0">
                  <a:ln>
                    <a:noFill/>
                  </a:ln>
                  <a:solidFill>
                    <a:schemeClr val="tx1">
                      <a:lumMod val="65000"/>
                      <a:lumOff val="35000"/>
                    </a:schemeClr>
                  </a:solidFill>
                  <a:effectLst/>
                  <a:uLnTx/>
                  <a:uFillTx/>
                  <a:latin typeface="UD デジタル 教科書体 NK-B" panose="02020700000000000000" pitchFamily="18" charset="-128"/>
                  <a:ea typeface="UD デジタル 教科書体 NK-B" panose="02020700000000000000" pitchFamily="18" charset="-128"/>
                </a:rPr>
                <a:t>ミライの大阪の食・文化</a:t>
              </a:r>
              <a:endParaRPr kumimoji="1" lang="en-US" altLang="ja-JP" sz="700" i="0" u="none" strike="noStrike" kern="1200" cap="none" spc="0" normalizeH="0" baseline="0" noProof="0" dirty="0" smtClean="0">
                <a:ln>
                  <a:noFill/>
                </a:ln>
                <a:solidFill>
                  <a:schemeClr val="tx1">
                    <a:lumMod val="65000"/>
                    <a:lumOff val="35000"/>
                  </a:schemeClr>
                </a:solidFill>
                <a:effectLst/>
                <a:uLnTx/>
                <a:uFillTx/>
                <a:latin typeface="UD デジタル 教科書体 NK-B" panose="02020700000000000000" pitchFamily="18" charset="-128"/>
                <a:ea typeface="UD デジタル 教科書体 NK-B" panose="02020700000000000000" pitchFamily="18" charset="-128"/>
              </a:endParaRPr>
            </a:p>
          </p:txBody>
        </p:sp>
        <p:sp>
          <p:nvSpPr>
            <p:cNvPr id="13" name="Google Shape;614;p87">
              <a:extLst>
                <a:ext uri="{FF2B5EF4-FFF2-40B4-BE49-F238E27FC236}">
                  <a16:creationId xmlns:a16="http://schemas.microsoft.com/office/drawing/2014/main" id="{4D53AAEB-5ECD-4621-B441-6C55CD98CCED}"/>
                </a:ext>
              </a:extLst>
            </p:cNvPr>
            <p:cNvSpPr txBox="1"/>
            <p:nvPr/>
          </p:nvSpPr>
          <p:spPr>
            <a:xfrm>
              <a:off x="7329562" y="4962872"/>
              <a:ext cx="641608" cy="135813"/>
            </a:xfrm>
            <a:prstGeom prst="rect">
              <a:avLst/>
            </a:prstGeom>
            <a:noFill/>
            <a:ln>
              <a:solidFill>
                <a:schemeClr val="dk1"/>
              </a:solidFill>
              <a:prstDash val="sysDot"/>
            </a:ln>
          </p:spPr>
          <p:txBody>
            <a:bodyPr spcFirstLastPara="1" wrap="square" lIns="36000" tIns="36000" rIns="36000" bIns="36000" anchor="ctr" anchorCtr="0">
              <a:noAutofit/>
            </a:bodyPr>
            <a:lstStyle/>
            <a:p>
              <a:pPr lvl="0" algn="ctr">
                <a:buClr>
                  <a:prstClr val="black"/>
                </a:buClr>
                <a:buSzPts val="1100"/>
                <a:defRPr/>
              </a:pPr>
              <a:r>
                <a:rPr kumimoji="1" lang="ja-JP" altLang="en-US" sz="700" i="0" u="none" strike="noStrike" kern="1200" cap="none" spc="0" normalizeH="0" baseline="0" noProof="0" dirty="0" smtClean="0">
                  <a:ln>
                    <a:noFill/>
                  </a:ln>
                  <a:solidFill>
                    <a:schemeClr val="tx1">
                      <a:lumMod val="65000"/>
                      <a:lumOff val="35000"/>
                    </a:schemeClr>
                  </a:solidFill>
                  <a:effectLst/>
                  <a:uLnTx/>
                  <a:uFillTx/>
                  <a:latin typeface="UD デジタル 教科書体 NK-B" panose="02020700000000000000" pitchFamily="18" charset="-128"/>
                  <a:ea typeface="UD デジタル 教科書体 NK-B" panose="02020700000000000000" pitchFamily="18" charset="-128"/>
                </a:rPr>
                <a:t>展示・出展ゾーン</a:t>
              </a:r>
              <a:endParaRPr kumimoji="1" lang="en-US" altLang="ja-JP" sz="700" i="0" u="none" strike="noStrike" kern="1200" cap="none" spc="0" normalizeH="0" baseline="0" noProof="0" dirty="0" smtClean="0">
                <a:ln>
                  <a:noFill/>
                </a:ln>
                <a:solidFill>
                  <a:schemeClr val="tx1">
                    <a:lumMod val="65000"/>
                    <a:lumOff val="35000"/>
                  </a:schemeClr>
                </a:solidFill>
                <a:effectLst/>
                <a:uLnTx/>
                <a:uFillTx/>
                <a:latin typeface="UD デジタル 教科書体 NK-B" panose="02020700000000000000" pitchFamily="18" charset="-128"/>
                <a:ea typeface="UD デジタル 教科書体 NK-B" panose="02020700000000000000" pitchFamily="18" charset="-128"/>
              </a:endParaRPr>
            </a:p>
          </p:txBody>
        </p:sp>
        <p:sp>
          <p:nvSpPr>
            <p:cNvPr id="16" name="Google Shape;614;p87">
              <a:extLst>
                <a:ext uri="{FF2B5EF4-FFF2-40B4-BE49-F238E27FC236}">
                  <a16:creationId xmlns:a16="http://schemas.microsoft.com/office/drawing/2014/main" id="{4D53AAEB-5ECD-4621-B441-6C55CD98CCED}"/>
                </a:ext>
              </a:extLst>
            </p:cNvPr>
            <p:cNvSpPr txBox="1"/>
            <p:nvPr/>
          </p:nvSpPr>
          <p:spPr>
            <a:xfrm>
              <a:off x="7578886" y="5423288"/>
              <a:ext cx="392284" cy="111056"/>
            </a:xfrm>
            <a:prstGeom prst="rect">
              <a:avLst/>
            </a:prstGeom>
            <a:noFill/>
            <a:ln>
              <a:solidFill>
                <a:srgbClr val="FF0000"/>
              </a:solidFill>
              <a:prstDash val="sysDot"/>
            </a:ln>
          </p:spPr>
          <p:txBody>
            <a:bodyPr spcFirstLastPara="1" wrap="square" lIns="36000" tIns="36000" rIns="36000" bIns="36000" anchor="ctr" anchorCtr="0">
              <a:noAutofit/>
            </a:bodyPr>
            <a:lstStyle/>
            <a:p>
              <a:pPr lvl="0" algn="ctr">
                <a:buClr>
                  <a:prstClr val="black"/>
                </a:buClr>
                <a:buSzPts val="1100"/>
                <a:defRPr/>
              </a:pPr>
              <a:r>
                <a:rPr kumimoji="1" lang="ja-JP" altLang="en-US" sz="700" dirty="0">
                  <a:solidFill>
                    <a:srgbClr val="FF0000"/>
                  </a:solidFill>
                  <a:latin typeface="UD デジタル 教科書体 NK-B" panose="02020700000000000000" pitchFamily="18" charset="-128"/>
                  <a:ea typeface="UD デジタル 教科書体 NK-B" panose="02020700000000000000" pitchFamily="18" charset="-128"/>
                </a:rPr>
                <a:t>アトリウム</a:t>
              </a:r>
              <a:endParaRPr kumimoji="1" lang="en-US" altLang="ja-JP" sz="700" i="0" strike="noStrike" kern="1200" cap="none" spc="0" normalizeH="0" baseline="0" noProof="0" dirty="0" smtClean="0">
                <a:ln>
                  <a:noFill/>
                </a:ln>
                <a:solidFill>
                  <a:srgbClr val="FF0000"/>
                </a:solidFill>
                <a:effectLst/>
                <a:uLnTx/>
                <a:uFillTx/>
                <a:latin typeface="UD デジタル 教科書体 NK-B" panose="02020700000000000000" pitchFamily="18" charset="-128"/>
                <a:ea typeface="UD デジタル 教科書体 NK-B" panose="02020700000000000000" pitchFamily="18" charset="-128"/>
              </a:endParaRPr>
            </a:p>
          </p:txBody>
        </p:sp>
      </p:grpSp>
    </p:spTree>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w="63500">
          <a:solidFill>
            <a:srgbClr val="FF0000">
              <a:alpha val="76000"/>
            </a:srgbClr>
          </a:solidFill>
        </a:ln>
      </a:spPr>
      <a:bodyPr rot="0" spcFirstLastPara="0" vertOverflow="overflow" horzOverflow="overflow" vert="horz" wrap="square" lIns="91440" tIns="45720" rIns="91440" bIns="45720" numCol="1" spcCol="0" rtlCol="0" fromWordArt="0" anchor="ctr" anchorCtr="0" forceAA="0" compatLnSpc="1">
        <a:noAutofit/>
      </a:bodyP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lnDef>
      <a:spPr>
        <a:ln w="38100">
          <a:solidFill>
            <a:schemeClr val="tx1"/>
          </a:solidFill>
          <a:prstDash val="sysDot"/>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296</Words>
  <Application>Microsoft Office PowerPoint</Application>
  <PresentationFormat>画面に合わせる (4:3)</PresentationFormat>
  <Paragraphs>18</Paragraphs>
  <Slides>1</Slides>
  <Notes>1</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vt:i4>
      </vt:variant>
    </vt:vector>
  </HeadingPairs>
  <TitlesOfParts>
    <vt:vector size="11" baseType="lpstr">
      <vt:lpstr>BIZ UDPゴシック</vt:lpstr>
      <vt:lpstr>UD デジタル 教科書体 NK-B</vt:lpstr>
      <vt:lpstr>UD デジタル 教科書体 NP-R</vt:lpstr>
      <vt:lpstr>游ゴシック</vt:lpstr>
      <vt:lpstr>游ゴシック Light</vt:lpstr>
      <vt:lpstr>Arial</vt:lpstr>
      <vt:lpstr>Calibri</vt:lpstr>
      <vt:lpstr>Calibri Light</vt:lpstr>
      <vt:lpstr>Wingdings</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revision>1</cp:revision>
  <dcterms:modified xsi:type="dcterms:W3CDTF">2022-11-18T09:38:58Z</dcterms:modified>
</cp:coreProperties>
</file>