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75" r:id="rId2"/>
    <p:sldId id="276" r:id="rId3"/>
    <p:sldId id="277"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2677E93-EF8B-467F-BE92-9142284E08E0}" type="datetimeFigureOut">
              <a:rPr kumimoji="1" lang="ja-JP" altLang="en-US" smtClean="0"/>
              <a:t>2022/3/22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93B3C5D-E4CB-4AB7-ACF7-1561E9552853}" type="slidenum">
              <a:rPr kumimoji="1" lang="ja-JP" altLang="en-US" smtClean="0"/>
              <a:t>‹#›</a:t>
            </a:fld>
            <a:endParaRPr kumimoji="1" lang="ja-JP" altLang="en-US"/>
          </a:p>
        </p:txBody>
      </p:sp>
    </p:spTree>
    <p:extLst>
      <p:ext uri="{BB962C8B-B14F-4D97-AF65-F5344CB8AC3E}">
        <p14:creationId xmlns:p14="http://schemas.microsoft.com/office/powerpoint/2010/main" val="2679058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307989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406892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249068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1261795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160136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2819992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244485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1124933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2019501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150699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707360B-CD3F-44D1-A213-0EEA3ADE8D9B}" type="datetimeFigureOut">
              <a:rPr kumimoji="1" lang="ja-JP" altLang="en-US" smtClean="0"/>
              <a:t>2022/3/22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2175796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7360B-CD3F-44D1-A213-0EEA3ADE8D9B}" type="datetimeFigureOut">
              <a:rPr kumimoji="1" lang="ja-JP" altLang="en-US" smtClean="0"/>
              <a:t>2022/3/22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FD147-A7EB-4C6F-BBC4-41CC1B845B9F}" type="slidenum">
              <a:rPr kumimoji="1" lang="ja-JP" altLang="en-US" smtClean="0"/>
              <a:t>‹#›</a:t>
            </a:fld>
            <a:endParaRPr kumimoji="1" lang="ja-JP" altLang="en-US"/>
          </a:p>
        </p:txBody>
      </p:sp>
    </p:spTree>
    <p:extLst>
      <p:ext uri="{BB962C8B-B14F-4D97-AF65-F5344CB8AC3E}">
        <p14:creationId xmlns:p14="http://schemas.microsoft.com/office/powerpoint/2010/main" val="3857082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1674" y="517409"/>
            <a:ext cx="10515600" cy="7334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400" b="1" dirty="0" smtClean="0"/>
              <a:t>■</a:t>
            </a:r>
            <a:r>
              <a:rPr lang="en-US" altLang="ja-JP" sz="2400" b="1" dirty="0" smtClean="0"/>
              <a:t>202</a:t>
            </a:r>
            <a:r>
              <a:rPr lang="en-US" altLang="ja-JP" sz="2400" b="1" dirty="0"/>
              <a:t>2</a:t>
            </a:r>
            <a:r>
              <a:rPr lang="ja-JP" altLang="en-US" sz="2400" b="1" dirty="0" smtClean="0"/>
              <a:t>年度事業計画</a:t>
            </a:r>
            <a:endParaRPr lang="en-US" altLang="ja-JP" sz="1000" dirty="0" smtClean="0"/>
          </a:p>
        </p:txBody>
      </p:sp>
      <p:sp>
        <p:nvSpPr>
          <p:cNvPr id="6" name="タイトル 1"/>
          <p:cNvSpPr txBox="1">
            <a:spLocks/>
          </p:cNvSpPr>
          <p:nvPr/>
        </p:nvSpPr>
        <p:spPr>
          <a:xfrm>
            <a:off x="151674" y="-18038"/>
            <a:ext cx="10515600" cy="884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游ゴシック Light" panose="020B0300000000000000" pitchFamily="50" charset="-128"/>
                <a:ea typeface="游ゴシック Light" panose="020B0300000000000000" pitchFamily="50" charset="-128"/>
              </a:rPr>
              <a:t>報告事項２　</a:t>
            </a:r>
            <a:r>
              <a:rPr lang="en-US" altLang="ja-JP" sz="2800" b="1" dirty="0" smtClean="0">
                <a:latin typeface="游ゴシック Light" panose="020B0300000000000000" pitchFamily="50" charset="-128"/>
                <a:ea typeface="游ゴシック Light" panose="020B0300000000000000" pitchFamily="50" charset="-128"/>
              </a:rPr>
              <a:t>2022</a:t>
            </a:r>
            <a:r>
              <a:rPr lang="ja-JP" altLang="en-US" sz="2800" b="1" dirty="0" smtClean="0">
                <a:latin typeface="游ゴシック Light" panose="020B0300000000000000" pitchFamily="50" charset="-128"/>
                <a:ea typeface="游ゴシック Light" panose="020B0300000000000000" pitchFamily="50" charset="-128"/>
              </a:rPr>
              <a:t>年度事業計画案</a:t>
            </a:r>
            <a:endParaRPr lang="ja-JP" altLang="en-US" sz="2800" b="1" u="heavy" dirty="0">
              <a:solidFill>
                <a:srgbClr val="FF0000"/>
              </a:solidFill>
              <a:latin typeface="游ゴシック Light" panose="020B0300000000000000" pitchFamily="50" charset="-128"/>
              <a:ea typeface="游ゴシック Light" panose="020B0300000000000000" pitchFamily="50" charset="-128"/>
            </a:endParaRPr>
          </a:p>
        </p:txBody>
      </p:sp>
      <p:sp>
        <p:nvSpPr>
          <p:cNvPr id="7" name="正方形/長方形 6"/>
          <p:cNvSpPr/>
          <p:nvPr/>
        </p:nvSpPr>
        <p:spPr>
          <a:xfrm>
            <a:off x="151674" y="1070895"/>
            <a:ext cx="11693962" cy="3170099"/>
          </a:xfrm>
          <a:prstGeom prst="rect">
            <a:avLst/>
          </a:prstGeom>
        </p:spPr>
        <p:txBody>
          <a:bodyPr wrap="square">
            <a:spAutoFit/>
          </a:bodyPr>
          <a:lstStyle/>
          <a:p>
            <a:pPr>
              <a:lnSpc>
                <a:spcPts val="2400"/>
              </a:lnSpc>
            </a:pPr>
            <a:r>
              <a:rPr lang="en-US" altLang="ja-JP" b="1" dirty="0" smtClean="0">
                <a:latin typeface="游明朝" panose="02020400000000000000" pitchFamily="18" charset="-128"/>
                <a:ea typeface="游明朝" panose="02020400000000000000" pitchFamily="18" charset="-128"/>
              </a:rPr>
              <a:t>Ⅰ.</a:t>
            </a:r>
            <a:r>
              <a:rPr lang="ja-JP" altLang="en-US" b="1" dirty="0" smtClean="0">
                <a:latin typeface="游明朝" panose="02020400000000000000" pitchFamily="18" charset="-128"/>
                <a:ea typeface="游明朝" panose="02020400000000000000" pitchFamily="18" charset="-128"/>
              </a:rPr>
              <a:t>　事業</a:t>
            </a:r>
            <a:r>
              <a:rPr lang="ja-JP" altLang="en-US" b="1" dirty="0">
                <a:latin typeface="游明朝" panose="02020400000000000000" pitchFamily="18" charset="-128"/>
                <a:ea typeface="游明朝" panose="02020400000000000000" pitchFamily="18" charset="-128"/>
              </a:rPr>
              <a:t>方針</a:t>
            </a:r>
          </a:p>
          <a:p>
            <a:pPr marL="179388" indent="-179388">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当推進委員会では、大阪府</a:t>
            </a:r>
            <a:r>
              <a:rPr lang="ja-JP" altLang="en-US" dirty="0">
                <a:latin typeface="游明朝" panose="02020400000000000000" pitchFamily="18" charset="-128"/>
                <a:ea typeface="游明朝" panose="02020400000000000000" pitchFamily="18" charset="-128"/>
              </a:rPr>
              <a:t>及び大阪市に</a:t>
            </a:r>
            <a:r>
              <a:rPr lang="ja-JP" altLang="en-US" dirty="0" smtClean="0">
                <a:latin typeface="游明朝" panose="02020400000000000000" pitchFamily="18" charset="-128"/>
                <a:ea typeface="游明朝" panose="02020400000000000000" pitchFamily="18" charset="-128"/>
              </a:rPr>
              <a:t>おいて</a:t>
            </a:r>
            <a:r>
              <a:rPr lang="en-US" altLang="ja-JP" dirty="0">
                <a:latin typeface="游明朝" panose="02020400000000000000" pitchFamily="18" charset="-128"/>
                <a:ea typeface="游明朝" panose="02020400000000000000" pitchFamily="18" charset="-128"/>
              </a:rPr>
              <a:t>2021</a:t>
            </a:r>
            <a:r>
              <a:rPr lang="ja-JP" altLang="en-US" dirty="0">
                <a:latin typeface="游明朝" panose="02020400000000000000" pitchFamily="18" charset="-128"/>
                <a:ea typeface="游明朝" panose="02020400000000000000" pitchFamily="18" charset="-128"/>
              </a:rPr>
              <a:t>年</a:t>
            </a:r>
            <a:r>
              <a:rPr lang="en-US" altLang="ja-JP" dirty="0">
                <a:latin typeface="游明朝" panose="02020400000000000000" pitchFamily="18" charset="-128"/>
                <a:ea typeface="游明朝" panose="02020400000000000000" pitchFamily="18" charset="-128"/>
              </a:rPr>
              <a:t>3</a:t>
            </a:r>
            <a:r>
              <a:rPr lang="ja-JP" altLang="en-US" dirty="0">
                <a:latin typeface="游明朝" panose="02020400000000000000" pitchFamily="18" charset="-128"/>
                <a:ea typeface="游明朝" panose="02020400000000000000" pitchFamily="18" charset="-128"/>
              </a:rPr>
              <a:t>月</a:t>
            </a:r>
            <a:r>
              <a:rPr lang="ja-JP" altLang="en-US" dirty="0" smtClean="0">
                <a:latin typeface="游明朝" panose="02020400000000000000" pitchFamily="18" charset="-128"/>
                <a:ea typeface="游明朝" panose="02020400000000000000" pitchFamily="18" charset="-128"/>
              </a:rPr>
              <a:t>に策定</a:t>
            </a:r>
            <a:r>
              <a:rPr lang="ja-JP" altLang="en-US" dirty="0">
                <a:latin typeface="游明朝" panose="02020400000000000000" pitchFamily="18" charset="-128"/>
                <a:ea typeface="游明朝" panose="02020400000000000000" pitchFamily="18" charset="-128"/>
              </a:rPr>
              <a:t>された「</a:t>
            </a:r>
            <a:r>
              <a:rPr lang="en-US" altLang="ja-JP" dirty="0">
                <a:latin typeface="游明朝" panose="02020400000000000000" pitchFamily="18" charset="-128"/>
                <a:ea typeface="游明朝" panose="02020400000000000000" pitchFamily="18" charset="-128"/>
              </a:rPr>
              <a:t>2025</a:t>
            </a:r>
            <a:r>
              <a:rPr lang="ja-JP" altLang="en-US" dirty="0">
                <a:latin typeface="游明朝" panose="02020400000000000000" pitchFamily="18" charset="-128"/>
                <a:ea typeface="游明朝" panose="02020400000000000000" pitchFamily="18" charset="-128"/>
              </a:rPr>
              <a:t>年大阪・関西万博出展</a:t>
            </a:r>
            <a:r>
              <a:rPr lang="ja-JP" altLang="en-US" dirty="0" smtClean="0">
                <a:latin typeface="游明朝" panose="02020400000000000000" pitchFamily="18" charset="-128"/>
                <a:ea typeface="游明朝" panose="02020400000000000000" pitchFamily="18" charset="-128"/>
              </a:rPr>
              <a:t>参加基本構想」に</a:t>
            </a:r>
            <a:r>
              <a:rPr lang="ja-JP" altLang="en-US" dirty="0">
                <a:latin typeface="游明朝" panose="02020400000000000000" pitchFamily="18" charset="-128"/>
                <a:ea typeface="游明朝" panose="02020400000000000000" pitchFamily="18" charset="-128"/>
              </a:rPr>
              <a:t>基づき、 “「人」は生まれ変われる”、“新たな一歩を</a:t>
            </a:r>
            <a:r>
              <a:rPr lang="ja-JP" altLang="en-US" dirty="0" smtClean="0">
                <a:latin typeface="游明朝" panose="02020400000000000000" pitchFamily="18" charset="-128"/>
                <a:ea typeface="游明朝" panose="02020400000000000000" pitchFamily="18" charset="-128"/>
              </a:rPr>
              <a:t>踏み出す</a:t>
            </a:r>
            <a:r>
              <a:rPr lang="ja-JP" altLang="en-US" dirty="0">
                <a:latin typeface="游明朝" panose="02020400000000000000" pitchFamily="18" charset="-128"/>
                <a:ea typeface="游明朝" panose="02020400000000000000" pitchFamily="18" charset="-128"/>
              </a:rPr>
              <a:t>”</a:t>
            </a:r>
            <a:r>
              <a:rPr lang="ja-JP" altLang="en-US" dirty="0" smtClean="0">
                <a:latin typeface="游明朝" panose="02020400000000000000" pitchFamily="18" charset="-128"/>
                <a:ea typeface="游明朝" panose="02020400000000000000" pitchFamily="18" charset="-128"/>
              </a:rPr>
              <a:t>という</a:t>
            </a:r>
            <a:r>
              <a:rPr lang="ja-JP" altLang="en-US" dirty="0">
                <a:latin typeface="游明朝" panose="02020400000000000000" pitchFamily="18" charset="-128"/>
                <a:ea typeface="游明朝" panose="02020400000000000000" pitchFamily="18" charset="-128"/>
              </a:rPr>
              <a:t>意味を込めた「</a:t>
            </a:r>
            <a:r>
              <a:rPr lang="en-US" altLang="ja-JP" dirty="0">
                <a:latin typeface="游明朝" panose="02020400000000000000" pitchFamily="18" charset="-128"/>
                <a:ea typeface="游明朝" panose="02020400000000000000" pitchFamily="18" charset="-128"/>
              </a:rPr>
              <a:t>REBORN</a:t>
            </a:r>
            <a:r>
              <a:rPr lang="ja-JP" altLang="en-US" dirty="0">
                <a:latin typeface="游明朝" panose="02020400000000000000" pitchFamily="18" charset="-128"/>
                <a:ea typeface="游明朝" panose="02020400000000000000" pitchFamily="18" charset="-128"/>
              </a:rPr>
              <a:t>」をテーマ</a:t>
            </a:r>
            <a:r>
              <a:rPr lang="ja-JP" altLang="en-US" dirty="0" smtClean="0">
                <a:latin typeface="游明朝" panose="02020400000000000000" pitchFamily="18" charset="-128"/>
                <a:ea typeface="游明朝" panose="02020400000000000000" pitchFamily="18" charset="-128"/>
              </a:rPr>
              <a:t>に、産学官が一体になって、</a:t>
            </a:r>
            <a:r>
              <a:rPr lang="ja-JP" altLang="en-US" dirty="0">
                <a:latin typeface="游明朝" panose="02020400000000000000" pitchFamily="18" charset="-128"/>
                <a:ea typeface="游明朝" panose="02020400000000000000" pitchFamily="18" charset="-128"/>
              </a:rPr>
              <a:t>大阪・関西万博への出展</a:t>
            </a:r>
            <a:r>
              <a:rPr lang="ja-JP" altLang="en-US" dirty="0" smtClean="0">
                <a:latin typeface="游明朝" panose="02020400000000000000" pitchFamily="18" charset="-128"/>
                <a:ea typeface="游明朝" panose="02020400000000000000" pitchFamily="18" charset="-128"/>
              </a:rPr>
              <a:t>参加に向けた取り組みを進めている。</a:t>
            </a:r>
            <a:endParaRPr lang="en-US" altLang="ja-JP" dirty="0" smtClean="0">
              <a:latin typeface="游明朝" panose="02020400000000000000" pitchFamily="18" charset="-128"/>
              <a:ea typeface="游明朝" panose="02020400000000000000" pitchFamily="18" charset="-128"/>
            </a:endParaRPr>
          </a:p>
          <a:p>
            <a:pPr marL="179388" indent="-179388">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大阪パビリオンは「世界に貢献する大阪の姿を示す」「大阪のパワーを世界に発信する」ことをめざしてるが、パビリオンのマスタープランとなる「</a:t>
            </a:r>
            <a:r>
              <a:rPr lang="en-US" altLang="ja-JP" dirty="0" smtClean="0">
                <a:latin typeface="游明朝" panose="02020400000000000000" pitchFamily="18" charset="-128"/>
                <a:ea typeface="游明朝" panose="02020400000000000000" pitchFamily="18" charset="-128"/>
              </a:rPr>
              <a:t>2025</a:t>
            </a:r>
            <a:r>
              <a:rPr lang="ja-JP" altLang="en-US" dirty="0" smtClean="0">
                <a:latin typeface="游明朝" panose="02020400000000000000" pitchFamily="18" charset="-128"/>
                <a:ea typeface="游明朝" panose="02020400000000000000" pitchFamily="18" charset="-128"/>
              </a:rPr>
              <a:t>年日本国際博覧会大阪パビリオン出展</a:t>
            </a:r>
            <a:r>
              <a:rPr lang="ja-JP" altLang="en-US" dirty="0">
                <a:latin typeface="游明朝" panose="02020400000000000000" pitchFamily="18" charset="-128"/>
                <a:ea typeface="游明朝" panose="02020400000000000000" pitchFamily="18" charset="-128"/>
              </a:rPr>
              <a:t>基本計画</a:t>
            </a:r>
            <a:r>
              <a:rPr lang="ja-JP" altLang="en-US" dirty="0" smtClean="0">
                <a:latin typeface="游明朝" panose="02020400000000000000" pitchFamily="18" charset="-128"/>
                <a:ea typeface="游明朝" panose="02020400000000000000" pitchFamily="18" charset="-128"/>
              </a:rPr>
              <a:t>」（以下「基本計画」という。）を</a:t>
            </a:r>
            <a:r>
              <a:rPr lang="en-US" altLang="ja-JP" dirty="0" smtClean="0">
                <a:latin typeface="游明朝" panose="02020400000000000000" pitchFamily="18" charset="-128"/>
                <a:ea typeface="游明朝" panose="02020400000000000000" pitchFamily="18" charset="-128"/>
              </a:rPr>
              <a:t>2022</a:t>
            </a:r>
            <a:r>
              <a:rPr lang="ja-JP" altLang="en-US" dirty="0" smtClean="0">
                <a:latin typeface="游明朝" panose="02020400000000000000" pitchFamily="18" charset="-128"/>
                <a:ea typeface="游明朝" panose="02020400000000000000" pitchFamily="18" charset="-128"/>
              </a:rPr>
              <a:t>年</a:t>
            </a:r>
            <a:r>
              <a:rPr lang="en-US" altLang="ja-JP" dirty="0" smtClean="0">
                <a:latin typeface="游明朝" panose="02020400000000000000" pitchFamily="18" charset="-128"/>
                <a:ea typeface="游明朝" panose="02020400000000000000" pitchFamily="18" charset="-128"/>
              </a:rPr>
              <a:t>3</a:t>
            </a:r>
            <a:r>
              <a:rPr lang="ja-JP" altLang="en-US" dirty="0" smtClean="0">
                <a:latin typeface="游明朝" panose="02020400000000000000" pitchFamily="18" charset="-128"/>
                <a:ea typeface="游明朝" panose="02020400000000000000" pitchFamily="18" charset="-128"/>
              </a:rPr>
              <a:t>月に策定した。</a:t>
            </a:r>
            <a:endParaRPr lang="en-US" altLang="ja-JP" dirty="0" smtClean="0">
              <a:latin typeface="游明朝" panose="02020400000000000000" pitchFamily="18" charset="-128"/>
              <a:ea typeface="游明朝" panose="02020400000000000000" pitchFamily="18" charset="-128"/>
            </a:endParaRPr>
          </a:p>
          <a:p>
            <a:pPr marL="179388" indent="-179388">
              <a:lnSpc>
                <a:spcPts val="2400"/>
              </a:lnSpc>
            </a:pPr>
            <a:r>
              <a:rPr lang="ja-JP" altLang="en-US" dirty="0" smtClean="0">
                <a:latin typeface="游明朝" panose="02020400000000000000" pitchFamily="18" charset="-128"/>
                <a:ea typeface="游明朝" panose="02020400000000000000" pitchFamily="18" charset="-128"/>
              </a:rPr>
              <a:t>　　</a:t>
            </a:r>
            <a:r>
              <a:rPr lang="en-US" altLang="ja-JP" dirty="0" smtClean="0">
                <a:latin typeface="游明朝" panose="02020400000000000000" pitchFamily="18" charset="-128"/>
                <a:ea typeface="游明朝" panose="02020400000000000000" pitchFamily="18" charset="-128"/>
              </a:rPr>
              <a:t>2022</a:t>
            </a:r>
            <a:r>
              <a:rPr lang="ja-JP" altLang="en-US" dirty="0" smtClean="0">
                <a:latin typeface="游明朝" panose="02020400000000000000" pitchFamily="18" charset="-128"/>
                <a:ea typeface="游明朝" panose="02020400000000000000" pitchFamily="18" charset="-128"/>
              </a:rPr>
              <a:t>年度は、基本計画に基づき、建築、展示、行催事、運営とこれらに</a:t>
            </a:r>
            <a:r>
              <a:rPr lang="ja-JP" altLang="en-US" dirty="0">
                <a:latin typeface="游明朝" panose="02020400000000000000" pitchFamily="18" charset="-128"/>
                <a:ea typeface="游明朝" panose="02020400000000000000" pitchFamily="18" charset="-128"/>
              </a:rPr>
              <a:t>かかる財源確保、レガシーの利活用など</a:t>
            </a:r>
            <a:r>
              <a:rPr lang="ja-JP" altLang="en-US" dirty="0" smtClean="0">
                <a:latin typeface="游明朝" panose="02020400000000000000" pitchFamily="18" charset="-128"/>
                <a:ea typeface="游明朝" panose="02020400000000000000" pitchFamily="18" charset="-128"/>
              </a:rPr>
              <a:t>、より具体的な計画の策定、実行に向けた準備、調整を進める。また、パビリオン</a:t>
            </a:r>
            <a:r>
              <a:rPr lang="ja-JP" altLang="en-US" dirty="0">
                <a:latin typeface="游明朝" panose="02020400000000000000" pitchFamily="18" charset="-128"/>
                <a:ea typeface="游明朝" panose="02020400000000000000" pitchFamily="18" charset="-128"/>
              </a:rPr>
              <a:t>の建設、展示、運営、資金管理等の実行業務を</a:t>
            </a:r>
            <a:r>
              <a:rPr lang="ja-JP" altLang="en-US" dirty="0" smtClean="0">
                <a:latin typeface="游明朝" panose="02020400000000000000" pitchFamily="18" charset="-128"/>
                <a:ea typeface="游明朝" panose="02020400000000000000" pitchFamily="18" charset="-128"/>
              </a:rPr>
              <a:t>担当する社団法人の設立に向けた準備を行う。</a:t>
            </a:r>
            <a:endParaRPr lang="ja-JP" altLang="en-US" dirty="0">
              <a:latin typeface="游明朝" panose="02020400000000000000" pitchFamily="18" charset="-128"/>
              <a:ea typeface="游明朝" panose="02020400000000000000" pitchFamily="18" charset="-128"/>
            </a:endParaRPr>
          </a:p>
        </p:txBody>
      </p:sp>
      <p:sp>
        <p:nvSpPr>
          <p:cNvPr id="8" name="正方形/長方形 7"/>
          <p:cNvSpPr/>
          <p:nvPr/>
        </p:nvSpPr>
        <p:spPr>
          <a:xfrm>
            <a:off x="151674" y="4607871"/>
            <a:ext cx="11859296" cy="1938992"/>
          </a:xfrm>
          <a:prstGeom prst="rect">
            <a:avLst/>
          </a:prstGeom>
        </p:spPr>
        <p:txBody>
          <a:bodyPr wrap="square">
            <a:spAutoFit/>
          </a:bodyPr>
          <a:lstStyle/>
          <a:p>
            <a:pPr>
              <a:lnSpc>
                <a:spcPts val="2400"/>
              </a:lnSpc>
            </a:pPr>
            <a:r>
              <a:rPr lang="en-US" altLang="ja-JP" b="1" dirty="0" smtClean="0">
                <a:latin typeface="游明朝" panose="02020400000000000000" pitchFamily="18" charset="-128"/>
                <a:ea typeface="游明朝" panose="02020400000000000000" pitchFamily="18" charset="-128"/>
              </a:rPr>
              <a:t>Ⅱ.</a:t>
            </a:r>
            <a:r>
              <a:rPr lang="ja-JP" altLang="en-US" b="1" dirty="0" smtClean="0">
                <a:latin typeface="游明朝" panose="02020400000000000000" pitchFamily="18" charset="-128"/>
                <a:ea typeface="游明朝" panose="02020400000000000000" pitchFamily="18" charset="-128"/>
              </a:rPr>
              <a:t>　基本計画に基づく検討</a:t>
            </a:r>
            <a:endParaRPr lang="en-US" altLang="ja-JP" b="1" dirty="0" smtClean="0">
              <a:latin typeface="游明朝" panose="02020400000000000000" pitchFamily="18" charset="-128"/>
              <a:ea typeface="游明朝" panose="02020400000000000000" pitchFamily="18" charset="-128"/>
            </a:endParaRPr>
          </a:p>
          <a:p>
            <a:pPr>
              <a:lnSpc>
                <a:spcPts val="2400"/>
              </a:lnSpc>
            </a:pPr>
            <a:endParaRPr lang="en-US" altLang="ja-JP" b="1" dirty="0" smtClean="0">
              <a:latin typeface="游明朝" panose="02020400000000000000" pitchFamily="18" charset="-128"/>
              <a:ea typeface="游明朝" panose="02020400000000000000" pitchFamily="18" charset="-128"/>
            </a:endParaRPr>
          </a:p>
          <a:p>
            <a:pPr>
              <a:lnSpc>
                <a:spcPts val="2400"/>
              </a:lnSpc>
            </a:pPr>
            <a:r>
              <a:rPr lang="ja-JP" altLang="en-US" b="1" dirty="0" smtClean="0">
                <a:latin typeface="游明朝" panose="02020400000000000000" pitchFamily="18" charset="-128"/>
                <a:ea typeface="游明朝" panose="02020400000000000000" pitchFamily="18" charset="-128"/>
              </a:rPr>
              <a:t>　１．基本計画の実現にむけた全体の企画管理、総合調整</a:t>
            </a:r>
            <a:endParaRPr lang="ja-JP" altLang="en-US" b="1" dirty="0">
              <a:latin typeface="游明朝" panose="02020400000000000000" pitchFamily="18" charset="-128"/>
              <a:ea typeface="游明朝" panose="02020400000000000000" pitchFamily="18" charset="-128"/>
            </a:endParaRPr>
          </a:p>
          <a:p>
            <a:pPr marL="360363" indent="-360363">
              <a:lnSpc>
                <a:spcPts val="2400"/>
              </a:lnSpc>
            </a:pPr>
            <a:r>
              <a:rPr lang="ja-JP" altLang="en-US" b="1" dirty="0">
                <a:latin typeface="游明朝" panose="02020400000000000000" pitchFamily="18" charset="-128"/>
                <a:ea typeface="游明朝" panose="02020400000000000000" pitchFamily="18" charset="-128"/>
              </a:rPr>
              <a:t>　</a:t>
            </a:r>
            <a:r>
              <a:rPr lang="ja-JP" altLang="en-US" b="1" dirty="0" smtClean="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出展参加テーマである「</a:t>
            </a:r>
            <a:r>
              <a:rPr lang="ja-JP" altLang="en-US" dirty="0">
                <a:latin typeface="游明朝" panose="02020400000000000000" pitchFamily="18" charset="-128"/>
                <a:ea typeface="游明朝" panose="02020400000000000000" pitchFamily="18" charset="-128"/>
              </a:rPr>
              <a:t>ＲＥＢＯＲＮ</a:t>
            </a:r>
            <a:r>
              <a:rPr lang="ja-JP" altLang="en-US" dirty="0" smtClean="0">
                <a:latin typeface="游明朝" panose="02020400000000000000" pitchFamily="18" charset="-128"/>
                <a:ea typeface="游明朝" panose="02020400000000000000" pitchFamily="18" charset="-128"/>
              </a:rPr>
              <a:t>」の具体化とともに、万博で実現をめざす「ＳＤＧｓ」の目標達成を先導するという趣旨を踏まえながら、テーマ展開や事業</a:t>
            </a:r>
            <a:r>
              <a:rPr lang="ja-JP" altLang="en-US" dirty="0">
                <a:latin typeface="游明朝" panose="02020400000000000000" pitchFamily="18" charset="-128"/>
                <a:ea typeface="游明朝" panose="02020400000000000000" pitchFamily="18" charset="-128"/>
              </a:rPr>
              <a:t>推進</a:t>
            </a:r>
            <a:r>
              <a:rPr lang="ja-JP" altLang="en-US" dirty="0" smtClean="0">
                <a:latin typeface="游明朝" panose="02020400000000000000" pitchFamily="18" charset="-128"/>
                <a:ea typeface="游明朝" panose="02020400000000000000" pitchFamily="18" charset="-128"/>
              </a:rPr>
              <a:t>の方向性、パビリオンのゾーニングやバーチャルも含めたコンテンツの検討などについての総合調整を行い、全体</a:t>
            </a:r>
            <a:r>
              <a:rPr lang="ja-JP" altLang="en-US" dirty="0">
                <a:latin typeface="游明朝" panose="02020400000000000000" pitchFamily="18" charset="-128"/>
                <a:ea typeface="游明朝" panose="02020400000000000000" pitchFamily="18" charset="-128"/>
              </a:rPr>
              <a:t>スケジュールを</a:t>
            </a:r>
            <a:r>
              <a:rPr lang="ja-JP" altLang="en-US" dirty="0" smtClean="0">
                <a:latin typeface="游明朝" panose="02020400000000000000" pitchFamily="18" charset="-128"/>
                <a:ea typeface="游明朝" panose="02020400000000000000" pitchFamily="18" charset="-128"/>
              </a:rPr>
              <a:t>管理する。</a:t>
            </a:r>
            <a:endParaRPr lang="ja-JP" altLang="en-US" dirty="0">
              <a:solidFill>
                <a:srgbClr val="FF0000"/>
              </a:solidFill>
              <a:latin typeface="游明朝" panose="02020400000000000000" pitchFamily="18" charset="-128"/>
              <a:ea typeface="游明朝" panose="02020400000000000000" pitchFamily="18" charset="-128"/>
            </a:endParaRPr>
          </a:p>
        </p:txBody>
      </p:sp>
      <p:sp>
        <p:nvSpPr>
          <p:cNvPr id="9" name="テキスト ボックス 8"/>
          <p:cNvSpPr txBox="1"/>
          <p:nvPr/>
        </p:nvSpPr>
        <p:spPr>
          <a:xfrm>
            <a:off x="10930970" y="86568"/>
            <a:ext cx="1080000" cy="360000"/>
          </a:xfrm>
          <a:prstGeom prst="rect">
            <a:avLst/>
          </a:prstGeom>
          <a:noFill/>
          <a:ln>
            <a:solidFill>
              <a:schemeClr val="tx1"/>
            </a:solidFill>
          </a:ln>
        </p:spPr>
        <p:txBody>
          <a:bodyPr wrap="square" rtlCol="0" anchor="ctr">
            <a:spAutoFit/>
          </a:bodyPr>
          <a:lstStyle/>
          <a:p>
            <a:pPr algn="ctr"/>
            <a:r>
              <a:rPr kumimoji="1" lang="ja-JP" altLang="en-US" dirty="0" smtClean="0"/>
              <a:t>資料５</a:t>
            </a:r>
            <a:endParaRPr kumimoji="1" lang="ja-JP" altLang="en-US" dirty="0"/>
          </a:p>
        </p:txBody>
      </p:sp>
    </p:spTree>
    <p:extLst>
      <p:ext uri="{BB962C8B-B14F-4D97-AF65-F5344CB8AC3E}">
        <p14:creationId xmlns:p14="http://schemas.microsoft.com/office/powerpoint/2010/main" val="327841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7352" y="193964"/>
            <a:ext cx="11395906" cy="6247864"/>
          </a:xfrm>
          <a:prstGeom prst="rect">
            <a:avLst/>
          </a:prstGeom>
        </p:spPr>
        <p:txBody>
          <a:bodyPr wrap="square">
            <a:spAutoFit/>
          </a:bodyPr>
          <a:lstStyle/>
          <a:p>
            <a:pPr>
              <a:lnSpc>
                <a:spcPts val="2400"/>
              </a:lnSpc>
            </a:pPr>
            <a:r>
              <a:rPr lang="ja-JP" altLang="en-US" dirty="0">
                <a:latin typeface="游明朝" panose="02020400000000000000" pitchFamily="18" charset="-128"/>
                <a:ea typeface="游明朝" panose="02020400000000000000" pitchFamily="18" charset="-128"/>
              </a:rPr>
              <a:t>　</a:t>
            </a:r>
            <a:endParaRPr lang="en-US" altLang="ja-JP" dirty="0" smtClean="0">
              <a:latin typeface="游明朝" panose="02020400000000000000" pitchFamily="18" charset="-128"/>
              <a:ea typeface="游明朝" panose="02020400000000000000" pitchFamily="18" charset="-128"/>
            </a:endParaRPr>
          </a:p>
          <a:p>
            <a:pPr>
              <a:lnSpc>
                <a:spcPts val="2400"/>
              </a:lnSpc>
            </a:pPr>
            <a:r>
              <a:rPr lang="ja-JP" altLang="en-US" b="1" dirty="0" smtClean="0">
                <a:latin typeface="游明朝" panose="02020400000000000000" pitchFamily="18" charset="-128"/>
                <a:ea typeface="游明朝" panose="02020400000000000000" pitchFamily="18" charset="-128"/>
              </a:rPr>
              <a:t>２．実施計画と出展準備の推進</a:t>
            </a:r>
            <a:endParaRPr lang="ja-JP" altLang="en-US" b="1" dirty="0">
              <a:latin typeface="游明朝" panose="02020400000000000000" pitchFamily="18" charset="-128"/>
              <a:ea typeface="游明朝" panose="02020400000000000000" pitchFamily="18" charset="-128"/>
            </a:endParaRPr>
          </a:p>
          <a:p>
            <a:pPr>
              <a:lnSpc>
                <a:spcPts val="2400"/>
              </a:lnSpc>
            </a:pPr>
            <a:endParaRPr lang="en-US" altLang="ja-JP" b="1" dirty="0">
              <a:latin typeface="游明朝" panose="02020400000000000000" pitchFamily="18" charset="-128"/>
              <a:ea typeface="游明朝" panose="02020400000000000000" pitchFamily="18" charset="-128"/>
            </a:endParaRPr>
          </a:p>
          <a:p>
            <a:pPr>
              <a:lnSpc>
                <a:spcPts val="2400"/>
              </a:lnSpc>
            </a:pPr>
            <a:r>
              <a:rPr lang="ja-JP" altLang="en-US" b="1" dirty="0" smtClean="0">
                <a:latin typeface="游明朝" panose="02020400000000000000" pitchFamily="18" charset="-128"/>
                <a:ea typeface="游明朝" panose="02020400000000000000" pitchFamily="18" charset="-128"/>
              </a:rPr>
              <a:t>　①　展示計画</a:t>
            </a:r>
            <a:endParaRPr lang="ja-JP" altLang="en-US" b="1" dirty="0">
              <a:latin typeface="游明朝" panose="02020400000000000000" pitchFamily="18" charset="-128"/>
              <a:ea typeface="游明朝" panose="02020400000000000000" pitchFamily="18" charset="-128"/>
            </a:endParaRPr>
          </a:p>
          <a:p>
            <a:pPr marL="442913" indent="-442913">
              <a:lnSpc>
                <a:spcPts val="2400"/>
              </a:lnSpc>
            </a:pPr>
            <a:r>
              <a:rPr lang="ja-JP" altLang="en-US" dirty="0" smtClean="0">
                <a:latin typeface="游明朝" panose="02020400000000000000" pitchFamily="18" charset="-128"/>
                <a:ea typeface="游明朝" panose="02020400000000000000" pitchFamily="18" charset="-128"/>
              </a:rPr>
              <a:t>　　　展示基本方針に基づき、展示構成やストーリーの調整、設計・制作、ライドの詳細</a:t>
            </a:r>
            <a:r>
              <a:rPr lang="ja-JP" altLang="en-US" dirty="0">
                <a:latin typeface="游明朝" panose="02020400000000000000" pitchFamily="18" charset="-128"/>
                <a:ea typeface="游明朝" panose="02020400000000000000" pitchFamily="18" charset="-128"/>
              </a:rPr>
              <a:t>設計、バーチャル</a:t>
            </a:r>
            <a:r>
              <a:rPr lang="ja-JP" altLang="en-US" dirty="0" smtClean="0">
                <a:latin typeface="游明朝" panose="02020400000000000000" pitchFamily="18" charset="-128"/>
                <a:ea typeface="游明朝" panose="02020400000000000000" pitchFamily="18" charset="-128"/>
              </a:rPr>
              <a:t>大阪館</a:t>
            </a:r>
            <a:r>
              <a:rPr lang="ja-JP" altLang="en-US" dirty="0">
                <a:latin typeface="游明朝" panose="02020400000000000000" pitchFamily="18" charset="-128"/>
                <a:ea typeface="游明朝" panose="02020400000000000000" pitchFamily="18" charset="-128"/>
              </a:rPr>
              <a:t>（仮称）の</a:t>
            </a:r>
            <a:r>
              <a:rPr lang="ja-JP" altLang="en-US" dirty="0" smtClean="0">
                <a:latin typeface="游明朝" panose="02020400000000000000" pitchFamily="18" charset="-128"/>
                <a:ea typeface="游明朝" panose="02020400000000000000" pitchFamily="18" charset="-128"/>
              </a:rPr>
              <a:t>推進等に取り組む。</a:t>
            </a:r>
            <a:endParaRPr lang="en-US" altLang="ja-JP" dirty="0" smtClean="0">
              <a:latin typeface="游明朝" panose="02020400000000000000" pitchFamily="18" charset="-128"/>
              <a:ea typeface="游明朝" panose="02020400000000000000" pitchFamily="18" charset="-128"/>
            </a:endParaRPr>
          </a:p>
          <a:p>
            <a:pPr>
              <a:lnSpc>
                <a:spcPts val="2400"/>
              </a:lnSpc>
            </a:pPr>
            <a:endParaRPr lang="en-US" altLang="ja-JP" sz="1000" dirty="0" smtClean="0">
              <a:latin typeface="游明朝" panose="02020400000000000000" pitchFamily="18" charset="-128"/>
              <a:ea typeface="游明朝" panose="02020400000000000000" pitchFamily="18" charset="-128"/>
            </a:endParaRPr>
          </a:p>
          <a:p>
            <a:pPr>
              <a:lnSpc>
                <a:spcPts val="2400"/>
              </a:lnSpc>
            </a:pPr>
            <a:r>
              <a:rPr lang="ja-JP" altLang="en-US" dirty="0">
                <a:latin typeface="游明朝" panose="02020400000000000000" pitchFamily="18" charset="-128"/>
                <a:ea typeface="游明朝" panose="02020400000000000000" pitchFamily="18" charset="-128"/>
              </a:rPr>
              <a:t>　</a:t>
            </a:r>
            <a:r>
              <a:rPr lang="ja-JP" altLang="en-US" b="1" dirty="0">
                <a:latin typeface="游明朝" panose="02020400000000000000" pitchFamily="18" charset="-128"/>
                <a:ea typeface="游明朝" panose="02020400000000000000" pitchFamily="18" charset="-128"/>
              </a:rPr>
              <a:t>②</a:t>
            </a:r>
            <a:r>
              <a:rPr lang="ja-JP" altLang="en-US" b="1" dirty="0" smtClean="0">
                <a:latin typeface="游明朝" panose="02020400000000000000" pitchFamily="18" charset="-128"/>
                <a:ea typeface="游明朝" panose="02020400000000000000" pitchFamily="18" charset="-128"/>
              </a:rPr>
              <a:t>　建築計画</a:t>
            </a:r>
            <a:endParaRPr lang="ja-JP" altLang="en-US" b="1" dirty="0">
              <a:latin typeface="游明朝" panose="02020400000000000000" pitchFamily="18" charset="-128"/>
              <a:ea typeface="游明朝" panose="02020400000000000000" pitchFamily="18" charset="-128"/>
            </a:endParaRPr>
          </a:p>
          <a:p>
            <a:pPr marL="442913" indent="-442913">
              <a:lnSpc>
                <a:spcPts val="2400"/>
              </a:lnSpc>
            </a:pPr>
            <a:r>
              <a:rPr lang="ja-JP" altLang="en-US" dirty="0" smtClean="0">
                <a:latin typeface="游明朝" panose="02020400000000000000" pitchFamily="18" charset="-128"/>
                <a:ea typeface="游明朝" panose="02020400000000000000" pitchFamily="18" charset="-128"/>
              </a:rPr>
              <a:t>　　　</a:t>
            </a:r>
            <a:r>
              <a:rPr lang="en-US" altLang="ja-JP" dirty="0" smtClean="0">
                <a:latin typeface="游明朝" panose="02020400000000000000" pitchFamily="18" charset="-128"/>
                <a:ea typeface="游明朝" panose="02020400000000000000" pitchFamily="18" charset="-128"/>
              </a:rPr>
              <a:t>2023</a:t>
            </a:r>
            <a:r>
              <a:rPr lang="ja-JP" altLang="en-US" dirty="0">
                <a:latin typeface="游明朝" panose="02020400000000000000" pitchFamily="18" charset="-128"/>
                <a:ea typeface="游明朝" panose="02020400000000000000" pitchFamily="18" charset="-128"/>
              </a:rPr>
              <a:t>年</a:t>
            </a:r>
            <a:r>
              <a:rPr lang="en-US" altLang="ja-JP" dirty="0">
                <a:latin typeface="游明朝" panose="02020400000000000000" pitchFamily="18" charset="-128"/>
                <a:ea typeface="游明朝" panose="02020400000000000000" pitchFamily="18" charset="-128"/>
              </a:rPr>
              <a:t>4</a:t>
            </a:r>
            <a:r>
              <a:rPr lang="ja-JP" altLang="en-US" dirty="0">
                <a:latin typeface="游明朝" panose="02020400000000000000" pitchFamily="18" charset="-128"/>
                <a:ea typeface="游明朝" panose="02020400000000000000" pitchFamily="18" charset="-128"/>
              </a:rPr>
              <a:t>月建築工事着工に向け</a:t>
            </a:r>
            <a:r>
              <a:rPr lang="ja-JP" altLang="en-US" dirty="0" smtClean="0">
                <a:latin typeface="游明朝" panose="02020400000000000000" pitchFamily="18" charset="-128"/>
                <a:ea typeface="游明朝" panose="02020400000000000000" pitchFamily="18" charset="-128"/>
              </a:rPr>
              <a:t>、基本設計及び実施設計に取り組む。また、</a:t>
            </a:r>
            <a:r>
              <a:rPr lang="en-US" altLang="ja-JP" dirty="0" smtClean="0">
                <a:latin typeface="游明朝" panose="02020400000000000000" pitchFamily="18" charset="-128"/>
                <a:ea typeface="游明朝" panose="02020400000000000000" pitchFamily="18" charset="-128"/>
              </a:rPr>
              <a:t>ECI</a:t>
            </a:r>
            <a:r>
              <a:rPr lang="ja-JP" altLang="en-US" dirty="0" smtClean="0">
                <a:latin typeface="游明朝" panose="02020400000000000000" pitchFamily="18" charset="-128"/>
                <a:ea typeface="游明朝" panose="02020400000000000000" pitchFamily="18" charset="-128"/>
              </a:rPr>
              <a:t>方式による施工予定者を公募・選定する。</a:t>
            </a:r>
            <a:endParaRPr lang="en-US" altLang="ja-JP" dirty="0" smtClean="0">
              <a:latin typeface="游明朝" panose="02020400000000000000" pitchFamily="18" charset="-128"/>
              <a:ea typeface="游明朝" panose="02020400000000000000" pitchFamily="18" charset="-128"/>
            </a:endParaRPr>
          </a:p>
          <a:p>
            <a:pPr>
              <a:lnSpc>
                <a:spcPts val="2400"/>
              </a:lnSpc>
            </a:pPr>
            <a:endParaRPr lang="ja-JP" altLang="en-US" sz="1000" dirty="0">
              <a:latin typeface="游明朝" panose="02020400000000000000" pitchFamily="18" charset="-128"/>
              <a:ea typeface="游明朝" panose="02020400000000000000" pitchFamily="18" charset="-128"/>
            </a:endParaRPr>
          </a:p>
          <a:p>
            <a:pPr>
              <a:lnSpc>
                <a:spcPts val="2400"/>
              </a:lnSpc>
            </a:pPr>
            <a:r>
              <a:rPr lang="ja-JP" altLang="en-US" dirty="0">
                <a:latin typeface="游明朝" panose="02020400000000000000" pitchFamily="18" charset="-128"/>
                <a:ea typeface="游明朝" panose="02020400000000000000" pitchFamily="18" charset="-128"/>
              </a:rPr>
              <a:t>　</a:t>
            </a:r>
            <a:r>
              <a:rPr lang="ja-JP" altLang="en-US" b="1" dirty="0">
                <a:latin typeface="游明朝" panose="02020400000000000000" pitchFamily="18" charset="-128"/>
                <a:ea typeface="游明朝" panose="02020400000000000000" pitchFamily="18" charset="-128"/>
              </a:rPr>
              <a:t>③</a:t>
            </a:r>
            <a:r>
              <a:rPr lang="ja-JP" altLang="en-US" b="1" dirty="0" smtClean="0">
                <a:latin typeface="游明朝" panose="02020400000000000000" pitchFamily="18" charset="-128"/>
                <a:ea typeface="游明朝" panose="02020400000000000000" pitchFamily="18" charset="-128"/>
              </a:rPr>
              <a:t>　行</a:t>
            </a:r>
            <a:r>
              <a:rPr lang="ja-JP" altLang="en-US" b="1" dirty="0">
                <a:latin typeface="游明朝" panose="02020400000000000000" pitchFamily="18" charset="-128"/>
                <a:ea typeface="游明朝" panose="02020400000000000000" pitchFamily="18" charset="-128"/>
              </a:rPr>
              <a:t>・</a:t>
            </a:r>
            <a:r>
              <a:rPr lang="ja-JP" altLang="en-US" b="1" dirty="0" smtClean="0">
                <a:latin typeface="游明朝" panose="02020400000000000000" pitchFamily="18" charset="-128"/>
                <a:ea typeface="游明朝" panose="02020400000000000000" pitchFamily="18" charset="-128"/>
              </a:rPr>
              <a:t>催事計画</a:t>
            </a:r>
            <a:endParaRPr lang="ja-JP" altLang="en-US" b="1" dirty="0">
              <a:latin typeface="游明朝" panose="02020400000000000000" pitchFamily="18" charset="-128"/>
              <a:ea typeface="游明朝" panose="02020400000000000000" pitchFamily="18" charset="-128"/>
            </a:endParaRPr>
          </a:p>
          <a:p>
            <a:pPr marL="442913" indent="-442913">
              <a:lnSpc>
                <a:spcPts val="2400"/>
              </a:lnSpc>
            </a:pPr>
            <a:r>
              <a:rPr lang="ja-JP" altLang="en-US" dirty="0" smtClean="0">
                <a:latin typeface="游明朝" panose="02020400000000000000" pitchFamily="18" charset="-128"/>
                <a:ea typeface="游明朝" panose="02020400000000000000" pitchFamily="18" charset="-128"/>
              </a:rPr>
              <a:t>　　　行催事基本方針に基づき、大阪パビリオン内外の行催事スペースやバーチャル空間を最大限に活用しながら様々なプログラムの最適化を図るため検討を進める。</a:t>
            </a:r>
            <a:endParaRPr lang="en-US" altLang="ja-JP" dirty="0" smtClean="0">
              <a:latin typeface="游明朝" panose="02020400000000000000" pitchFamily="18" charset="-128"/>
              <a:ea typeface="游明朝" panose="02020400000000000000" pitchFamily="18" charset="-128"/>
            </a:endParaRPr>
          </a:p>
          <a:p>
            <a:pPr>
              <a:lnSpc>
                <a:spcPts val="2400"/>
              </a:lnSpc>
            </a:pPr>
            <a:endParaRPr lang="en-US" altLang="ja-JP" dirty="0" smtClean="0">
              <a:latin typeface="游明朝" panose="02020400000000000000" pitchFamily="18" charset="-128"/>
              <a:ea typeface="游明朝" panose="02020400000000000000" pitchFamily="18" charset="-128"/>
            </a:endParaRPr>
          </a:p>
          <a:p>
            <a:pPr>
              <a:lnSpc>
                <a:spcPts val="2400"/>
              </a:lnSpc>
            </a:pPr>
            <a:r>
              <a:rPr lang="ja-JP" altLang="en-US" dirty="0">
                <a:latin typeface="游明朝" panose="02020400000000000000" pitchFamily="18" charset="-128"/>
                <a:ea typeface="游明朝" panose="02020400000000000000" pitchFamily="18" charset="-128"/>
              </a:rPr>
              <a:t>　</a:t>
            </a:r>
            <a:r>
              <a:rPr lang="ja-JP" altLang="en-US" b="1" dirty="0">
                <a:latin typeface="游明朝" panose="02020400000000000000" pitchFamily="18" charset="-128"/>
                <a:ea typeface="游明朝" panose="02020400000000000000" pitchFamily="18" charset="-128"/>
              </a:rPr>
              <a:t>④</a:t>
            </a:r>
            <a:r>
              <a:rPr lang="ja-JP" altLang="en-US" b="1" dirty="0" smtClean="0">
                <a:latin typeface="游明朝" panose="02020400000000000000" pitchFamily="18" charset="-128"/>
                <a:ea typeface="游明朝" panose="02020400000000000000" pitchFamily="18" charset="-128"/>
              </a:rPr>
              <a:t>　商業</a:t>
            </a:r>
            <a:r>
              <a:rPr lang="ja-JP" altLang="en-US" b="1" dirty="0">
                <a:latin typeface="游明朝" panose="02020400000000000000" pitchFamily="18" charset="-128"/>
                <a:ea typeface="游明朝" panose="02020400000000000000" pitchFamily="18" charset="-128"/>
              </a:rPr>
              <a:t>活動計画</a:t>
            </a:r>
          </a:p>
          <a:p>
            <a:pPr>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商業活動事</a:t>
            </a:r>
            <a:r>
              <a:rPr lang="ja-JP" altLang="en-US" dirty="0">
                <a:latin typeface="游明朝" panose="02020400000000000000" pitchFamily="18" charset="-128"/>
                <a:ea typeface="游明朝" panose="02020400000000000000" pitchFamily="18" charset="-128"/>
              </a:rPr>
              <a:t>基本方針に</a:t>
            </a:r>
            <a:r>
              <a:rPr lang="ja-JP" altLang="en-US" dirty="0" smtClean="0">
                <a:latin typeface="游明朝" panose="02020400000000000000" pitchFamily="18" charset="-128"/>
                <a:ea typeface="游明朝" panose="02020400000000000000" pitchFamily="18" charset="-128"/>
              </a:rPr>
              <a:t>基づき、物販</a:t>
            </a:r>
            <a:r>
              <a:rPr lang="ja-JP" altLang="en-US" dirty="0">
                <a:latin typeface="游明朝" panose="02020400000000000000" pitchFamily="18" charset="-128"/>
                <a:ea typeface="游明朝" panose="02020400000000000000" pitchFamily="18" charset="-128"/>
              </a:rPr>
              <a:t>、飲食、その他サービスの提供に</a:t>
            </a:r>
            <a:r>
              <a:rPr lang="ja-JP" altLang="en-US" dirty="0" smtClean="0">
                <a:latin typeface="游明朝" panose="02020400000000000000" pitchFamily="18" charset="-128"/>
                <a:ea typeface="游明朝" panose="02020400000000000000" pitchFamily="18" charset="-128"/>
              </a:rPr>
              <a:t>ついて具体的な検討に取り組む。</a:t>
            </a:r>
            <a:endParaRPr lang="en-US" altLang="ja-JP" dirty="0" smtClean="0">
              <a:latin typeface="游明朝" panose="02020400000000000000" pitchFamily="18" charset="-128"/>
              <a:ea typeface="游明朝" panose="02020400000000000000" pitchFamily="18" charset="-128"/>
            </a:endParaRPr>
          </a:p>
          <a:p>
            <a:pPr>
              <a:lnSpc>
                <a:spcPts val="2400"/>
              </a:lnSpc>
            </a:pPr>
            <a:endParaRPr lang="en-US" altLang="ja-JP" dirty="0" smtClean="0">
              <a:latin typeface="游明朝" panose="02020400000000000000" pitchFamily="18" charset="-128"/>
              <a:ea typeface="游明朝" panose="02020400000000000000" pitchFamily="18" charset="-128"/>
            </a:endParaRPr>
          </a:p>
          <a:p>
            <a:pPr>
              <a:lnSpc>
                <a:spcPts val="2400"/>
              </a:lnSpc>
            </a:pPr>
            <a:r>
              <a:rPr lang="ja-JP" altLang="en-US" dirty="0">
                <a:latin typeface="游明朝" panose="02020400000000000000" pitchFamily="18" charset="-128"/>
                <a:ea typeface="游明朝" panose="02020400000000000000" pitchFamily="18" charset="-128"/>
              </a:rPr>
              <a:t>　</a:t>
            </a:r>
            <a:r>
              <a:rPr lang="ja-JP" altLang="en-US" b="1" dirty="0">
                <a:latin typeface="游明朝" panose="02020400000000000000" pitchFamily="18" charset="-128"/>
                <a:ea typeface="游明朝" panose="02020400000000000000" pitchFamily="18" charset="-128"/>
              </a:rPr>
              <a:t>⑤</a:t>
            </a:r>
            <a:r>
              <a:rPr lang="ja-JP" altLang="en-US" b="1" dirty="0" smtClean="0">
                <a:latin typeface="游明朝" panose="02020400000000000000" pitchFamily="18" charset="-128"/>
                <a:ea typeface="游明朝" panose="02020400000000000000" pitchFamily="18" charset="-128"/>
              </a:rPr>
              <a:t>　広報</a:t>
            </a:r>
            <a:r>
              <a:rPr lang="ja-JP" altLang="en-US" b="1" dirty="0">
                <a:latin typeface="游明朝" panose="02020400000000000000" pitchFamily="18" charset="-128"/>
                <a:ea typeface="游明朝" panose="02020400000000000000" pitchFamily="18" charset="-128"/>
              </a:rPr>
              <a:t>計画</a:t>
            </a:r>
          </a:p>
          <a:p>
            <a:pPr>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広報基本方針に基づき、広報の具体化に取り組む。</a:t>
            </a:r>
            <a:endParaRPr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397114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3712" y="397547"/>
            <a:ext cx="11395906" cy="3477875"/>
          </a:xfrm>
          <a:prstGeom prst="rect">
            <a:avLst/>
          </a:prstGeom>
        </p:spPr>
        <p:txBody>
          <a:bodyPr wrap="square">
            <a:spAutoFit/>
          </a:bodyPr>
          <a:lstStyle/>
          <a:p>
            <a:pPr>
              <a:lnSpc>
                <a:spcPts val="2400"/>
              </a:lnSpc>
            </a:pPr>
            <a:r>
              <a:rPr lang="ja-JP" altLang="en-US" dirty="0">
                <a:latin typeface="游明朝" panose="02020400000000000000" pitchFamily="18" charset="-128"/>
                <a:ea typeface="游明朝" panose="02020400000000000000" pitchFamily="18" charset="-128"/>
              </a:rPr>
              <a:t>　</a:t>
            </a:r>
            <a:r>
              <a:rPr lang="ja-JP" altLang="en-US" b="1" dirty="0">
                <a:latin typeface="游明朝" panose="02020400000000000000" pitchFamily="18" charset="-128"/>
                <a:ea typeface="游明朝" panose="02020400000000000000" pitchFamily="18" charset="-128"/>
              </a:rPr>
              <a:t>⑥　運営計画</a:t>
            </a:r>
          </a:p>
          <a:p>
            <a:pPr>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運営</a:t>
            </a:r>
            <a:r>
              <a:rPr lang="ja-JP" altLang="en-US" dirty="0">
                <a:latin typeface="游明朝" panose="02020400000000000000" pitchFamily="18" charset="-128"/>
                <a:ea typeface="游明朝" panose="02020400000000000000" pitchFamily="18" charset="-128"/>
              </a:rPr>
              <a:t>基本方針に基づき、運営組織</a:t>
            </a:r>
            <a:r>
              <a:rPr lang="ja-JP" altLang="en-US" dirty="0" smtClean="0">
                <a:latin typeface="游明朝" panose="02020400000000000000" pitchFamily="18" charset="-128"/>
                <a:ea typeface="游明朝" panose="02020400000000000000" pitchFamily="18" charset="-128"/>
              </a:rPr>
              <a:t>体制や接遇計画等の運営</a:t>
            </a:r>
            <a:r>
              <a:rPr lang="ja-JP" altLang="en-US" dirty="0">
                <a:latin typeface="游明朝" panose="02020400000000000000" pitchFamily="18" charset="-128"/>
                <a:ea typeface="游明朝" panose="02020400000000000000" pitchFamily="18" charset="-128"/>
              </a:rPr>
              <a:t>計画を検討する。</a:t>
            </a:r>
          </a:p>
          <a:p>
            <a:pPr>
              <a:lnSpc>
                <a:spcPts val="2400"/>
              </a:lnSpc>
            </a:pPr>
            <a:r>
              <a:rPr lang="ja-JP" altLang="en-US" b="1" dirty="0" smtClean="0">
                <a:latin typeface="游明朝" panose="02020400000000000000" pitchFamily="18" charset="-128"/>
                <a:ea typeface="游明朝" panose="02020400000000000000" pitchFamily="18" charset="-128"/>
              </a:rPr>
              <a:t>　</a:t>
            </a:r>
            <a:endParaRPr lang="en-US" altLang="ja-JP" b="1" dirty="0" smtClean="0">
              <a:latin typeface="游明朝" panose="02020400000000000000" pitchFamily="18" charset="-128"/>
              <a:ea typeface="游明朝" panose="02020400000000000000" pitchFamily="18" charset="-128"/>
            </a:endParaRPr>
          </a:p>
          <a:p>
            <a:pPr>
              <a:lnSpc>
                <a:spcPts val="2400"/>
              </a:lnSpc>
            </a:pPr>
            <a:r>
              <a:rPr lang="ja-JP" altLang="en-US" b="1" dirty="0">
                <a:latin typeface="游明朝" panose="02020400000000000000" pitchFamily="18" charset="-128"/>
                <a:ea typeface="游明朝" panose="02020400000000000000" pitchFamily="18" charset="-128"/>
              </a:rPr>
              <a:t>　</a:t>
            </a:r>
            <a:r>
              <a:rPr lang="ja-JP" altLang="en-US" b="1" dirty="0" smtClean="0">
                <a:latin typeface="游明朝" panose="02020400000000000000" pitchFamily="18" charset="-128"/>
                <a:ea typeface="游明朝" panose="02020400000000000000" pitchFamily="18" charset="-128"/>
              </a:rPr>
              <a:t>⑦</a:t>
            </a:r>
            <a:r>
              <a:rPr lang="ja-JP" altLang="en-US" b="1" dirty="0">
                <a:latin typeface="游明朝" panose="02020400000000000000" pitchFamily="18" charset="-128"/>
                <a:ea typeface="游明朝" panose="02020400000000000000" pitchFamily="18" charset="-128"/>
              </a:rPr>
              <a:t>　財務計画</a:t>
            </a:r>
          </a:p>
          <a:p>
            <a:pPr marL="442913" indent="-442913">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財務</a:t>
            </a:r>
            <a:r>
              <a:rPr lang="ja-JP" altLang="en-US" dirty="0">
                <a:latin typeface="游明朝" panose="02020400000000000000" pitchFamily="18" charset="-128"/>
                <a:ea typeface="游明朝" panose="02020400000000000000" pitchFamily="18" charset="-128"/>
              </a:rPr>
              <a:t>基本方針に基づき</a:t>
            </a:r>
            <a:r>
              <a:rPr lang="ja-JP" altLang="en-US" dirty="0" smtClean="0">
                <a:latin typeface="游明朝" panose="02020400000000000000" pitchFamily="18" charset="-128"/>
                <a:ea typeface="游明朝" panose="02020400000000000000" pitchFamily="18" charset="-128"/>
              </a:rPr>
              <a:t>、展示計画・建築計画・運営計画等を踏まえ、</a:t>
            </a:r>
            <a:r>
              <a:rPr lang="ja-JP" altLang="en-US" dirty="0">
                <a:latin typeface="游明朝" panose="02020400000000000000" pitchFamily="18" charset="-128"/>
                <a:ea typeface="游明朝" panose="02020400000000000000" pitchFamily="18" charset="-128"/>
              </a:rPr>
              <a:t>建築関連費用、運営</a:t>
            </a:r>
            <a:r>
              <a:rPr lang="ja-JP" altLang="en-US" dirty="0" smtClean="0">
                <a:latin typeface="游明朝" panose="02020400000000000000" pitchFamily="18" charset="-128"/>
                <a:ea typeface="游明朝" panose="02020400000000000000" pitchFamily="18" charset="-128"/>
              </a:rPr>
              <a:t>関連費用</a:t>
            </a:r>
            <a:r>
              <a:rPr lang="ja-JP" altLang="en-US" dirty="0">
                <a:latin typeface="游明朝" panose="02020400000000000000" pitchFamily="18" charset="-128"/>
                <a:ea typeface="游明朝" panose="02020400000000000000" pitchFamily="18" charset="-128"/>
              </a:rPr>
              <a:t>、</a:t>
            </a:r>
            <a:r>
              <a:rPr lang="ja-JP" altLang="en-US" dirty="0" smtClean="0">
                <a:latin typeface="游明朝" panose="02020400000000000000" pitchFamily="18" charset="-128"/>
                <a:ea typeface="游明朝" panose="02020400000000000000" pitchFamily="18" charset="-128"/>
              </a:rPr>
              <a:t>展示関連</a:t>
            </a:r>
            <a:r>
              <a:rPr lang="ja-JP" altLang="en-US" dirty="0">
                <a:latin typeface="游明朝" panose="02020400000000000000" pitchFamily="18" charset="-128"/>
                <a:ea typeface="游明朝" panose="02020400000000000000" pitchFamily="18" charset="-128"/>
              </a:rPr>
              <a:t>費用について、公費負担・協賛・寄附のそれぞれが充当されるべき費用を整理し財務計画</a:t>
            </a:r>
            <a:r>
              <a:rPr lang="ja-JP" altLang="en-US" dirty="0" smtClean="0">
                <a:latin typeface="游明朝" panose="02020400000000000000" pitchFamily="18" charset="-128"/>
                <a:ea typeface="游明朝" panose="02020400000000000000" pitchFamily="18" charset="-128"/>
              </a:rPr>
              <a:t>を立案するとともに協賛・寄附の獲得に努める。</a:t>
            </a:r>
            <a:endParaRPr lang="en-US" altLang="ja-JP" dirty="0" smtClean="0">
              <a:latin typeface="游明朝" panose="02020400000000000000" pitchFamily="18" charset="-128"/>
              <a:ea typeface="游明朝" panose="02020400000000000000" pitchFamily="18" charset="-128"/>
            </a:endParaRPr>
          </a:p>
          <a:p>
            <a:pPr>
              <a:lnSpc>
                <a:spcPts val="2400"/>
              </a:lnSpc>
            </a:pPr>
            <a:r>
              <a:rPr lang="ja-JP" altLang="en-US" sz="1000" dirty="0">
                <a:latin typeface="游明朝" panose="02020400000000000000" pitchFamily="18" charset="-128"/>
                <a:ea typeface="游明朝" panose="02020400000000000000" pitchFamily="18" charset="-128"/>
              </a:rPr>
              <a:t>　　　</a:t>
            </a:r>
          </a:p>
          <a:p>
            <a:pPr>
              <a:lnSpc>
                <a:spcPts val="2400"/>
              </a:lnSpc>
            </a:pPr>
            <a:r>
              <a:rPr lang="ja-JP" altLang="en-US" b="1" dirty="0" smtClean="0">
                <a:latin typeface="游明朝" panose="02020400000000000000" pitchFamily="18" charset="-128"/>
                <a:ea typeface="游明朝" panose="02020400000000000000" pitchFamily="18" charset="-128"/>
              </a:rPr>
              <a:t>　⑧　レガシー</a:t>
            </a:r>
            <a:endParaRPr lang="ja-JP" altLang="en-US" b="1" dirty="0">
              <a:latin typeface="游明朝" panose="02020400000000000000" pitchFamily="18" charset="-128"/>
              <a:ea typeface="游明朝" panose="02020400000000000000" pitchFamily="18" charset="-128"/>
            </a:endParaRPr>
          </a:p>
          <a:p>
            <a:pPr marL="442913" indent="-442913">
              <a:lnSpc>
                <a:spcPts val="2400"/>
              </a:lnSpc>
            </a:pP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　</a:t>
            </a:r>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レガシー基本方針に基づき、ハードレガシー及びソフトレガシーについて、具体的な</a:t>
            </a:r>
            <a:r>
              <a:rPr lang="ja-JP" altLang="en-US" dirty="0">
                <a:latin typeface="游明朝" panose="02020400000000000000" pitchFamily="18" charset="-128"/>
                <a:ea typeface="游明朝" panose="02020400000000000000" pitchFamily="18" charset="-128"/>
              </a:rPr>
              <a:t>事業</a:t>
            </a:r>
            <a:r>
              <a:rPr lang="ja-JP" altLang="en-US" dirty="0" smtClean="0">
                <a:latin typeface="游明朝" panose="02020400000000000000" pitchFamily="18" charset="-128"/>
                <a:ea typeface="游明朝" panose="02020400000000000000" pitchFamily="18" charset="-128"/>
              </a:rPr>
              <a:t>内容等の検討を進めていく。</a:t>
            </a:r>
            <a:endParaRPr lang="ja-JP" altLang="en-US" dirty="0">
              <a:latin typeface="游明朝" panose="02020400000000000000" pitchFamily="18" charset="-128"/>
              <a:ea typeface="游明朝" panose="02020400000000000000" pitchFamily="18" charset="-128"/>
            </a:endParaRPr>
          </a:p>
        </p:txBody>
      </p:sp>
      <p:sp>
        <p:nvSpPr>
          <p:cNvPr id="3" name="正方形/長方形 2"/>
          <p:cNvSpPr/>
          <p:nvPr/>
        </p:nvSpPr>
        <p:spPr>
          <a:xfrm>
            <a:off x="411748" y="4316509"/>
            <a:ext cx="11217870" cy="979755"/>
          </a:xfrm>
          <a:prstGeom prst="rect">
            <a:avLst/>
          </a:prstGeom>
        </p:spPr>
        <p:txBody>
          <a:bodyPr wrap="square">
            <a:spAutoFit/>
          </a:bodyPr>
          <a:lstStyle/>
          <a:p>
            <a:pPr>
              <a:lnSpc>
                <a:spcPts val="2600"/>
              </a:lnSpc>
            </a:pPr>
            <a:r>
              <a:rPr lang="ja-JP" altLang="en-US" b="1" dirty="0">
                <a:latin typeface="游明朝" panose="02020400000000000000" pitchFamily="18" charset="-128"/>
                <a:ea typeface="游明朝" panose="02020400000000000000" pitchFamily="18" charset="-128"/>
              </a:rPr>
              <a:t>３</a:t>
            </a:r>
            <a:r>
              <a:rPr lang="ja-JP" altLang="en-US" b="1" dirty="0" smtClean="0">
                <a:latin typeface="游明朝" panose="02020400000000000000" pitchFamily="18" charset="-128"/>
                <a:ea typeface="游明朝" panose="02020400000000000000" pitchFamily="18" charset="-128"/>
              </a:rPr>
              <a:t>．実行法人の設立準備</a:t>
            </a:r>
            <a:endParaRPr lang="ja-JP" altLang="en-US" b="1" dirty="0">
              <a:latin typeface="游明朝" panose="02020400000000000000" pitchFamily="18" charset="-128"/>
              <a:ea typeface="游明朝" panose="02020400000000000000" pitchFamily="18" charset="-128"/>
            </a:endParaRPr>
          </a:p>
          <a:p>
            <a:r>
              <a:rPr lang="ja-JP" altLang="en-US" dirty="0" smtClean="0">
                <a:latin typeface="游明朝" panose="02020400000000000000" pitchFamily="18" charset="-128"/>
                <a:ea typeface="游明朝" panose="02020400000000000000" pitchFamily="18" charset="-128"/>
              </a:rPr>
              <a:t>　　基本</a:t>
            </a:r>
            <a:r>
              <a:rPr lang="ja-JP" altLang="en-US" dirty="0">
                <a:latin typeface="游明朝" panose="02020400000000000000" pitchFamily="18" charset="-128"/>
                <a:ea typeface="游明朝" panose="02020400000000000000" pitchFamily="18" charset="-128"/>
              </a:rPr>
              <a:t>計画</a:t>
            </a:r>
            <a:r>
              <a:rPr lang="ja-JP" altLang="en-US" dirty="0" smtClean="0">
                <a:latin typeface="游明朝" panose="02020400000000000000" pitchFamily="18" charset="-128"/>
                <a:ea typeface="游明朝" panose="02020400000000000000" pitchFamily="18" charset="-128"/>
              </a:rPr>
              <a:t>に基づき</a:t>
            </a:r>
            <a:r>
              <a:rPr lang="ja-JP" altLang="en-US" dirty="0">
                <a:latin typeface="游明朝" panose="02020400000000000000" pitchFamily="18" charset="-128"/>
                <a:ea typeface="游明朝" panose="02020400000000000000" pitchFamily="18" charset="-128"/>
              </a:rPr>
              <a:t>、推進体制の強化を図るため、パビリオンの建設、展示、運営、資金管理等の</a:t>
            </a:r>
            <a:r>
              <a:rPr lang="ja-JP" altLang="en-US" dirty="0" smtClean="0">
                <a:latin typeface="游明朝" panose="02020400000000000000" pitchFamily="18" charset="-128"/>
                <a:ea typeface="游明朝" panose="02020400000000000000" pitchFamily="18" charset="-128"/>
              </a:rPr>
              <a:t>実行業　</a:t>
            </a:r>
            <a:endParaRPr lang="en-US" altLang="ja-JP" dirty="0" smtClean="0">
              <a:latin typeface="游明朝" panose="02020400000000000000" pitchFamily="18" charset="-128"/>
              <a:ea typeface="游明朝" panose="02020400000000000000" pitchFamily="18" charset="-128"/>
            </a:endParaRPr>
          </a:p>
          <a:p>
            <a:r>
              <a:rPr lang="ja-JP" altLang="en-US" dirty="0">
                <a:latin typeface="游明朝" panose="02020400000000000000" pitchFamily="18" charset="-128"/>
                <a:ea typeface="游明朝" panose="02020400000000000000" pitchFamily="18" charset="-128"/>
              </a:rPr>
              <a:t>　</a:t>
            </a:r>
            <a:r>
              <a:rPr lang="ja-JP" altLang="en-US" dirty="0" smtClean="0">
                <a:latin typeface="游明朝" panose="02020400000000000000" pitchFamily="18" charset="-128"/>
                <a:ea typeface="游明朝" panose="02020400000000000000" pitchFamily="18" charset="-128"/>
              </a:rPr>
              <a:t>務</a:t>
            </a:r>
            <a:r>
              <a:rPr lang="ja-JP" altLang="en-US" dirty="0">
                <a:latin typeface="游明朝" panose="02020400000000000000" pitchFamily="18" charset="-128"/>
                <a:ea typeface="游明朝" panose="02020400000000000000" pitchFamily="18" charset="-128"/>
              </a:rPr>
              <a:t>を担当</a:t>
            </a:r>
            <a:r>
              <a:rPr lang="ja-JP" altLang="en-US" dirty="0" smtClean="0">
                <a:latin typeface="游明朝" panose="02020400000000000000" pitchFamily="18" charset="-128"/>
                <a:ea typeface="游明朝" panose="02020400000000000000" pitchFamily="18" charset="-128"/>
              </a:rPr>
              <a:t>する一般</a:t>
            </a:r>
            <a:r>
              <a:rPr lang="ja-JP" altLang="en-US" dirty="0">
                <a:latin typeface="游明朝" panose="02020400000000000000" pitchFamily="18" charset="-128"/>
                <a:ea typeface="游明朝" panose="02020400000000000000" pitchFamily="18" charset="-128"/>
              </a:rPr>
              <a:t>社団</a:t>
            </a:r>
            <a:r>
              <a:rPr lang="ja-JP" altLang="en-US" dirty="0" smtClean="0">
                <a:latin typeface="游明朝" panose="02020400000000000000" pitchFamily="18" charset="-128"/>
                <a:ea typeface="游明朝" panose="02020400000000000000" pitchFamily="18" charset="-128"/>
              </a:rPr>
              <a:t>法人の設立に向けた準備を進める。　</a:t>
            </a:r>
            <a:endParaRPr lang="en-US" altLang="ja-JP" dirty="0" smtClean="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21558233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ワイド画面</PresentationFormat>
  <Paragraphs>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游ゴシック</vt:lpstr>
      <vt:lpstr>游ゴシック Light</vt:lpstr>
      <vt:lpstr>游明朝</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2022-03-22T11:29:55Z</dcterms:modified>
</cp:coreProperties>
</file>