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7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77E93-EF8B-467F-BE92-9142284E08E0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B3C5D-E4CB-4AB7-ACF7-1561E95528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058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89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92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68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79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36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99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85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93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50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99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79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360B-CD3F-44D1-A213-0EEA3ADE8D9B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8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9876593" y="688559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（単位：円）</a:t>
            </a:r>
            <a:endParaRPr kumimoji="1" lang="ja-JP" altLang="en-US" sz="1400" dirty="0"/>
          </a:p>
        </p:txBody>
      </p:sp>
      <p:graphicFrame>
        <p:nvGraphicFramePr>
          <p:cNvPr id="2" name="表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04939059"/>
              </p:ext>
            </p:extLst>
          </p:nvPr>
        </p:nvGraphicFramePr>
        <p:xfrm>
          <a:off x="953787" y="1066889"/>
          <a:ext cx="10059198" cy="5232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9527">
                  <a:extLst>
                    <a:ext uri="{9D8B030D-6E8A-4147-A177-3AD203B41FA5}">
                      <a16:colId xmlns:a16="http://schemas.microsoft.com/office/drawing/2014/main" val="482004563"/>
                    </a:ext>
                  </a:extLst>
                </a:gridCol>
                <a:gridCol w="2339837">
                  <a:extLst>
                    <a:ext uri="{9D8B030D-6E8A-4147-A177-3AD203B41FA5}">
                      <a16:colId xmlns:a16="http://schemas.microsoft.com/office/drawing/2014/main" val="858305582"/>
                    </a:ext>
                  </a:extLst>
                </a:gridCol>
                <a:gridCol w="1459430">
                  <a:extLst>
                    <a:ext uri="{9D8B030D-6E8A-4147-A177-3AD203B41FA5}">
                      <a16:colId xmlns:a16="http://schemas.microsoft.com/office/drawing/2014/main" val="1812187091"/>
                    </a:ext>
                  </a:extLst>
                </a:gridCol>
                <a:gridCol w="4660404">
                  <a:extLst>
                    <a:ext uri="{9D8B030D-6E8A-4147-A177-3AD203B41FA5}">
                      <a16:colId xmlns:a16="http://schemas.microsoft.com/office/drawing/2014/main" val="1377140844"/>
                    </a:ext>
                  </a:extLst>
                </a:gridCol>
              </a:tblGrid>
              <a:tr h="331015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項目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金額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備考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extLst>
                  <a:ext uri="{0D108BD9-81ED-4DB2-BD59-A6C34878D82A}">
                    <a16:rowId xmlns:a16="http://schemas.microsoft.com/office/drawing/2014/main" val="1781135721"/>
                  </a:ext>
                </a:extLst>
              </a:tr>
              <a:tr h="304536"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収入の部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494312365"/>
                  </a:ext>
                </a:extLst>
              </a:tr>
              <a:tr h="589626">
                <a:tc row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自治体負担</a:t>
                      </a:r>
                      <a:r>
                        <a:rPr lang="ja-JP" sz="1600" kern="100" dirty="0" smtClean="0">
                          <a:effectLst/>
                        </a:rPr>
                        <a:t>金</a:t>
                      </a:r>
                      <a:endParaRPr lang="en-US" altLang="ja-JP" sz="1600" kern="100" dirty="0" smtClean="0">
                        <a:effectLst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600" kern="100" dirty="0">
                        <a:solidFill>
                          <a:srgbClr val="FF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463,200</a:t>
                      </a:r>
                      <a:r>
                        <a:rPr lang="en-US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,000</a:t>
                      </a:r>
                    </a:p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4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大阪府</a:t>
                      </a:r>
                      <a:r>
                        <a:rPr lang="ja-JP" sz="1400" u="none" kern="100" dirty="0">
                          <a:solidFill>
                            <a:schemeClr val="tx1"/>
                          </a:solidFill>
                          <a:effectLst/>
                        </a:rPr>
                        <a:t>負担金　　　　　</a:t>
                      </a:r>
                      <a:r>
                        <a:rPr lang="en-US" altLang="ja-JP" sz="14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231</a:t>
                      </a:r>
                      <a:r>
                        <a:rPr lang="en-US" sz="14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en-US" altLang="ja-JP" sz="14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600</a:t>
                      </a:r>
                      <a:r>
                        <a:rPr lang="en-US" sz="14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,000</a:t>
                      </a:r>
                      <a:endParaRPr lang="ja-JP" sz="1400" u="none" kern="10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4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大阪市</a:t>
                      </a:r>
                      <a:r>
                        <a:rPr lang="ja-JP" sz="1400" u="none" kern="100" dirty="0">
                          <a:solidFill>
                            <a:schemeClr val="tx1"/>
                          </a:solidFill>
                          <a:effectLst/>
                        </a:rPr>
                        <a:t>負担金　　　</a:t>
                      </a:r>
                      <a:r>
                        <a:rPr lang="en-US" altLang="ja-JP" sz="14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       231</a:t>
                      </a:r>
                      <a:r>
                        <a:rPr lang="en-US" altLang="ja-JP" sz="1400" u="none" strike="noStrik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,600,000</a:t>
                      </a: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3601836529"/>
                  </a:ext>
                </a:extLst>
              </a:tr>
              <a:tr h="2245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</a:rPr>
                        <a:t>協賛金</a:t>
                      </a:r>
                      <a:r>
                        <a:rPr lang="ja-JP" sz="1600" kern="100" dirty="0" smtClean="0">
                          <a:effectLst/>
                        </a:rPr>
                        <a:t>収入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2,000</a:t>
                      </a:r>
                      <a:r>
                        <a:rPr lang="en-US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,000,000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1124801153"/>
                  </a:ext>
                </a:extLst>
              </a:tr>
              <a:tr h="2245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その他の収入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r>
                        <a:rPr lang="en-US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5,000,000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4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大阪</a:t>
                      </a:r>
                      <a:r>
                        <a:rPr lang="ja-JP" sz="1400" u="none" kern="100" dirty="0">
                          <a:solidFill>
                            <a:schemeClr val="tx1"/>
                          </a:solidFill>
                          <a:effectLst/>
                        </a:rPr>
                        <a:t>パビリオン基金より収入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1321730960"/>
                  </a:ext>
                </a:extLst>
              </a:tr>
              <a:tr h="296041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合計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2,668</a:t>
                      </a:r>
                      <a:r>
                        <a:rPr lang="en-US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  <a:r>
                        <a:rPr lang="en-US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,000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3280914105"/>
                  </a:ext>
                </a:extLst>
              </a:tr>
              <a:tr h="291670"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支出の部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3810828144"/>
                  </a:ext>
                </a:extLst>
              </a:tr>
              <a:tr h="258268">
                <a:tc rowSpan="8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総合調整業務費</a:t>
                      </a:r>
                      <a:endParaRPr lang="ja-JP" sz="16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48</a:t>
                      </a:r>
                      <a:r>
                        <a:rPr 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,000,000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 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131366522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展示業務費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205</a:t>
                      </a:r>
                      <a:r>
                        <a:rPr 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,000,000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大阪パビリオン基金からの収入を充当</a:t>
                      </a:r>
                      <a:endParaRPr lang="en-US" altLang="ja-JP" sz="1400" u="none" kern="10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u="none" kern="10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  <a:cs typeface="ＭＳ Ｐゴシック" panose="020B0600070205080204" pitchFamily="50" charset="-128"/>
                        </a:rPr>
                        <a:t>法人設立後、法人へ事業継承</a:t>
                      </a: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2913731605"/>
                  </a:ext>
                </a:extLst>
              </a:tr>
              <a:tr h="2916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建築設計費（基本）</a:t>
                      </a:r>
                      <a:endParaRPr lang="en-US" altLang="ja-JP" sz="1600" u="none" kern="100" baseline="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42,000,000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3405594540"/>
                  </a:ext>
                </a:extLst>
              </a:tr>
              <a:tr h="2916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建築設計費（実施）</a:t>
                      </a:r>
                      <a:endParaRPr lang="en-US" altLang="ja-JP" sz="1600" u="none" kern="100" baseline="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288,000,000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  <a:cs typeface="ＭＳ Ｐゴシック" panose="020B0600070205080204" pitchFamily="50" charset="-128"/>
                        </a:rPr>
                        <a:t>法人設立後、法人へ事業継承</a:t>
                      </a: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625106229"/>
                  </a:ext>
                </a:extLst>
              </a:tr>
              <a:tr h="2208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ＣＭ業務費</a:t>
                      </a:r>
                      <a:endParaRPr lang="en-US" altLang="ja-JP" sz="1600" u="none" kern="100" baseline="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41,000,000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  <a:cs typeface="ＭＳ Ｐゴシック" panose="020B0600070205080204" pitchFamily="50" charset="-128"/>
                        </a:rPr>
                        <a:t>法人設立後、法人へ事業継承</a:t>
                      </a: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2752979317"/>
                  </a:ext>
                </a:extLst>
              </a:tr>
              <a:tr h="29197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法人設立</a:t>
                      </a:r>
                      <a:r>
                        <a:rPr lang="ja-JP" sz="16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事務費</a:t>
                      </a:r>
                      <a:endParaRPr lang="ja-JP" sz="16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26,360</a:t>
                      </a:r>
                      <a:r>
                        <a:rPr 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事務所改修</a:t>
                      </a: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工事費、事務所敷金、</a:t>
                      </a:r>
                      <a:r>
                        <a:rPr lang="en-US" altLang="ja-JP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HP</a:t>
                      </a: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作成　</a:t>
                      </a:r>
                      <a:r>
                        <a:rPr lang="ja-JP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ほか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42672828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事務費</a:t>
                      </a:r>
                      <a:endParaRPr lang="ja-JP" sz="16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17,840</a:t>
                      </a:r>
                      <a:r>
                        <a:rPr 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u="none" kern="10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アドバイザー</a:t>
                      </a: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</a:t>
                      </a:r>
                      <a:r>
                        <a:rPr lang="ja-JP" altLang="en-US" sz="1400" u="none" kern="10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謝礼</a:t>
                      </a:r>
                      <a:r>
                        <a:rPr lang="ja-JP" altLang="en-US" sz="1400" u="none" kern="10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、監事報酬、事務費</a:t>
                      </a: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ja-JP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ほか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142165117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協賛金積立金</a:t>
                      </a:r>
                      <a:endParaRPr lang="ja-JP" sz="16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2,000,000,000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  <a:cs typeface="ＭＳ Ｐゴシック" panose="020B0600070205080204" pitchFamily="50" charset="-128"/>
                        </a:rPr>
                        <a:t>法人設立後、法人へ事業継承</a:t>
                      </a: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2214108596"/>
                  </a:ext>
                </a:extLst>
              </a:tr>
              <a:tr h="291670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合計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2,668,200</a:t>
                      </a:r>
                      <a:r>
                        <a:rPr lang="en-US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,000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3923137693"/>
                  </a:ext>
                </a:extLst>
              </a:tr>
            </a:tbl>
          </a:graphicData>
        </a:graphic>
      </p:graphicFrame>
      <p:sp>
        <p:nvSpPr>
          <p:cNvPr id="11" name="タイトル 1"/>
          <p:cNvSpPr txBox="1">
            <a:spLocks/>
          </p:cNvSpPr>
          <p:nvPr/>
        </p:nvSpPr>
        <p:spPr>
          <a:xfrm>
            <a:off x="371891" y="454759"/>
            <a:ext cx="10515600" cy="733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 smtClean="0"/>
              <a:t>■</a:t>
            </a:r>
            <a:r>
              <a:rPr lang="en-US" altLang="ja-JP" sz="2400" b="1" dirty="0" smtClean="0"/>
              <a:t>2022</a:t>
            </a:r>
            <a:r>
              <a:rPr lang="ja-JP" altLang="en-US" sz="2400" b="1" dirty="0" smtClean="0"/>
              <a:t>年度収支予算</a:t>
            </a:r>
            <a:endParaRPr lang="en-US" altLang="ja-JP" sz="1000" u="heavy" dirty="0" smtClean="0">
              <a:solidFill>
                <a:srgbClr val="FF0000"/>
              </a:solidFill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944892" y="6240645"/>
            <a:ext cx="7369599" cy="733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ja-JP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本収支予算は、大阪府・大阪市の令和</a:t>
            </a:r>
            <a:r>
              <a:rPr lang="en-US" altLang="ja-JP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年度予算の成立が前提となります。</a:t>
            </a:r>
            <a:endParaRPr lang="en-US" altLang="ja-JP" sz="900" u="heavy" dirty="0" smtClean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246399" y="23840"/>
            <a:ext cx="10515600" cy="733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800" b="1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報告事項３　</a:t>
            </a:r>
            <a:r>
              <a:rPr lang="en-US" altLang="ja-JP" sz="2800" b="1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2022</a:t>
            </a:r>
            <a:r>
              <a:rPr lang="ja-JP" altLang="en-US" sz="2800" b="1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年度収支予算案</a:t>
            </a:r>
            <a:endParaRPr lang="en-US" altLang="ja-JP" sz="1050" u="heavy" dirty="0" smtClean="0">
              <a:solidFill>
                <a:srgbClr val="FF0000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022530" y="72899"/>
            <a:ext cx="1080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 smtClean="0"/>
              <a:t>資料６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7158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ワイド画面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游明朝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2022-03-22T11:30:25Z</dcterms:modified>
</cp:coreProperties>
</file>