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5"></Relationship><Relationship Target="docProps/thumbnail.jpeg" Type="http://schemas.openxmlformats.org/package/2006/relationships/metadata/thumbnail" Id="rId6"></Relationship><Relationship Target="docProps/app.xml" Type="http://schemas.openxmlformats.org/officeDocument/2006/relationships/extended-properties" Id="rId7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4" r:id="rId2"/>
    <p:sldId id="279" r:id="rId3"/>
    <p:sldId id="283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?><Relationships xmlns="http://schemas.openxmlformats.org/package/2006/relationships"><Relationship Target="theme/theme1.xml" Type="http://schemas.openxmlformats.org/officeDocument/2006/relationships/theme" Id="rId8"></Relationship><Relationship Target="slides/slide2.xml" Type="http://schemas.openxmlformats.org/officeDocument/2006/relationships/slide" Id="rId3"></Relationship><Relationship Target="viewProps.xml" Type="http://schemas.openxmlformats.org/officeDocument/2006/relationships/viewProps" Id="rId7"></Relationship><Relationship Target="slides/slide1.xml" Type="http://schemas.openxmlformats.org/officeDocument/2006/relationships/slide" Id="rId2"></Relationship><Relationship Target="slideMasters/slideMaster1.xml" Type="http://schemas.openxmlformats.org/officeDocument/2006/relationships/slideMaster" Id="rId1"></Relationship><Relationship Target="presProps.xml" Type="http://schemas.openxmlformats.org/officeDocument/2006/relationships/presProps" Id="rId6"></Relationship><Relationship Target="notesMasters/notesMaster1.xml" Type="http://schemas.openxmlformats.org/officeDocument/2006/relationships/notesMaster" Id="rId5"></Relationship><Relationship Target="slides/slide3.xml" Type="http://schemas.openxmlformats.org/officeDocument/2006/relationships/slide" Id="rId4"></Relationship><Relationship Target="tableStyles.xml" Type="http://schemas.openxmlformats.org/officeDocument/2006/relationships/tableStyles" Id="rId9"></Relationship></Relationships>
</file>

<file path=ppt/notesMasters/_rels/notesMaster1.xml.rels><?xml version="1.0" encoding="UTF-8" ?><Relationships xmlns="http://schemas.openxmlformats.org/package/2006/relationships"><Relationship Target="../theme/theme2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77E93-EF8B-467F-BE92-9142284E08E0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B3C5D-E4CB-4AB7-ACF7-1561E95528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058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89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92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68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79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36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99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85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933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50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99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796616"/>
      </p:ext>
    </p:extLst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theme/theme1.xml" Type="http://schemas.openxmlformats.org/officeDocument/2006/relationships/them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8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2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3.xml.rels><?xml version="1.0" encoding="UTF-8" ?><Relationships xmlns="http://schemas.openxmlformats.org/package/2006/relationships"><Relationship Target="../media/image2.png" Type="http://schemas.openxmlformats.org/officeDocument/2006/relationships/image" Id="rId3"></Relationship><Relationship Target="../media/image1.png" Type="http://schemas.openxmlformats.org/officeDocument/2006/relationships/image" Id="rId2"></Relationship><Relationship Target="../slideLayouts/slideLayout2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45028" y="2076995"/>
            <a:ext cx="10280469" cy="1580606"/>
          </a:xfrm>
        </p:spPr>
        <p:txBody>
          <a:bodyPr>
            <a:normAutofit/>
          </a:bodyPr>
          <a:lstStyle/>
          <a:p>
            <a:pPr marL="0" indent="0" fontAlgn="ctr" hangingPunct="0">
              <a:buNone/>
            </a:pPr>
            <a:r>
              <a:rPr lang="ja-JP" altLang="en-US" sz="1600" dirty="0" smtClean="0"/>
              <a:t>　</a:t>
            </a:r>
            <a:r>
              <a:rPr lang="ja-JP" altLang="en-US" sz="2400" dirty="0" smtClean="0"/>
              <a:t>一般社団法人</a:t>
            </a:r>
            <a:r>
              <a:rPr lang="en-US" altLang="ja-JP" sz="2400" dirty="0" smtClean="0"/>
              <a:t>2025</a:t>
            </a:r>
            <a:r>
              <a:rPr lang="ja-JP" altLang="en-US" sz="2400" dirty="0" smtClean="0"/>
              <a:t>年日本国際博覧会大阪パビリオン（以下「法人」という。）</a:t>
            </a:r>
            <a:r>
              <a:rPr lang="ja-JP" altLang="ja-JP" sz="2400" dirty="0" smtClean="0"/>
              <a:t>の</a:t>
            </a:r>
            <a:r>
              <a:rPr lang="ja-JP" altLang="en-US" sz="2400" dirty="0" smtClean="0"/>
              <a:t>設立に伴い、法人が継承して行う事業（展示業務、建築設計（実施）、</a:t>
            </a:r>
            <a:r>
              <a:rPr lang="en-US" altLang="ja-JP" sz="2400" dirty="0" smtClean="0"/>
              <a:t>CM</a:t>
            </a:r>
            <a:r>
              <a:rPr lang="ja-JP" altLang="en-US" sz="2400" dirty="0" smtClean="0"/>
              <a:t>業務など）の収入及び支出を当委員会から移管するため</a:t>
            </a:r>
            <a:r>
              <a:rPr lang="ja-JP" altLang="ja-JP" sz="2400" dirty="0" smtClean="0"/>
              <a:t>、</a:t>
            </a:r>
            <a:r>
              <a:rPr lang="en-US" altLang="ja-JP" sz="2400" dirty="0" smtClean="0"/>
              <a:t>2022</a:t>
            </a:r>
            <a:r>
              <a:rPr lang="ja-JP" altLang="en-US" sz="2400" dirty="0" smtClean="0"/>
              <a:t>年度の</a:t>
            </a:r>
            <a:r>
              <a:rPr lang="ja-JP" altLang="ja-JP" sz="2400" dirty="0" smtClean="0"/>
              <a:t>収支予算</a:t>
            </a:r>
            <a:r>
              <a:rPr lang="ja-JP" altLang="en-US" sz="2400" dirty="0"/>
              <a:t>を</a:t>
            </a:r>
            <a:r>
              <a:rPr lang="ja-JP" altLang="ja-JP" sz="2400" dirty="0" smtClean="0"/>
              <a:t>修正</a:t>
            </a:r>
            <a:r>
              <a:rPr lang="ja-JP" altLang="en-US" sz="2400" dirty="0" smtClean="0"/>
              <a:t>するものである。</a:t>
            </a:r>
            <a:endParaRPr lang="en-US" altLang="ja-JP" sz="2400" dirty="0" smtClean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815339" y="1422419"/>
            <a:ext cx="2784567" cy="5225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 hangingPunct="0">
              <a:buFont typeface="Arial" panose="020B0604020202020204" pitchFamily="34" charset="0"/>
              <a:buNone/>
            </a:pPr>
            <a:r>
              <a:rPr lang="en-US" altLang="ja-JP" sz="2400" dirty="0" smtClean="0"/>
              <a:t>【</a:t>
            </a:r>
            <a:r>
              <a:rPr lang="ja-JP" altLang="en-US" sz="2400" dirty="0" smtClean="0"/>
              <a:t>修正理由</a:t>
            </a:r>
            <a:r>
              <a:rPr lang="en-US" altLang="ja-JP" sz="2400" dirty="0" smtClean="0"/>
              <a:t>】</a:t>
            </a:r>
          </a:p>
          <a:p>
            <a:pPr marL="0" indent="0" fontAlgn="ctr" hangingPunct="0">
              <a:buFont typeface="Arial" panose="020B0604020202020204" pitchFamily="34" charset="0"/>
              <a:buNone/>
            </a:pPr>
            <a:endParaRPr lang="ja-JP" altLang="en-US" sz="18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723899" y="606169"/>
            <a:ext cx="9922329" cy="6842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□報告</a:t>
            </a:r>
            <a:r>
              <a:rPr lang="ja-JP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事項</a:t>
            </a:r>
            <a:r>
              <a:rPr lang="ja-JP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zh-TW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</a:t>
            </a:r>
            <a:r>
              <a:rPr lang="en-US" altLang="ja-JP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zh-TW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年度</a:t>
            </a:r>
            <a:r>
              <a:rPr lang="ja-JP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収支予算の修正</a:t>
            </a:r>
            <a:endParaRPr lang="ja-JP" altLang="en-US" sz="2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123715" y="156753"/>
            <a:ext cx="138466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dirty="0" smtClean="0"/>
              <a:t>資料６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38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10072535" y="133682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（単位：円）</a:t>
            </a:r>
            <a:endParaRPr kumimoji="1" lang="ja-JP" altLang="en-US" sz="1400" dirty="0"/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371891" y="757276"/>
            <a:ext cx="10515600" cy="733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 smtClean="0"/>
              <a:t>■</a:t>
            </a:r>
            <a:r>
              <a:rPr lang="en-US" altLang="ja-JP" sz="2400" b="1" dirty="0" smtClean="0"/>
              <a:t>2022</a:t>
            </a:r>
            <a:r>
              <a:rPr lang="ja-JP" altLang="en-US" sz="2400" b="1" dirty="0" smtClean="0"/>
              <a:t>年度収支予算</a:t>
            </a:r>
            <a:endParaRPr lang="en-US" altLang="ja-JP" sz="1000" u="heavy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41415087"/>
              </p:ext>
            </p:extLst>
          </p:nvPr>
        </p:nvGraphicFramePr>
        <p:xfrm>
          <a:off x="1079279" y="1619114"/>
          <a:ext cx="10059198" cy="44427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9527">
                  <a:extLst>
                    <a:ext uri="{9D8B030D-6E8A-4147-A177-3AD203B41FA5}">
                      <a16:colId xmlns:a16="http://schemas.microsoft.com/office/drawing/2014/main" val="482004563"/>
                    </a:ext>
                  </a:extLst>
                </a:gridCol>
                <a:gridCol w="2339837">
                  <a:extLst>
                    <a:ext uri="{9D8B030D-6E8A-4147-A177-3AD203B41FA5}">
                      <a16:colId xmlns:a16="http://schemas.microsoft.com/office/drawing/2014/main" val="858305582"/>
                    </a:ext>
                  </a:extLst>
                </a:gridCol>
                <a:gridCol w="1459430">
                  <a:extLst>
                    <a:ext uri="{9D8B030D-6E8A-4147-A177-3AD203B41FA5}">
                      <a16:colId xmlns:a16="http://schemas.microsoft.com/office/drawing/2014/main" val="1812187091"/>
                    </a:ext>
                  </a:extLst>
                </a:gridCol>
                <a:gridCol w="4660404">
                  <a:extLst>
                    <a:ext uri="{9D8B030D-6E8A-4147-A177-3AD203B41FA5}">
                      <a16:colId xmlns:a16="http://schemas.microsoft.com/office/drawing/2014/main" val="1377140844"/>
                    </a:ext>
                  </a:extLst>
                </a:gridCol>
              </a:tblGrid>
              <a:tr h="348034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項目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金額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備考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 anchorCtr="1"/>
                </a:tc>
                <a:extLst>
                  <a:ext uri="{0D108BD9-81ED-4DB2-BD59-A6C34878D82A}">
                    <a16:rowId xmlns:a16="http://schemas.microsoft.com/office/drawing/2014/main" val="1781135721"/>
                  </a:ext>
                </a:extLst>
              </a:tr>
              <a:tr h="320193">
                <a:tc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収入の部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494312365"/>
                  </a:ext>
                </a:extLst>
              </a:tr>
              <a:tr h="619941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>
                          <a:effectLst/>
                        </a:rPr>
                        <a:t>自治体負担</a:t>
                      </a:r>
                      <a:r>
                        <a:rPr lang="ja-JP" sz="1600" u="none" kern="100" dirty="0" smtClean="0">
                          <a:effectLst/>
                        </a:rPr>
                        <a:t>金</a:t>
                      </a:r>
                      <a:endParaRPr lang="en-US" altLang="ja-JP" sz="1600" u="none" kern="100" dirty="0" smtClean="0">
                        <a:effectLst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ja-JP" sz="1600" u="none" kern="100" dirty="0">
                        <a:solidFill>
                          <a:srgbClr val="FF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134,550</a:t>
                      </a:r>
                      <a:r>
                        <a:rPr lang="en-US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</a:t>
                      </a: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r>
                        <a:rPr lang="en-US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00</a:t>
                      </a:r>
                    </a:p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大阪府</a:t>
                      </a:r>
                      <a:r>
                        <a:rPr lang="ja-JP" sz="1400" u="none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負担金　　　　　</a:t>
                      </a:r>
                      <a:r>
                        <a:rPr lang="en-US" altLang="ja-JP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67</a:t>
                      </a:r>
                      <a:r>
                        <a:rPr lang="en-US" sz="14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</a:t>
                      </a:r>
                      <a:r>
                        <a:rPr lang="en-US" altLang="ja-JP" sz="14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27</a:t>
                      </a:r>
                      <a:r>
                        <a:rPr lang="en-US" sz="14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5,</a:t>
                      </a:r>
                      <a:r>
                        <a:rPr lang="en-US" altLang="ja-JP" sz="14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r>
                        <a:rPr lang="en-US" sz="14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00</a:t>
                      </a:r>
                      <a:endParaRPr lang="ja-JP" sz="1400" u="none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大阪市</a:t>
                      </a:r>
                      <a:r>
                        <a:rPr lang="ja-JP" sz="1400" u="none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負担金　　　</a:t>
                      </a:r>
                      <a:r>
                        <a:rPr lang="en-US" altLang="ja-JP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      67</a:t>
                      </a:r>
                      <a:r>
                        <a:rPr lang="en-US" altLang="ja-JP" sz="1400" u="none" strike="noStrik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,275,000</a:t>
                      </a: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3601836529"/>
                  </a:ext>
                </a:extLst>
              </a:tr>
              <a:tr h="36412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dirty="0" smtClean="0">
                          <a:effectLst/>
                        </a:rPr>
                        <a:t>協賛金</a:t>
                      </a:r>
                      <a:r>
                        <a:rPr lang="ja-JP" sz="1600" u="none" kern="100" dirty="0" smtClean="0">
                          <a:effectLst/>
                        </a:rPr>
                        <a:t>収入</a:t>
                      </a:r>
                      <a:endParaRPr lang="ja-JP" sz="1600" u="none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971,100,179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前年度繰越金（協賛金）を含む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1124801153"/>
                  </a:ext>
                </a:extLst>
              </a:tr>
              <a:tr h="314887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>
                          <a:effectLst/>
                        </a:rPr>
                        <a:t>合計</a:t>
                      </a:r>
                      <a:endParaRPr lang="ja-JP" sz="1600" u="none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1,105</a:t>
                      </a:r>
                      <a:r>
                        <a:rPr lang="en-US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</a:t>
                      </a: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650</a:t>
                      </a:r>
                      <a:r>
                        <a:rPr lang="en-US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</a:t>
                      </a: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179</a:t>
                      </a:r>
                      <a:endParaRPr lang="ja-JP" sz="1600" u="none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 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3280914105"/>
                  </a:ext>
                </a:extLst>
              </a:tr>
              <a:tr h="314887">
                <a:tc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>
                          <a:effectLst/>
                        </a:rPr>
                        <a:t>支出の部</a:t>
                      </a:r>
                      <a:endParaRPr lang="ja-JP" sz="1600" u="none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 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 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3810828144"/>
                  </a:ext>
                </a:extLst>
              </a:tr>
              <a:tr h="356986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総合調整業務費</a:t>
                      </a:r>
                      <a:endParaRPr lang="ja-JP" sz="1600" u="none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48</a:t>
                      </a:r>
                      <a:r>
                        <a:rPr 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,000,000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 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1313665229"/>
                  </a:ext>
                </a:extLst>
              </a:tr>
              <a:tr h="36412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建築設計費（基本）</a:t>
                      </a:r>
                      <a:endParaRPr lang="en-US" altLang="ja-JP" sz="1600" u="none" kern="100" baseline="0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42,000,000</a:t>
                      </a:r>
                      <a:endParaRPr lang="ja-JP" sz="1600" u="none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3405594540"/>
                  </a:ext>
                </a:extLst>
              </a:tr>
              <a:tr h="36412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法人設立</a:t>
                      </a:r>
                      <a:r>
                        <a:rPr 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事務費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２</a:t>
                      </a: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,360</a:t>
                      </a:r>
                      <a:r>
                        <a:rPr 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,000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事務所敷金　</a:t>
                      </a:r>
                      <a:r>
                        <a:rPr lang="ja-JP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ほか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4267282856"/>
                  </a:ext>
                </a:extLst>
              </a:tr>
              <a:tr h="395480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事務費</a:t>
                      </a:r>
                      <a:r>
                        <a:rPr lang="ja-JP" alt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42,190</a:t>
                      </a:r>
                      <a:r>
                        <a:rPr 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</a:t>
                      </a: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r>
                        <a:rPr 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アドバイザー等謝礼</a:t>
                      </a: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、監事報酬、事務費、広報費</a:t>
                      </a: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ja-JP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ほか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757790556"/>
                  </a:ext>
                </a:extLst>
              </a:tr>
              <a:tr h="36555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協賛金法人への移管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971,100,179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  <a:cs typeface="ＭＳ Ｐゴシック" panose="020B0600070205080204" pitchFamily="50" charset="-128"/>
                        </a:rPr>
                        <a:t>法人へ事業継承（前年度繰越金（協賛金）を含む）</a:t>
                      </a: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2214108596"/>
                  </a:ext>
                </a:extLst>
              </a:tr>
              <a:tr h="314430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>
                          <a:effectLst/>
                        </a:rPr>
                        <a:t>合計</a:t>
                      </a:r>
                      <a:endParaRPr lang="ja-JP" sz="1600" u="none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1,105,650,179</a:t>
                      </a:r>
                      <a:endParaRPr lang="ja-JP" sz="1600" u="none" kern="100" baseline="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ja-JP" sz="1600" u="none" kern="100" dirty="0">
                        <a:solidFill>
                          <a:srgbClr val="FF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3923137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15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886650"/>
              </p:ext>
            </p:extLst>
          </p:nvPr>
        </p:nvGraphicFramePr>
        <p:xfrm>
          <a:off x="188684" y="1058091"/>
          <a:ext cx="11640460" cy="5656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0230">
                  <a:extLst>
                    <a:ext uri="{9D8B030D-6E8A-4147-A177-3AD203B41FA5}">
                      <a16:colId xmlns:a16="http://schemas.microsoft.com/office/drawing/2014/main" val="1968667971"/>
                    </a:ext>
                  </a:extLst>
                </a:gridCol>
                <a:gridCol w="5820230">
                  <a:extLst>
                    <a:ext uri="{9D8B030D-6E8A-4147-A177-3AD203B41FA5}">
                      <a16:colId xmlns:a16="http://schemas.microsoft.com/office/drawing/2014/main" val="4219156272"/>
                    </a:ext>
                  </a:extLst>
                </a:gridCol>
              </a:tblGrid>
              <a:tr h="3928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修正後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修正前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972010"/>
                  </a:ext>
                </a:extLst>
              </a:tr>
              <a:tr h="5263350">
                <a:tc>
                  <a:txBody>
                    <a:bodyPr/>
                    <a:lstStyle/>
                    <a:p>
                      <a:endParaRPr kumimoji="1" lang="ja-JP" altLang="en-US" sz="1600" u="sng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5261272"/>
                  </a:ext>
                </a:extLst>
              </a:tr>
            </a:tbl>
          </a:graphicData>
        </a:graphic>
      </p:graphicFrame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4400" y="1999933"/>
            <a:ext cx="5774744" cy="4572000"/>
          </a:xfrm>
          <a:prstGeom prst="rect">
            <a:avLst/>
          </a:prstGeom>
        </p:spPr>
      </p:pic>
      <p:sp>
        <p:nvSpPr>
          <p:cNvPr id="7" name="タイトル 1"/>
          <p:cNvSpPr txBox="1">
            <a:spLocks/>
          </p:cNvSpPr>
          <p:nvPr/>
        </p:nvSpPr>
        <p:spPr>
          <a:xfrm>
            <a:off x="188684" y="1586012"/>
            <a:ext cx="2442754" cy="538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1800" b="1" dirty="0" smtClean="0"/>
              <a:t>■</a:t>
            </a:r>
            <a:r>
              <a:rPr lang="en-US" altLang="ja-JP" sz="1800" b="1" dirty="0" smtClean="0"/>
              <a:t>2022</a:t>
            </a:r>
            <a:r>
              <a:rPr lang="ja-JP" altLang="en-US" sz="1800" b="1" dirty="0" smtClean="0"/>
              <a:t>年度収支予算</a:t>
            </a:r>
            <a:endParaRPr lang="en-US" altLang="ja-JP" sz="800" u="heavy" dirty="0" smtClean="0">
              <a:solidFill>
                <a:srgbClr val="FF0000"/>
              </a:solidFill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6003880" y="1586012"/>
            <a:ext cx="2442754" cy="538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1800" b="1" dirty="0" smtClean="0"/>
              <a:t>■</a:t>
            </a:r>
            <a:r>
              <a:rPr lang="en-US" altLang="ja-JP" sz="1800" b="1" dirty="0" smtClean="0"/>
              <a:t>2022</a:t>
            </a:r>
            <a:r>
              <a:rPr lang="ja-JP" altLang="en-US" sz="1800" b="1" dirty="0" smtClean="0"/>
              <a:t>年度収支予算</a:t>
            </a:r>
            <a:endParaRPr lang="en-US" altLang="ja-JP" sz="800" u="heavy" dirty="0" smtClean="0">
              <a:solidFill>
                <a:srgbClr val="FF0000"/>
              </a:solidFill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188684" y="604653"/>
            <a:ext cx="2553390" cy="37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1800" b="1" dirty="0" smtClean="0"/>
              <a:t>（参考）新旧対照表</a:t>
            </a:r>
            <a:endParaRPr lang="en-US" altLang="ja-JP" sz="800" u="heavy" dirty="0" smtClean="0">
              <a:solidFill>
                <a:srgbClr val="FF0000"/>
              </a:solidFill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25" y="1999933"/>
            <a:ext cx="5622035" cy="391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898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221</Words>
  <Application>Microsoft Office PowerPoint</Application>
  <PresentationFormat>ワイド画面</PresentationFormat>
  <Paragraphs>49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游ゴシック</vt:lpstr>
      <vt:lpstr>游ゴシック Light</vt:lpstr>
      <vt:lpstr>游明朝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67</cp:revision>
  <cp:lastPrinted>2022-06-06T10:02:12Z</cp:lastPrinted>
  <dcterms:modified xsi:type="dcterms:W3CDTF">2022-06-13T11:28:32Z</dcterms:modified>
</cp:coreProperties>
</file>