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260" r:id="rId2"/>
    <p:sldId id="257" r:id="rId3"/>
    <p:sldId id="261" r:id="rId4"/>
    <p:sldId id="262" r:id="rId5"/>
    <p:sldId id="263" r:id="rId6"/>
    <p:sldId id="264" r:id="rId7"/>
  </p:sldIdLst>
  <p:sldSz cx="12801600" cy="9601200" type="A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平谷　忠雄" initials="平谷　忠雄" lastIdx="1" clrIdx="0">
    <p:extLst>
      <p:ext uri="{19B8F6BF-5375-455C-9EA6-DF929625EA0E}">
        <p15:presenceInfo xmlns:p15="http://schemas.microsoft.com/office/powerpoint/2012/main" userId="平谷　忠雄"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5F5F5"/>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0" autoAdjust="0"/>
    <p:restoredTop sz="94660"/>
  </p:normalViewPr>
  <p:slideViewPr>
    <p:cSldViewPr snapToGrid="0">
      <p:cViewPr varScale="1">
        <p:scale>
          <a:sx n="43" d="100"/>
          <a:sy n="43" d="100"/>
        </p:scale>
        <p:origin x="66" y="61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B5A8040B-93F4-4679-AECD-951D5FDAEAB5}" type="datetimeFigureOut">
              <a:rPr kumimoji="1" lang="ja-JP" altLang="en-US" smtClean="0"/>
              <a:t>2022/6/17</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0125DEE3-4862-42E9-8B85-C51A3E7FB5C4}" type="slidenum">
              <a:rPr kumimoji="1" lang="ja-JP" altLang="en-US" smtClean="0"/>
              <a:t>‹#›</a:t>
            </a:fld>
            <a:endParaRPr kumimoji="1" lang="ja-JP" altLang="en-US"/>
          </a:p>
        </p:txBody>
      </p:sp>
    </p:spTree>
    <p:extLst>
      <p:ext uri="{BB962C8B-B14F-4D97-AF65-F5344CB8AC3E}">
        <p14:creationId xmlns:p14="http://schemas.microsoft.com/office/powerpoint/2010/main" val="37787528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91D73F4-7D23-4ECC-9713-89EBF3804A2F}" type="datetimeFigureOut">
              <a:rPr kumimoji="1" lang="ja-JP" altLang="en-US" smtClean="0"/>
              <a:t>2022/6/17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ABF2877-EC99-423C-97E0-DF6D19035B22}" type="slidenum">
              <a:rPr kumimoji="1" lang="ja-JP" altLang="en-US" smtClean="0"/>
              <a:t>‹#›</a:t>
            </a:fld>
            <a:endParaRPr kumimoji="1" lang="ja-JP" altLang="en-US"/>
          </a:p>
        </p:txBody>
      </p:sp>
    </p:spTree>
    <p:extLst>
      <p:ext uri="{BB962C8B-B14F-4D97-AF65-F5344CB8AC3E}">
        <p14:creationId xmlns:p14="http://schemas.microsoft.com/office/powerpoint/2010/main" val="3697875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91D73F4-7D23-4ECC-9713-89EBF3804A2F}" type="datetimeFigureOut">
              <a:rPr kumimoji="1" lang="ja-JP" altLang="en-US" smtClean="0"/>
              <a:t>2022/6/17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ABF2877-EC99-423C-97E0-DF6D19035B22}" type="slidenum">
              <a:rPr kumimoji="1" lang="ja-JP" altLang="en-US" smtClean="0"/>
              <a:t>‹#›</a:t>
            </a:fld>
            <a:endParaRPr kumimoji="1" lang="ja-JP" altLang="en-US"/>
          </a:p>
        </p:txBody>
      </p:sp>
    </p:spTree>
    <p:extLst>
      <p:ext uri="{BB962C8B-B14F-4D97-AF65-F5344CB8AC3E}">
        <p14:creationId xmlns:p14="http://schemas.microsoft.com/office/powerpoint/2010/main" val="3698333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91D73F4-7D23-4ECC-9713-89EBF3804A2F}" type="datetimeFigureOut">
              <a:rPr kumimoji="1" lang="ja-JP" altLang="en-US" smtClean="0"/>
              <a:t>2022/6/17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ABF2877-EC99-423C-97E0-DF6D19035B22}" type="slidenum">
              <a:rPr kumimoji="1" lang="ja-JP" altLang="en-US" smtClean="0"/>
              <a:t>‹#›</a:t>
            </a:fld>
            <a:endParaRPr kumimoji="1" lang="ja-JP" altLang="en-US"/>
          </a:p>
        </p:txBody>
      </p:sp>
    </p:spTree>
    <p:extLst>
      <p:ext uri="{BB962C8B-B14F-4D97-AF65-F5344CB8AC3E}">
        <p14:creationId xmlns:p14="http://schemas.microsoft.com/office/powerpoint/2010/main" val="3792475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91D73F4-7D23-4ECC-9713-89EBF3804A2F}" type="datetimeFigureOut">
              <a:rPr kumimoji="1" lang="ja-JP" altLang="en-US" smtClean="0"/>
              <a:t>2022/6/17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ABF2877-EC99-423C-97E0-DF6D19035B22}" type="slidenum">
              <a:rPr kumimoji="1" lang="ja-JP" altLang="en-US" smtClean="0"/>
              <a:t>‹#›</a:t>
            </a:fld>
            <a:endParaRPr kumimoji="1" lang="ja-JP" altLang="en-US"/>
          </a:p>
        </p:txBody>
      </p:sp>
    </p:spTree>
    <p:extLst>
      <p:ext uri="{BB962C8B-B14F-4D97-AF65-F5344CB8AC3E}">
        <p14:creationId xmlns:p14="http://schemas.microsoft.com/office/powerpoint/2010/main" val="3688165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91D73F4-7D23-4ECC-9713-89EBF3804A2F}" type="datetimeFigureOut">
              <a:rPr kumimoji="1" lang="ja-JP" altLang="en-US" smtClean="0"/>
              <a:t>2022/6/17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ABF2877-EC99-423C-97E0-DF6D19035B22}" type="slidenum">
              <a:rPr kumimoji="1" lang="ja-JP" altLang="en-US" smtClean="0"/>
              <a:t>‹#›</a:t>
            </a:fld>
            <a:endParaRPr kumimoji="1" lang="ja-JP" altLang="en-US"/>
          </a:p>
        </p:txBody>
      </p:sp>
    </p:spTree>
    <p:extLst>
      <p:ext uri="{BB962C8B-B14F-4D97-AF65-F5344CB8AC3E}">
        <p14:creationId xmlns:p14="http://schemas.microsoft.com/office/powerpoint/2010/main" val="2544470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91D73F4-7D23-4ECC-9713-89EBF3804A2F}" type="datetimeFigureOut">
              <a:rPr kumimoji="1" lang="ja-JP" altLang="en-US" smtClean="0"/>
              <a:t>2022/6/17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ABF2877-EC99-423C-97E0-DF6D19035B22}" type="slidenum">
              <a:rPr kumimoji="1" lang="ja-JP" altLang="en-US" smtClean="0"/>
              <a:t>‹#›</a:t>
            </a:fld>
            <a:endParaRPr kumimoji="1" lang="ja-JP" altLang="en-US"/>
          </a:p>
        </p:txBody>
      </p:sp>
    </p:spTree>
    <p:extLst>
      <p:ext uri="{BB962C8B-B14F-4D97-AF65-F5344CB8AC3E}">
        <p14:creationId xmlns:p14="http://schemas.microsoft.com/office/powerpoint/2010/main" val="166163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91D73F4-7D23-4ECC-9713-89EBF3804A2F}" type="datetimeFigureOut">
              <a:rPr kumimoji="1" lang="ja-JP" altLang="en-US" smtClean="0"/>
              <a:t>2022/6/17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ABF2877-EC99-423C-97E0-DF6D19035B22}" type="slidenum">
              <a:rPr kumimoji="1" lang="ja-JP" altLang="en-US" smtClean="0"/>
              <a:t>‹#›</a:t>
            </a:fld>
            <a:endParaRPr kumimoji="1" lang="ja-JP" altLang="en-US"/>
          </a:p>
        </p:txBody>
      </p:sp>
    </p:spTree>
    <p:extLst>
      <p:ext uri="{BB962C8B-B14F-4D97-AF65-F5344CB8AC3E}">
        <p14:creationId xmlns:p14="http://schemas.microsoft.com/office/powerpoint/2010/main" val="3601559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91D73F4-7D23-4ECC-9713-89EBF3804A2F}" type="datetimeFigureOut">
              <a:rPr kumimoji="1" lang="ja-JP" altLang="en-US" smtClean="0"/>
              <a:t>2022/6/17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ABF2877-EC99-423C-97E0-DF6D19035B22}" type="slidenum">
              <a:rPr kumimoji="1" lang="ja-JP" altLang="en-US" smtClean="0"/>
              <a:t>‹#›</a:t>
            </a:fld>
            <a:endParaRPr kumimoji="1" lang="ja-JP" altLang="en-US"/>
          </a:p>
        </p:txBody>
      </p:sp>
    </p:spTree>
    <p:extLst>
      <p:ext uri="{BB962C8B-B14F-4D97-AF65-F5344CB8AC3E}">
        <p14:creationId xmlns:p14="http://schemas.microsoft.com/office/powerpoint/2010/main" val="1604830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1D73F4-7D23-4ECC-9713-89EBF3804A2F}" type="datetimeFigureOut">
              <a:rPr kumimoji="1" lang="ja-JP" altLang="en-US" smtClean="0"/>
              <a:t>2022/6/17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ABF2877-EC99-423C-97E0-DF6D19035B22}" type="slidenum">
              <a:rPr kumimoji="1" lang="ja-JP" altLang="en-US" smtClean="0"/>
              <a:t>‹#›</a:t>
            </a:fld>
            <a:endParaRPr kumimoji="1" lang="ja-JP" altLang="en-US"/>
          </a:p>
        </p:txBody>
      </p:sp>
    </p:spTree>
    <p:extLst>
      <p:ext uri="{BB962C8B-B14F-4D97-AF65-F5344CB8AC3E}">
        <p14:creationId xmlns:p14="http://schemas.microsoft.com/office/powerpoint/2010/main" val="2106788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91D73F4-7D23-4ECC-9713-89EBF3804A2F}" type="datetimeFigureOut">
              <a:rPr kumimoji="1" lang="ja-JP" altLang="en-US" smtClean="0"/>
              <a:t>2022/6/17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ABF2877-EC99-423C-97E0-DF6D19035B22}" type="slidenum">
              <a:rPr kumimoji="1" lang="ja-JP" altLang="en-US" smtClean="0"/>
              <a:t>‹#›</a:t>
            </a:fld>
            <a:endParaRPr kumimoji="1" lang="ja-JP" altLang="en-US"/>
          </a:p>
        </p:txBody>
      </p:sp>
    </p:spTree>
    <p:extLst>
      <p:ext uri="{BB962C8B-B14F-4D97-AF65-F5344CB8AC3E}">
        <p14:creationId xmlns:p14="http://schemas.microsoft.com/office/powerpoint/2010/main" val="3099130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91D73F4-7D23-4ECC-9713-89EBF3804A2F}" type="datetimeFigureOut">
              <a:rPr kumimoji="1" lang="ja-JP" altLang="en-US" smtClean="0"/>
              <a:t>2022/6/17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ABF2877-EC99-423C-97E0-DF6D19035B22}" type="slidenum">
              <a:rPr kumimoji="1" lang="ja-JP" altLang="en-US" smtClean="0"/>
              <a:t>‹#›</a:t>
            </a:fld>
            <a:endParaRPr kumimoji="1" lang="ja-JP" altLang="en-US"/>
          </a:p>
        </p:txBody>
      </p:sp>
    </p:spTree>
    <p:extLst>
      <p:ext uri="{BB962C8B-B14F-4D97-AF65-F5344CB8AC3E}">
        <p14:creationId xmlns:p14="http://schemas.microsoft.com/office/powerpoint/2010/main" val="2153420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A91D73F4-7D23-4ECC-9713-89EBF3804A2F}" type="datetimeFigureOut">
              <a:rPr kumimoji="1" lang="ja-JP" altLang="en-US" smtClean="0"/>
              <a:t>2022/6/17</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7ABF2877-EC99-423C-97E0-DF6D19035B22}" type="slidenum">
              <a:rPr kumimoji="1" lang="ja-JP" altLang="en-US" smtClean="0"/>
              <a:t>‹#›</a:t>
            </a:fld>
            <a:endParaRPr kumimoji="1" lang="ja-JP" altLang="en-US"/>
          </a:p>
        </p:txBody>
      </p:sp>
    </p:spTree>
    <p:extLst>
      <p:ext uri="{BB962C8B-B14F-4D97-AF65-F5344CB8AC3E}">
        <p14:creationId xmlns:p14="http://schemas.microsoft.com/office/powerpoint/2010/main" val="31012975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629711" y="773724"/>
            <a:ext cx="5040000" cy="2919055"/>
          </a:xfrm>
          <a:prstGeom prst="rect">
            <a:avLst/>
          </a:prstGeom>
        </p:spPr>
      </p:pic>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8264" y="5802923"/>
            <a:ext cx="7313906" cy="3673584"/>
          </a:xfrm>
          <a:prstGeom prst="rect">
            <a:avLst/>
          </a:prstGeom>
        </p:spPr>
      </p:pic>
      <p:sp>
        <p:nvSpPr>
          <p:cNvPr id="4" name="正方形/長方形 3"/>
          <p:cNvSpPr/>
          <p:nvPr/>
        </p:nvSpPr>
        <p:spPr>
          <a:xfrm>
            <a:off x="158264" y="-1"/>
            <a:ext cx="10908000" cy="65063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a:r>
              <a:rPr kumimoji="1" lang="ja-JP" altLang="en-US" sz="3600" dirty="0">
                <a:latin typeface="Meiryo UI" panose="020B0604030504040204" pitchFamily="50" charset="-128"/>
                <a:ea typeface="Meiryo UI" panose="020B0604030504040204" pitchFamily="50" charset="-128"/>
              </a:rPr>
              <a:t>大阪パビリオン　建築</a:t>
            </a:r>
            <a:r>
              <a:rPr kumimoji="1" lang="ja-JP" altLang="en-US" sz="3528" dirty="0">
                <a:latin typeface="Meiryo UI" panose="020B0604030504040204" pitchFamily="50" charset="-128"/>
                <a:ea typeface="Meiryo UI" panose="020B0604030504040204" pitchFamily="50" charset="-128"/>
              </a:rPr>
              <a:t>基本設計の概要</a:t>
            </a:r>
          </a:p>
        </p:txBody>
      </p:sp>
      <p:sp>
        <p:nvSpPr>
          <p:cNvPr id="8" name="正方形/長方形 7"/>
          <p:cNvSpPr/>
          <p:nvPr/>
        </p:nvSpPr>
        <p:spPr>
          <a:xfrm>
            <a:off x="150363" y="773724"/>
            <a:ext cx="7326411" cy="4904896"/>
          </a:xfrm>
          <a:prstGeom prst="rect">
            <a:avLst/>
          </a:prstGeom>
          <a:solidFill>
            <a:srgbClr val="F5F5F5"/>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144000" rIns="128016" bIns="144000" numCol="1" spcCol="0" rtlCol="0" fromWordArt="0" anchor="t" anchorCtr="0" forceAA="0" compatLnSpc="1">
            <a:prstTxWarp prst="textNoShape">
              <a:avLst/>
            </a:prstTxWarp>
            <a:spAutoFit/>
          </a:bodyPr>
          <a:lstStyle/>
          <a:p>
            <a:pPr>
              <a:spcBef>
                <a:spcPts val="1200"/>
              </a:spcBef>
            </a:pPr>
            <a:r>
              <a:rPr lang="ja-JP" altLang="en-US" b="1" dirty="0">
                <a:solidFill>
                  <a:srgbClr val="002060"/>
                </a:solidFill>
                <a:latin typeface="Meiryo UI" panose="020B0604030504040204" pitchFamily="50" charset="-128"/>
                <a:ea typeface="Meiryo UI" panose="020B0604030504040204" pitchFamily="50" charset="-128"/>
              </a:rPr>
              <a:t>大阪の新たな成長を発信するランドマーク</a:t>
            </a:r>
          </a:p>
          <a:p>
            <a:pPr marL="176213">
              <a:lnSpc>
                <a:spcPts val="2300"/>
              </a:lnSpc>
              <a:spcBef>
                <a:spcPts val="600"/>
              </a:spcBef>
            </a:pPr>
            <a:r>
              <a:rPr lang="ja-JP" altLang="en-US" sz="1600" dirty="0">
                <a:solidFill>
                  <a:schemeClr val="tx1"/>
                </a:solidFill>
                <a:latin typeface="Meiryo UI" panose="020B0604030504040204" pitchFamily="50" charset="-128"/>
                <a:ea typeface="Meiryo UI" panose="020B0604030504040204" pitchFamily="50" charset="-128"/>
              </a:rPr>
              <a:t>⼤阪はネットワークの重要な拠点として、内外から多くの人やものを受け入れ、多様な個性が集まり影響し合って発展してきました。大阪のパワーを世界に発信するパビリオンとして、多様な屋根の集まりを「⽔」と「⽊」で構成し、新たなランドマークを創出します。</a:t>
            </a:r>
            <a:endParaRPr lang="en-US" altLang="ja-JP" sz="1600" dirty="0">
              <a:solidFill>
                <a:schemeClr val="tx1"/>
              </a:solidFill>
              <a:latin typeface="Meiryo UI" panose="020B0604030504040204" pitchFamily="50" charset="-128"/>
              <a:ea typeface="Meiryo UI" panose="020B0604030504040204" pitchFamily="50" charset="-128"/>
            </a:endParaRPr>
          </a:p>
          <a:p>
            <a:pPr>
              <a:spcBef>
                <a:spcPts val="1200"/>
              </a:spcBef>
            </a:pPr>
            <a:r>
              <a:rPr lang="ja-JP" altLang="en-US" b="1" dirty="0">
                <a:solidFill>
                  <a:srgbClr val="002060"/>
                </a:solidFill>
                <a:latin typeface="Meiryo UI" panose="020B0604030504040204" pitchFamily="50" charset="-128"/>
                <a:ea typeface="Meiryo UI" panose="020B0604030504040204" pitchFamily="50" charset="-128"/>
              </a:rPr>
              <a:t>有機的につながる、ひとつながりの回遊性</a:t>
            </a:r>
          </a:p>
          <a:p>
            <a:pPr marL="176213">
              <a:lnSpc>
                <a:spcPts val="2300"/>
              </a:lnSpc>
              <a:spcBef>
                <a:spcPts val="600"/>
              </a:spcBef>
            </a:pPr>
            <a:r>
              <a:rPr lang="ja-JP" altLang="en-US" sz="1600" dirty="0">
                <a:solidFill>
                  <a:schemeClr val="tx1"/>
                </a:solidFill>
                <a:latin typeface="Meiryo UI" panose="020B0604030504040204" pitchFamily="50" charset="-128"/>
                <a:ea typeface="Meiryo UI" panose="020B0604030504040204" pitchFamily="50" charset="-128"/>
              </a:rPr>
              <a:t>平⾯計画は、楕円の平⾯が有機的に重なり合う構成とし、各展示エリアをゆるやかなスロープによって連続させ、ひとつながりの回遊性を⽣み出すなど、ユニバーサルデザインを積極的に進めます。楕円はたまご、らせん階段は</a:t>
            </a:r>
            <a:r>
              <a:rPr lang="en-US" altLang="ja-JP" sz="1600" dirty="0">
                <a:solidFill>
                  <a:schemeClr val="tx1"/>
                </a:solidFill>
                <a:latin typeface="Meiryo UI" panose="020B0604030504040204" pitchFamily="50" charset="-128"/>
                <a:ea typeface="Meiryo UI" panose="020B0604030504040204" pitchFamily="50" charset="-128"/>
              </a:rPr>
              <a:t>DNA</a:t>
            </a:r>
            <a:r>
              <a:rPr lang="ja-JP" altLang="en-US" sz="1600" dirty="0">
                <a:solidFill>
                  <a:schemeClr val="tx1"/>
                </a:solidFill>
                <a:latin typeface="Meiryo UI" panose="020B0604030504040204" pitchFamily="50" charset="-128"/>
                <a:ea typeface="Meiryo UI" panose="020B0604030504040204" pitchFamily="50" charset="-128"/>
              </a:rPr>
              <a:t>から着想しています。</a:t>
            </a:r>
            <a:endParaRPr lang="en-US" altLang="ja-JP" sz="1600" dirty="0">
              <a:solidFill>
                <a:schemeClr val="tx1"/>
              </a:solidFill>
              <a:latin typeface="Meiryo UI" panose="020B0604030504040204" pitchFamily="50" charset="-128"/>
              <a:ea typeface="Meiryo UI" panose="020B0604030504040204" pitchFamily="50" charset="-128"/>
            </a:endParaRPr>
          </a:p>
          <a:p>
            <a:pPr>
              <a:spcBef>
                <a:spcPts val="1200"/>
              </a:spcBef>
            </a:pPr>
            <a:r>
              <a:rPr lang="ja-JP" altLang="en-US" b="1" dirty="0">
                <a:solidFill>
                  <a:srgbClr val="002060"/>
                </a:solidFill>
                <a:latin typeface="Meiryo UI" panose="020B0604030504040204" pitchFamily="50" charset="-128"/>
                <a:ea typeface="Meiryo UI" panose="020B0604030504040204" pitchFamily="50" charset="-128"/>
              </a:rPr>
              <a:t>自然を感じる環境共生建築</a:t>
            </a:r>
          </a:p>
          <a:p>
            <a:pPr marL="176213">
              <a:lnSpc>
                <a:spcPts val="2300"/>
              </a:lnSpc>
              <a:spcBef>
                <a:spcPts val="600"/>
              </a:spcBef>
            </a:pPr>
            <a:r>
              <a:rPr lang="ja-JP" altLang="en-US" sz="1600" dirty="0">
                <a:solidFill>
                  <a:schemeClr val="tx1"/>
                </a:solidFill>
                <a:latin typeface="Meiryo UI" panose="020B0604030504040204" pitchFamily="50" charset="-128"/>
                <a:ea typeface="Meiryo UI" panose="020B0604030504040204" pitchFamily="50" charset="-128"/>
              </a:rPr>
              <a:t>屋根のトラス材などに積極的に木を活⽤した⽊とスチールのハイブリッド建築とするなど、脱炭素社会の実現に向けた建築を提案します</a:t>
            </a:r>
            <a:r>
              <a:rPr lang="ja-JP" altLang="en-US" sz="1600" dirty="0" smtClean="0">
                <a:solidFill>
                  <a:schemeClr val="tx1"/>
                </a:solidFill>
                <a:latin typeface="Meiryo UI" panose="020B0604030504040204" pitchFamily="50" charset="-128"/>
                <a:ea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rPr>
              <a:t/>
            </a:r>
            <a:br>
              <a:rPr lang="en-US" altLang="ja-JP" sz="1600" dirty="0" smtClean="0">
                <a:solidFill>
                  <a:schemeClr val="tx1"/>
                </a:solidFill>
                <a:latin typeface="Meiryo UI" panose="020B0604030504040204" pitchFamily="50" charset="-128"/>
                <a:ea typeface="Meiryo UI" panose="020B0604030504040204" pitchFamily="50" charset="-128"/>
              </a:rPr>
            </a:br>
            <a:r>
              <a:rPr lang="ja-JP" altLang="en-US" sz="1600" dirty="0" smtClean="0">
                <a:solidFill>
                  <a:schemeClr val="tx1"/>
                </a:solidFill>
                <a:latin typeface="Meiryo UI" panose="020B0604030504040204" pitchFamily="50" charset="-128"/>
                <a:ea typeface="Meiryo UI" panose="020B0604030504040204" pitchFamily="50" charset="-128"/>
              </a:rPr>
              <a:t>屋根</a:t>
            </a:r>
            <a:r>
              <a:rPr lang="ja-JP" altLang="en-US" sz="1600" dirty="0">
                <a:solidFill>
                  <a:schemeClr val="tx1"/>
                </a:solidFill>
                <a:latin typeface="Meiryo UI" panose="020B0604030504040204" pitchFamily="50" charset="-128"/>
                <a:ea typeface="Meiryo UI" panose="020B0604030504040204" pitchFamily="50" charset="-128"/>
              </a:rPr>
              <a:t>からは⾃然光がこぼれ落ち、頂部から⾵を抜くことで、建物内にいながらも⾵を感じることができます。⽔が屋根を流れ、アトリウムは、⽔の中にいるような幻想的な空間とし、光、⾵、⽔に包まれた環境共⽣建築を体験することができます。</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6084283" y="9231923"/>
            <a:ext cx="1584000" cy="288000"/>
          </a:xfrm>
          <a:prstGeom prst="rect">
            <a:avLst/>
          </a:prstGeom>
          <a:noFill/>
          <a:ln>
            <a:noFill/>
          </a:ln>
        </p:spPr>
        <p:txBody>
          <a:bodyPr wrap="none" lIns="72000" tIns="36000" rIns="72000" bIns="36000" rtlCol="0" anchor="ctr" anchorCtr="0">
            <a:noAutofit/>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東エントラス側より</a:t>
            </a:r>
          </a:p>
        </p:txBody>
      </p:sp>
      <p:pic>
        <p:nvPicPr>
          <p:cNvPr id="15" name="図 1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629712" y="6548141"/>
            <a:ext cx="5040000" cy="2927638"/>
          </a:xfrm>
          <a:prstGeom prst="rect">
            <a:avLst/>
          </a:prstGeom>
        </p:spPr>
      </p:pic>
      <p:cxnSp>
        <p:nvCxnSpPr>
          <p:cNvPr id="16" name="直線矢印コネクタ 15"/>
          <p:cNvCxnSpPr>
            <a:stCxn id="19" idx="2"/>
          </p:cNvCxnSpPr>
          <p:nvPr/>
        </p:nvCxnSpPr>
        <p:spPr>
          <a:xfrm flipH="1">
            <a:off x="11112745" y="6988282"/>
            <a:ext cx="114300" cy="645638"/>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10665070" y="6592413"/>
            <a:ext cx="1123950" cy="395869"/>
          </a:xfrm>
          <a:prstGeom prst="rect">
            <a:avLst/>
          </a:prstGeom>
          <a:solidFill>
            <a:schemeClr val="bg1"/>
          </a:solidFill>
          <a:ln w="3175">
            <a:solidFill>
              <a:schemeClr val="tx1">
                <a:lumMod val="50000"/>
                <a:lumOff val="50000"/>
              </a:schemeClr>
            </a:solidFill>
          </a:ln>
        </p:spPr>
        <p:txBody>
          <a:bodyPr wrap="square" lIns="36000" tIns="36000" rIns="36000" bIns="36000" rtlCol="0">
            <a:spAutoFit/>
          </a:bodyPr>
          <a:lstStyle/>
          <a:p>
            <a:pPr algn="ctr"/>
            <a:r>
              <a:rPr kumimoji="1" lang="ja-JP" altLang="en-US" sz="1050" dirty="0">
                <a:latin typeface="BIZ UDゴシック" panose="020B0400000000000000" pitchFamily="49" charset="-128"/>
                <a:ea typeface="BIZ UDゴシック" panose="020B0400000000000000" pitchFamily="49" charset="-128"/>
              </a:rPr>
              <a:t>大阪パビリオン</a:t>
            </a:r>
            <a:endParaRPr kumimoji="1" lang="en-US" altLang="ja-JP" sz="1050" dirty="0">
              <a:latin typeface="BIZ UDゴシック" panose="020B0400000000000000" pitchFamily="49" charset="-128"/>
              <a:ea typeface="BIZ UDゴシック" panose="020B0400000000000000" pitchFamily="49" charset="-128"/>
            </a:endParaRPr>
          </a:p>
          <a:p>
            <a:pPr algn="ctr"/>
            <a:r>
              <a:rPr kumimoji="1" lang="ja-JP" altLang="en-US" sz="1050" dirty="0">
                <a:latin typeface="BIZ UDゴシック" panose="020B0400000000000000" pitchFamily="49" charset="-128"/>
                <a:ea typeface="BIZ UDゴシック" panose="020B0400000000000000" pitchFamily="49" charset="-128"/>
              </a:rPr>
              <a:t>計画敷地</a:t>
            </a:r>
            <a:endParaRPr kumimoji="1" lang="en-US" altLang="ja-JP" sz="1050" dirty="0">
              <a:latin typeface="BIZ UDゴシック" panose="020B0400000000000000" pitchFamily="49" charset="-128"/>
              <a:ea typeface="BIZ UDゴシック" panose="020B0400000000000000" pitchFamily="49" charset="-128"/>
            </a:endParaRPr>
          </a:p>
        </p:txBody>
      </p:sp>
      <p:sp>
        <p:nvSpPr>
          <p:cNvPr id="13" name="テキスト ボックス 12"/>
          <p:cNvSpPr txBox="1"/>
          <p:nvPr/>
        </p:nvSpPr>
        <p:spPr>
          <a:xfrm>
            <a:off x="11959010" y="7685299"/>
            <a:ext cx="565816" cy="76944"/>
          </a:xfrm>
          <a:prstGeom prst="rect">
            <a:avLst/>
          </a:prstGeom>
          <a:solidFill>
            <a:schemeClr val="bg1"/>
          </a:solidFill>
          <a:ln w="3175">
            <a:noFill/>
          </a:ln>
        </p:spPr>
        <p:txBody>
          <a:bodyPr wrap="square" lIns="0" tIns="0" rIns="0" bIns="0" rtlCol="0">
            <a:spAutoFit/>
          </a:bodyPr>
          <a:lstStyle/>
          <a:p>
            <a:pPr algn="ctr"/>
            <a:r>
              <a:rPr kumimoji="1" lang="ja-JP" altLang="en-US" sz="500" b="1" dirty="0">
                <a:latin typeface="Meiryo UI" panose="020B0604030504040204" pitchFamily="50" charset="-128"/>
                <a:ea typeface="Meiryo UI" panose="020B0604030504040204" pitchFamily="50" charset="-128"/>
              </a:rPr>
              <a:t>エントランス広場</a:t>
            </a:r>
            <a:endParaRPr kumimoji="1" lang="en-US" altLang="ja-JP" sz="500"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1535152" y="7964626"/>
            <a:ext cx="375312" cy="76944"/>
          </a:xfrm>
          <a:prstGeom prst="rect">
            <a:avLst/>
          </a:prstGeom>
          <a:solidFill>
            <a:schemeClr val="bg1"/>
          </a:solidFill>
          <a:ln w="3175">
            <a:noFill/>
          </a:ln>
        </p:spPr>
        <p:txBody>
          <a:bodyPr wrap="square" lIns="0" tIns="0" rIns="0" bIns="0" rtlCol="0">
            <a:spAutoFit/>
          </a:bodyPr>
          <a:lstStyle/>
          <a:p>
            <a:r>
              <a:rPr kumimoji="1" lang="ja-JP" altLang="en-US" sz="500" b="1" dirty="0">
                <a:latin typeface="Meiryo UI" panose="020B0604030504040204" pitchFamily="50" charset="-128"/>
                <a:ea typeface="Meiryo UI" panose="020B0604030504040204" pitchFamily="50" charset="-128"/>
              </a:rPr>
              <a:t>東エントランス</a:t>
            </a:r>
            <a:endParaRPr kumimoji="1" lang="en-US" altLang="ja-JP" sz="500" b="1"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634601" y="3838943"/>
            <a:ext cx="5040000" cy="2587226"/>
          </a:xfrm>
          <a:prstGeom prst="rect">
            <a:avLst/>
          </a:prstGeom>
        </p:spPr>
      </p:pic>
      <p:sp>
        <p:nvSpPr>
          <p:cNvPr id="17" name="テキスト ボックス 16"/>
          <p:cNvSpPr txBox="1"/>
          <p:nvPr/>
        </p:nvSpPr>
        <p:spPr>
          <a:xfrm>
            <a:off x="11173968" y="87649"/>
            <a:ext cx="1463040" cy="523220"/>
          </a:xfrm>
          <a:prstGeom prst="rect">
            <a:avLst/>
          </a:prstGeom>
          <a:noFill/>
          <a:ln>
            <a:solidFill>
              <a:schemeClr val="tx1"/>
            </a:solidFill>
          </a:ln>
        </p:spPr>
        <p:txBody>
          <a:bodyPr wrap="square" rtlCol="0" anchor="ctr">
            <a:spAutoFit/>
          </a:bodyPr>
          <a:lstStyle/>
          <a:p>
            <a:pPr algn="ctr"/>
            <a:r>
              <a:rPr kumimoji="1" lang="ja-JP" altLang="en-US" sz="2800" dirty="0" smtClean="0"/>
              <a:t>資料７</a:t>
            </a:r>
            <a:endParaRPr kumimoji="1" lang="ja-JP" altLang="en-US" sz="2800" dirty="0"/>
          </a:p>
        </p:txBody>
      </p:sp>
      <p:sp>
        <p:nvSpPr>
          <p:cNvPr id="5" name="テキスト ボックス 4"/>
          <p:cNvSpPr txBox="1"/>
          <p:nvPr/>
        </p:nvSpPr>
        <p:spPr>
          <a:xfrm>
            <a:off x="10556325" y="9192673"/>
            <a:ext cx="2124000" cy="230832"/>
          </a:xfrm>
          <a:prstGeom prst="rect">
            <a:avLst/>
          </a:prstGeom>
          <a:solidFill>
            <a:schemeClr val="bg1"/>
          </a:solidFill>
          <a:ln>
            <a:solidFill>
              <a:schemeClr val="bg1">
                <a:lumMod val="50000"/>
              </a:schemeClr>
            </a:solidFill>
          </a:ln>
        </p:spPr>
        <p:txBody>
          <a:bodyPr wrap="square" rtlCol="0">
            <a:spAutoFit/>
          </a:bodyPr>
          <a:lstStyle/>
          <a:p>
            <a:pPr algn="ctr"/>
            <a:r>
              <a:rPr kumimoji="1" lang="ja-JP" altLang="en-US" sz="900" dirty="0">
                <a:latin typeface="BIZ UDゴシック" panose="020B0400000000000000" pitchFamily="49" charset="-128"/>
                <a:ea typeface="BIZ UDゴシック" panose="020B0400000000000000" pitchFamily="49" charset="-128"/>
              </a:rPr>
              <a:t>（提供 </a:t>
            </a:r>
            <a:r>
              <a:rPr kumimoji="1" lang="en-US" altLang="ja-JP" sz="900" dirty="0">
                <a:latin typeface="BIZ UDゴシック" panose="020B0400000000000000" pitchFamily="49" charset="-128"/>
                <a:ea typeface="BIZ UDゴシック" panose="020B0400000000000000" pitchFamily="49" charset="-128"/>
              </a:rPr>
              <a:t>2025</a:t>
            </a:r>
            <a:r>
              <a:rPr kumimoji="1" lang="ja-JP" altLang="en-US" sz="900" dirty="0">
                <a:latin typeface="BIZ UDゴシック" panose="020B0400000000000000" pitchFamily="49" charset="-128"/>
                <a:ea typeface="BIZ UDゴシック" panose="020B0400000000000000" pitchFamily="49" charset="-128"/>
              </a:rPr>
              <a:t>年日本国際博覧会協会）</a:t>
            </a:r>
          </a:p>
        </p:txBody>
      </p:sp>
    </p:spTree>
    <p:extLst>
      <p:ext uri="{BB962C8B-B14F-4D97-AF65-F5344CB8AC3E}">
        <p14:creationId xmlns:p14="http://schemas.microsoft.com/office/powerpoint/2010/main" val="3133317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618678" y="57149"/>
            <a:ext cx="4255477" cy="6054333"/>
          </a:xfrm>
          <a:prstGeom prst="rect">
            <a:avLst/>
          </a:prstGeom>
        </p:spPr>
      </p:pic>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9157" y="52755"/>
            <a:ext cx="6471138" cy="7051432"/>
          </a:xfrm>
          <a:prstGeom prst="rect">
            <a:avLst/>
          </a:prstGeom>
        </p:spPr>
      </p:pic>
      <p:graphicFrame>
        <p:nvGraphicFramePr>
          <p:cNvPr id="8" name="表 7"/>
          <p:cNvGraphicFramePr>
            <a:graphicFrameLocks noGrp="1"/>
          </p:cNvGraphicFramePr>
          <p:nvPr>
            <p:extLst>
              <p:ext uri="{D42A27DB-BD31-4B8C-83A1-F6EECF244321}">
                <p14:modId xmlns:p14="http://schemas.microsoft.com/office/powerpoint/2010/main" val="2181986473"/>
              </p:ext>
            </p:extLst>
          </p:nvPr>
        </p:nvGraphicFramePr>
        <p:xfrm>
          <a:off x="4157248" y="7422801"/>
          <a:ext cx="8543651" cy="2016000"/>
        </p:xfrm>
        <a:graphic>
          <a:graphicData uri="http://schemas.openxmlformats.org/drawingml/2006/table">
            <a:tbl>
              <a:tblPr firstRow="1" bandRow="1">
                <a:tableStyleId>{5C22544A-7EE6-4342-B048-85BDC9FD1C3A}</a:tableStyleId>
              </a:tblPr>
              <a:tblGrid>
                <a:gridCol w="221654">
                  <a:extLst>
                    <a:ext uri="{9D8B030D-6E8A-4147-A177-3AD203B41FA5}">
                      <a16:colId xmlns:a16="http://schemas.microsoft.com/office/drawing/2014/main" val="2025367920"/>
                    </a:ext>
                  </a:extLst>
                </a:gridCol>
                <a:gridCol w="221654">
                  <a:extLst>
                    <a:ext uri="{9D8B030D-6E8A-4147-A177-3AD203B41FA5}">
                      <a16:colId xmlns:a16="http://schemas.microsoft.com/office/drawing/2014/main" val="1156100049"/>
                    </a:ext>
                  </a:extLst>
                </a:gridCol>
                <a:gridCol w="1994372">
                  <a:extLst>
                    <a:ext uri="{9D8B030D-6E8A-4147-A177-3AD203B41FA5}">
                      <a16:colId xmlns:a16="http://schemas.microsoft.com/office/drawing/2014/main" val="532552842"/>
                    </a:ext>
                  </a:extLst>
                </a:gridCol>
                <a:gridCol w="6105971">
                  <a:extLst>
                    <a:ext uri="{9D8B030D-6E8A-4147-A177-3AD203B41FA5}">
                      <a16:colId xmlns:a16="http://schemas.microsoft.com/office/drawing/2014/main" val="3144155924"/>
                    </a:ext>
                  </a:extLst>
                </a:gridCol>
              </a:tblGrid>
              <a:tr h="288000">
                <a:tc rowSpan="6">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本館棟</a:t>
                      </a:r>
                    </a:p>
                  </a:txBody>
                  <a:tcPr marL="36000" marR="36000" marT="0" marB="0" vert="eaVert" anchor="ctr">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１階</a:t>
                      </a:r>
                    </a:p>
                  </a:txBody>
                  <a:tcPr marL="36000" marR="36000" marT="0" marB="0" vert="eaVert"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bg1">
                          <a:lumMod val="50000"/>
                        </a:schemeClr>
                      </a:solidFill>
                      <a:prstDash val="sysDot"/>
                      <a:round/>
                      <a:headEnd type="none" w="med" len="med"/>
                      <a:tailEnd type="none" w="med" len="med"/>
                    </a:lnB>
                    <a:solidFill>
                      <a:schemeClr val="bg1"/>
                    </a:solidFill>
                  </a:tcPr>
                </a:tc>
                <a:tc>
                  <a:txBody>
                    <a:bodyPr/>
                    <a:lstStyle/>
                    <a:p>
                      <a:r>
                        <a:rPr kumimoji="1" lang="ja-JP" altLang="en-US" sz="1200" b="0" dirty="0">
                          <a:solidFill>
                            <a:schemeClr val="tx1"/>
                          </a:solidFill>
                          <a:latin typeface="Meiryo UI" panose="020B0604030504040204" pitchFamily="50" charset="-128"/>
                          <a:ea typeface="Meiryo UI" panose="020B0604030504040204" pitchFamily="50" charset="-128"/>
                        </a:rPr>
                        <a:t>①都市移動用のモビリティ</a:t>
                      </a:r>
                    </a:p>
                  </a:txBody>
                  <a:tcPr marL="72000" marR="7200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tc>
                  <a:txBody>
                    <a:bodyPr/>
                    <a:lstStyle/>
                    <a:p>
                      <a:r>
                        <a:rPr kumimoji="1" lang="ja-JP" altLang="en-US" sz="1200" b="0" i="0" u="none" strike="noStrike" kern="1200" baseline="0" dirty="0">
                          <a:solidFill>
                            <a:schemeClr val="tx1"/>
                          </a:solidFill>
                          <a:latin typeface="Meiryo UI" panose="020B0604030504040204" pitchFamily="50" charset="-128"/>
                          <a:ea typeface="Meiryo UI" panose="020B0604030504040204" pitchFamily="50" charset="-128"/>
                          <a:cs typeface="+mn-cs"/>
                        </a:rPr>
                        <a:t>自動走行するモビリティに乗りこみ未来を感じる体験をするとともに、センシングによってデータを取得</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0" marT="0" marB="0" anchor="ctr">
                    <a:lnL w="3175" cap="flat" cmpd="sng" algn="ctr">
                      <a:solidFill>
                        <a:schemeClr val="tx1"/>
                      </a:solidFill>
                      <a:prstDash val="sysDot"/>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08635247"/>
                  </a:ext>
                </a:extLst>
              </a:tr>
              <a:tr h="288000">
                <a:tc vMerge="1">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endParaRPr kumimoji="1" lang="ja-JP" altLang="en-US" sz="1400" dirty="0">
                        <a:latin typeface="Meiryo UI" panose="020B0604030504040204" pitchFamily="50" charset="-128"/>
                        <a:ea typeface="Meiryo UI" panose="020B0604030504040204" pitchFamily="50" charset="-128"/>
                      </a:endParaRPr>
                    </a:p>
                  </a:txBody>
                  <a:tcPr marL="72000" marR="72000" marT="0" marB="0" anchor="ctr">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tc vMerge="1">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endParaRPr kumimoji="1" lang="ja-JP" altLang="en-US" sz="1400" dirty="0">
                        <a:latin typeface="Meiryo UI" panose="020B0604030504040204" pitchFamily="50" charset="-128"/>
                        <a:ea typeface="Meiryo UI" panose="020B0604030504040204" pitchFamily="50" charset="-128"/>
                      </a:endParaRPr>
                    </a:p>
                  </a:txBody>
                  <a:tcPr marL="72000" marR="7200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④ミライの医療</a:t>
                      </a:r>
                    </a:p>
                  </a:txBody>
                  <a:tcPr marL="72000" marR="7200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tc>
                  <a:txBody>
                    <a:bodyPr/>
                    <a:lstStyle/>
                    <a:p>
                      <a:r>
                        <a:rPr kumimoji="1" lang="ja-JP" altLang="en-US" sz="1200" b="0" i="0" u="none" strike="noStrike" kern="1200" baseline="0" dirty="0">
                          <a:solidFill>
                            <a:schemeClr val="tx1"/>
                          </a:solidFill>
                          <a:latin typeface="Meiryo UI" panose="020B0604030504040204" pitchFamily="50" charset="-128"/>
                          <a:ea typeface="Meiryo UI" panose="020B0604030504040204" pitchFamily="50" charset="-128"/>
                          <a:cs typeface="+mn-cs"/>
                        </a:rPr>
                        <a:t>先端的な医療技術やサービスを体験。再生医療や遺伝子治療の成果などを展示</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0" marB="0" anchor="ct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227149873"/>
                  </a:ext>
                </a:extLst>
              </a:tr>
              <a:tr h="288000">
                <a:tc vMerge="1">
                  <a:txBody>
                    <a:bodyPr/>
                    <a:lstStyle/>
                    <a:p>
                      <a:endParaRPr kumimoji="1" lang="ja-JP" altLang="en-US" sz="1400" dirty="0">
                        <a:latin typeface="Meiryo UI" panose="020B0604030504040204" pitchFamily="50" charset="-128"/>
                        <a:ea typeface="Meiryo UI" panose="020B0604030504040204" pitchFamily="50" charset="-128"/>
                      </a:endParaRPr>
                    </a:p>
                  </a:txBody>
                  <a:tcPr marL="72000" marR="72000" marT="0" marB="0" anchor="ctr">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tc vMerge="1">
                  <a:txBody>
                    <a:bodyPr/>
                    <a:lstStyle/>
                    <a:p>
                      <a:endParaRPr kumimoji="1" lang="ja-JP" altLang="en-US" sz="1400" dirty="0">
                        <a:latin typeface="Meiryo UI" panose="020B0604030504040204" pitchFamily="50" charset="-128"/>
                        <a:ea typeface="Meiryo UI" panose="020B0604030504040204" pitchFamily="50" charset="-128"/>
                      </a:endParaRPr>
                    </a:p>
                  </a:txBody>
                  <a:tcPr marL="72000" marR="7200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⑤中小企業・スタートアップ</a:t>
                      </a:r>
                    </a:p>
                  </a:txBody>
                  <a:tcPr marL="72000" marR="7200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tc>
                  <a:txBody>
                    <a:bodyPr/>
                    <a:lstStyle/>
                    <a:p>
                      <a:r>
                        <a:rPr kumimoji="1" lang="ja-JP" altLang="en-US" sz="1200" b="0" i="0" u="none" strike="noStrike" kern="1200" baseline="0" dirty="0">
                          <a:solidFill>
                            <a:schemeClr val="tx1"/>
                          </a:solidFill>
                          <a:latin typeface="Meiryo UI" panose="020B0604030504040204" pitchFamily="50" charset="-128"/>
                          <a:ea typeface="Meiryo UI" panose="020B0604030504040204" pitchFamily="50" charset="-128"/>
                          <a:cs typeface="+mn-cs"/>
                        </a:rPr>
                        <a:t>新技術開発などに取り組む大阪の中小企業・スタートアップを発掘・支援し、成果、活躍を発信</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0" marB="0" anchor="ct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552817174"/>
                  </a:ext>
                </a:extLst>
              </a:tr>
              <a:tr h="288000">
                <a:tc vMerge="1">
                  <a:txBody>
                    <a:bodyPr/>
                    <a:lstStyle/>
                    <a:p>
                      <a:endParaRPr kumimoji="1" lang="ja-JP" altLang="en-US" sz="1400" dirty="0">
                        <a:latin typeface="Meiryo UI" panose="020B0604030504040204" pitchFamily="50" charset="-128"/>
                        <a:ea typeface="Meiryo UI" panose="020B0604030504040204" pitchFamily="50" charset="-128"/>
                      </a:endParaRPr>
                    </a:p>
                  </a:txBody>
                  <a:tcPr marL="72000" marR="72000" marT="0" marB="0" anchor="ctr">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tc vMerge="1">
                  <a:txBody>
                    <a:bodyPr/>
                    <a:lstStyle/>
                    <a:p>
                      <a:endParaRPr kumimoji="1" lang="ja-JP" altLang="en-US" sz="1400" dirty="0">
                        <a:latin typeface="Meiryo UI" panose="020B0604030504040204" pitchFamily="50" charset="-128"/>
                        <a:ea typeface="Meiryo UI" panose="020B0604030504040204" pitchFamily="50" charset="-128"/>
                      </a:endParaRPr>
                    </a:p>
                  </a:txBody>
                  <a:tcPr marL="72000" marR="7200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⑥ミライの大阪の食・文化</a:t>
                      </a:r>
                    </a:p>
                  </a:txBody>
                  <a:tcPr marL="72000" marR="7200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a:solidFill>
                            <a:schemeClr val="tx1"/>
                          </a:solidFill>
                          <a:latin typeface="Meiryo UI" panose="020B0604030504040204" pitchFamily="50" charset="-128"/>
                          <a:ea typeface="Meiryo UI" panose="020B0604030504040204" pitchFamily="50" charset="-128"/>
                          <a:cs typeface="+mn-cs"/>
                        </a:rPr>
                        <a:t>大阪や関西の食材を活用し、食の新基準や著名シェフと連携したメニュー開発、食イベント等を検討</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0" marB="0" anchor="ct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2552590582"/>
                  </a:ext>
                </a:extLst>
              </a:tr>
              <a:tr h="288000">
                <a:tc vMerge="1">
                  <a:txBody>
                    <a:bodyPr/>
                    <a:lstStyle/>
                    <a:p>
                      <a:endParaRPr kumimoji="1" lang="ja-JP" altLang="en-US" sz="1400" dirty="0">
                        <a:latin typeface="Meiryo UI" panose="020B0604030504040204" pitchFamily="50" charset="-128"/>
                        <a:ea typeface="Meiryo UI" panose="020B0604030504040204" pitchFamily="50" charset="-128"/>
                      </a:endParaRPr>
                    </a:p>
                  </a:txBody>
                  <a:tcPr marL="72000" marR="72000" marT="0" marB="0" anchor="ctr">
                    <a:lnR w="3175" cap="flat" cmpd="sng" algn="ctr">
                      <a:solidFill>
                        <a:schemeClr val="tx1"/>
                      </a:solidFill>
                      <a:prstDash val="sysDot"/>
                      <a:round/>
                      <a:headEnd type="none" w="med" len="med"/>
                      <a:tailEnd type="none" w="med" len="med"/>
                    </a:lnR>
                    <a:lnB w="3175" cap="flat" cmpd="sng" algn="ctr">
                      <a:solidFill>
                        <a:schemeClr val="tx1"/>
                      </a:solidFill>
                      <a:prstDash val="sysDot"/>
                      <a:round/>
                      <a:headEnd type="none" w="med" len="med"/>
                      <a:tailEnd type="none" w="med" len="med"/>
                    </a:lnB>
                    <a:solidFill>
                      <a:schemeClr val="bg1"/>
                    </a:solidFill>
                  </a:tcPr>
                </a:tc>
                <a:tc rowSpan="2">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２階</a:t>
                      </a:r>
                    </a:p>
                  </a:txBody>
                  <a:tcPr marL="36000" marR="36000" marT="0" marB="0" vert="eaVert"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9525" cap="flat" cmpd="sng" algn="ctr">
                      <a:solidFill>
                        <a:schemeClr val="bg1">
                          <a:lumMod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➁ミライのフード体験</a:t>
                      </a:r>
                    </a:p>
                  </a:txBody>
                  <a:tcPr marL="72000" marR="7200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tc>
                  <a:txBody>
                    <a:bodyPr/>
                    <a:lstStyle/>
                    <a:p>
                      <a:pPr algn="l"/>
                      <a:r>
                        <a:rPr kumimoji="1" lang="ja-JP" altLang="en-US" sz="1200" b="0" i="0" u="none" strike="noStrike" kern="1200" baseline="0" dirty="0">
                          <a:solidFill>
                            <a:schemeClr val="tx1"/>
                          </a:solidFill>
                          <a:latin typeface="Meiryo UI" panose="020B0604030504040204" pitchFamily="50" charset="-128"/>
                          <a:ea typeface="Meiryo UI" panose="020B0604030504040204" pitchFamily="50" charset="-128"/>
                          <a:cs typeface="+mn-cs"/>
                        </a:rPr>
                        <a:t>未来のヘルスケアフードをロボティクスにより提供</a:t>
                      </a:r>
                      <a:endParaRPr kumimoji="1" lang="ja-JP" altLang="en-US" sz="1200" strike="sngStrike" dirty="0">
                        <a:solidFill>
                          <a:schemeClr val="tx1"/>
                        </a:solidFill>
                        <a:latin typeface="Meiryo UI" panose="020B0604030504040204" pitchFamily="50" charset="-128"/>
                        <a:ea typeface="Meiryo UI" panose="020B0604030504040204" pitchFamily="50" charset="-128"/>
                      </a:endParaRPr>
                    </a:p>
                  </a:txBody>
                  <a:tcPr marL="72000" marR="72000" marT="0" marB="0" anchor="ct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523658849"/>
                  </a:ext>
                </a:extLst>
              </a:tr>
              <a:tr h="288000">
                <a:tc vMerge="1">
                  <a:txBody>
                    <a:bodyPr/>
                    <a:lstStyle/>
                    <a:p>
                      <a:endParaRPr kumimoji="1" lang="ja-JP" altLang="en-US" sz="1400" dirty="0">
                        <a:latin typeface="Meiryo UI" panose="020B0604030504040204" pitchFamily="50" charset="-128"/>
                        <a:ea typeface="Meiryo UI" panose="020B0604030504040204" pitchFamily="50" charset="-128"/>
                      </a:endParaRPr>
                    </a:p>
                  </a:txBody>
                  <a:tcPr marL="72000" marR="72000" marT="0" marB="0" anchor="ctr">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tc vMerge="1">
                  <a:txBody>
                    <a:bodyPr/>
                    <a:lstStyle/>
                    <a:p>
                      <a:endParaRPr kumimoji="1" lang="ja-JP" altLang="en-US" sz="1400" dirty="0">
                        <a:latin typeface="Meiryo UI" panose="020B0604030504040204" pitchFamily="50" charset="-128"/>
                        <a:ea typeface="Meiryo UI" panose="020B0604030504040204" pitchFamily="50" charset="-128"/>
                      </a:endParaRPr>
                    </a:p>
                  </a:txBody>
                  <a:tcPr marL="72000" marR="7200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③ミライのヘルスケア体験</a:t>
                      </a:r>
                    </a:p>
                  </a:txBody>
                  <a:tcPr marL="72000" marR="7200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b="0" i="0" u="none" strike="noStrike" kern="1200" baseline="0" dirty="0">
                          <a:solidFill>
                            <a:schemeClr val="tx1"/>
                          </a:solidFill>
                          <a:latin typeface="Meiryo UI" panose="020B0604030504040204" pitchFamily="50" charset="-128"/>
                          <a:ea typeface="Meiryo UI" panose="020B0604030504040204" pitchFamily="50" charset="-128"/>
                          <a:cs typeface="+mn-cs"/>
                        </a:rPr>
                        <a:t>ビューティーケアやサプリメント、フィットネスプログラムなど未来の健康体験を提供</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0" marB="0" anchor="ct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7325536"/>
                  </a:ext>
                </a:extLst>
              </a:tr>
              <a:tr h="288000">
                <a:tc gridSpan="3">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ミライのエンターテインメント棟</a:t>
                      </a:r>
                    </a:p>
                  </a:txBody>
                  <a:tcPr marL="72000" marR="72000" marT="0" marB="0" anchor="ct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marL="72000" marR="7200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solidFill>
                      <a:schemeClr val="bg1"/>
                    </a:solidFill>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marL="72000" marR="7200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solidFill>
                      <a:schemeClr val="bg1"/>
                    </a:solidFill>
                  </a:tcPr>
                </a:tc>
                <a:tc>
                  <a:txBody>
                    <a:bodyPr/>
                    <a:lstStyle/>
                    <a:p>
                      <a:r>
                        <a:rPr kumimoji="1" lang="en-US" altLang="ja-JP" sz="1200" dirty="0">
                          <a:solidFill>
                            <a:schemeClr val="tx1"/>
                          </a:solidFill>
                          <a:latin typeface="Meiryo UI" panose="020B0604030504040204" pitchFamily="50" charset="-128"/>
                          <a:ea typeface="Meiryo UI" panose="020B0604030504040204" pitchFamily="50" charset="-128"/>
                        </a:rPr>
                        <a:t>AR</a:t>
                      </a:r>
                      <a:r>
                        <a:rPr kumimoji="1" lang="ja-JP" altLang="en-US" sz="1200" dirty="0">
                          <a:solidFill>
                            <a:schemeClr val="tx1"/>
                          </a:solidFill>
                          <a:latin typeface="Meiryo UI" panose="020B0604030504040204" pitchFamily="50" charset="-128"/>
                          <a:ea typeface="Meiryo UI" panose="020B0604030504040204" pitchFamily="50" charset="-128"/>
                        </a:rPr>
                        <a:t>グラスや壁面大型ビジョンなどの先端技術を用いた</a:t>
                      </a:r>
                      <a:r>
                        <a:rPr kumimoji="1" lang="en-US" altLang="ja-JP" sz="1200" dirty="0">
                          <a:solidFill>
                            <a:schemeClr val="tx1"/>
                          </a:solidFill>
                          <a:latin typeface="Meiryo UI" panose="020B0604030504040204" pitchFamily="50" charset="-128"/>
                          <a:ea typeface="Meiryo UI" panose="020B0604030504040204" pitchFamily="50" charset="-128"/>
                        </a:rPr>
                        <a:t>XR</a:t>
                      </a:r>
                      <a:r>
                        <a:rPr kumimoji="1" lang="ja-JP" altLang="en-US" sz="1200" dirty="0">
                          <a:solidFill>
                            <a:schemeClr val="tx1"/>
                          </a:solidFill>
                          <a:latin typeface="Meiryo UI" panose="020B0604030504040204" pitchFamily="50" charset="-128"/>
                          <a:ea typeface="Meiryo UI" panose="020B0604030504040204" pitchFamily="50" charset="-128"/>
                        </a:rPr>
                        <a:t>シアター</a:t>
                      </a:r>
                    </a:p>
                  </a:txBody>
                  <a:tcPr marL="72000" marR="72000" marT="0" marB="0" anchor="ct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76932868"/>
                  </a:ext>
                </a:extLst>
              </a:tr>
            </a:tbl>
          </a:graphicData>
        </a:graphic>
      </p:graphicFrame>
      <p:sp>
        <p:nvSpPr>
          <p:cNvPr id="10" name="テキスト ボックス 9"/>
          <p:cNvSpPr txBox="1"/>
          <p:nvPr/>
        </p:nvSpPr>
        <p:spPr>
          <a:xfrm>
            <a:off x="4951035" y="4403942"/>
            <a:ext cx="1152000"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①都市移動用</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のモビリティ</a:t>
            </a:r>
          </a:p>
        </p:txBody>
      </p:sp>
      <p:sp>
        <p:nvSpPr>
          <p:cNvPr id="11" name="テキスト ボックス 10"/>
          <p:cNvSpPr txBox="1"/>
          <p:nvPr/>
        </p:nvSpPr>
        <p:spPr>
          <a:xfrm>
            <a:off x="4652058" y="1258661"/>
            <a:ext cx="1224000" cy="288000"/>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④ミライの医療</a:t>
            </a:r>
          </a:p>
        </p:txBody>
      </p:sp>
      <p:sp>
        <p:nvSpPr>
          <p:cNvPr id="12" name="テキスト ボックス 11"/>
          <p:cNvSpPr txBox="1"/>
          <p:nvPr/>
        </p:nvSpPr>
        <p:spPr>
          <a:xfrm>
            <a:off x="3181901" y="3974253"/>
            <a:ext cx="1224000"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⑥ミライの大阪</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の食・文化</a:t>
            </a:r>
          </a:p>
        </p:txBody>
      </p:sp>
      <p:sp>
        <p:nvSpPr>
          <p:cNvPr id="13" name="テキスト ボックス 12"/>
          <p:cNvSpPr txBox="1"/>
          <p:nvPr/>
        </p:nvSpPr>
        <p:spPr>
          <a:xfrm>
            <a:off x="3588422" y="1963596"/>
            <a:ext cx="1260000"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⑤中小企業・</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スタートアップ</a:t>
            </a:r>
          </a:p>
        </p:txBody>
      </p:sp>
      <p:sp>
        <p:nvSpPr>
          <p:cNvPr id="14" name="テキスト ボックス 13"/>
          <p:cNvSpPr txBox="1"/>
          <p:nvPr/>
        </p:nvSpPr>
        <p:spPr>
          <a:xfrm>
            <a:off x="2690631" y="855152"/>
            <a:ext cx="1130253" cy="646331"/>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ミライの</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エンター</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テインメント棟</a:t>
            </a:r>
          </a:p>
        </p:txBody>
      </p:sp>
      <p:sp>
        <p:nvSpPr>
          <p:cNvPr id="15" name="テキスト ボックス 14"/>
          <p:cNvSpPr txBox="1"/>
          <p:nvPr/>
        </p:nvSpPr>
        <p:spPr>
          <a:xfrm>
            <a:off x="8768559" y="3912299"/>
            <a:ext cx="1188000"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➁ミライの</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フード体験</a:t>
            </a:r>
          </a:p>
        </p:txBody>
      </p:sp>
      <p:sp>
        <p:nvSpPr>
          <p:cNvPr id="20" name="テキスト ボックス 19"/>
          <p:cNvSpPr txBox="1"/>
          <p:nvPr/>
        </p:nvSpPr>
        <p:spPr>
          <a:xfrm>
            <a:off x="9999230" y="4403941"/>
            <a:ext cx="1152000"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①都市移動用</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のモビリティ</a:t>
            </a:r>
          </a:p>
        </p:txBody>
      </p:sp>
      <p:sp>
        <p:nvSpPr>
          <p:cNvPr id="21" name="テキスト ボックス 20"/>
          <p:cNvSpPr txBox="1"/>
          <p:nvPr/>
        </p:nvSpPr>
        <p:spPr>
          <a:xfrm>
            <a:off x="9757509" y="1193576"/>
            <a:ext cx="1116231"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③ミライの</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ヘルスケア体験</a:t>
            </a:r>
          </a:p>
        </p:txBody>
      </p:sp>
      <p:sp>
        <p:nvSpPr>
          <p:cNvPr id="17" name="テキスト ボックス 16"/>
          <p:cNvSpPr txBox="1"/>
          <p:nvPr/>
        </p:nvSpPr>
        <p:spPr>
          <a:xfrm>
            <a:off x="909958" y="1490444"/>
            <a:ext cx="1743100"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バックヤード棟</a:t>
            </a:r>
          </a:p>
        </p:txBody>
      </p:sp>
      <p:sp>
        <p:nvSpPr>
          <p:cNvPr id="18" name="テキスト ボックス 17"/>
          <p:cNvSpPr txBox="1"/>
          <p:nvPr/>
        </p:nvSpPr>
        <p:spPr>
          <a:xfrm>
            <a:off x="396963" y="6279828"/>
            <a:ext cx="1260000" cy="324000"/>
          </a:xfrm>
          <a:prstGeom prst="rect">
            <a:avLst/>
          </a:prstGeom>
          <a:noFill/>
          <a:ln>
            <a:solidFill>
              <a:schemeClr val="tx1"/>
            </a:solidFill>
          </a:ln>
        </p:spPr>
        <p:txBody>
          <a:bodyPr wrap="square" lIns="36000" tIns="36000" rIns="36000" bIns="36000" rtlCol="0" anchor="ctr" anchorCtr="1">
            <a:noAutofit/>
          </a:bodyPr>
          <a:lstStyle/>
          <a:p>
            <a:pPr algn="ct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階平面図</a:t>
            </a:r>
          </a:p>
        </p:txBody>
      </p:sp>
      <p:sp>
        <p:nvSpPr>
          <p:cNvPr id="19" name="テキスト ボックス 18"/>
          <p:cNvSpPr txBox="1"/>
          <p:nvPr/>
        </p:nvSpPr>
        <p:spPr>
          <a:xfrm>
            <a:off x="7413842" y="6279828"/>
            <a:ext cx="1260000" cy="324000"/>
          </a:xfrm>
          <a:prstGeom prst="rect">
            <a:avLst/>
          </a:prstGeom>
          <a:noFill/>
          <a:ln>
            <a:solidFill>
              <a:schemeClr val="tx1"/>
            </a:solidFill>
          </a:ln>
        </p:spPr>
        <p:txBody>
          <a:bodyPr wrap="square" lIns="36000" tIns="36000" rIns="36000" bIns="36000" rtlCol="0" anchor="ctr" anchorCtr="1">
            <a:noAutofit/>
          </a:bodyPr>
          <a:lstStyle/>
          <a:p>
            <a:pPr algn="ctr"/>
            <a:r>
              <a:rPr kumimoji="1" lang="ja-JP" altLang="en-US" dirty="0">
                <a:latin typeface="Meiryo UI" panose="020B0604030504040204" pitchFamily="50" charset="-128"/>
                <a:ea typeface="Meiryo UI" panose="020B0604030504040204" pitchFamily="50" charset="-128"/>
              </a:rPr>
              <a:t>２階平面図</a:t>
            </a:r>
          </a:p>
        </p:txBody>
      </p:sp>
      <p:sp>
        <p:nvSpPr>
          <p:cNvPr id="22" name="テキスト ボックス 21"/>
          <p:cNvSpPr txBox="1"/>
          <p:nvPr/>
        </p:nvSpPr>
        <p:spPr>
          <a:xfrm>
            <a:off x="4220309" y="2934135"/>
            <a:ext cx="828000"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アトリウム</a:t>
            </a:r>
          </a:p>
        </p:txBody>
      </p:sp>
      <p:sp>
        <p:nvSpPr>
          <p:cNvPr id="23" name="テキスト ボックス 22"/>
          <p:cNvSpPr txBox="1"/>
          <p:nvPr/>
        </p:nvSpPr>
        <p:spPr>
          <a:xfrm>
            <a:off x="769279" y="3671932"/>
            <a:ext cx="1743100" cy="307777"/>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関西広域連合</a:t>
            </a:r>
          </a:p>
        </p:txBody>
      </p:sp>
      <p:sp>
        <p:nvSpPr>
          <p:cNvPr id="24" name="正方形/長方形 23"/>
          <p:cNvSpPr/>
          <p:nvPr/>
        </p:nvSpPr>
        <p:spPr>
          <a:xfrm>
            <a:off x="115418" y="7105135"/>
            <a:ext cx="3869455"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spcBef>
                <a:spcPts val="300"/>
              </a:spcBef>
            </a:pPr>
            <a:r>
              <a:rPr kumimoji="1" lang="ja-JP" altLang="en-US" sz="1400" b="1" dirty="0">
                <a:solidFill>
                  <a:schemeClr val="tx1"/>
                </a:solidFill>
                <a:latin typeface="Meiryo UI" panose="020B0604030504040204" pitchFamily="50" charset="-128"/>
                <a:ea typeface="Meiryo UI" panose="020B0604030504040204" pitchFamily="50" charset="-128"/>
              </a:rPr>
              <a:t>敷地面積</a:t>
            </a:r>
            <a:r>
              <a:rPr kumimoji="1" lang="ja-JP" altLang="en-US" sz="1400" dirty="0">
                <a:solidFill>
                  <a:schemeClr val="tx1"/>
                </a:solidFill>
                <a:latin typeface="Meiryo UI" panose="020B0604030504040204" pitchFamily="50" charset="-128"/>
                <a:ea typeface="Meiryo UI" panose="020B0604030504040204" pitchFamily="50" charset="-128"/>
              </a:rPr>
              <a:t>　約</a:t>
            </a:r>
            <a:r>
              <a:rPr kumimoji="1" lang="en-US" altLang="ja-JP" sz="1400" dirty="0">
                <a:solidFill>
                  <a:schemeClr val="tx1"/>
                </a:solidFill>
                <a:latin typeface="Meiryo UI" panose="020B0604030504040204" pitchFamily="50" charset="-128"/>
                <a:ea typeface="Meiryo UI" panose="020B0604030504040204" pitchFamily="50" charset="-128"/>
              </a:rPr>
              <a:t>10,500㎡</a:t>
            </a:r>
          </a:p>
        </p:txBody>
      </p:sp>
      <p:sp>
        <p:nvSpPr>
          <p:cNvPr id="3" name="テキスト ボックス 2"/>
          <p:cNvSpPr txBox="1"/>
          <p:nvPr/>
        </p:nvSpPr>
        <p:spPr>
          <a:xfrm>
            <a:off x="4074963" y="7105135"/>
            <a:ext cx="5836854" cy="288000"/>
          </a:xfrm>
          <a:prstGeom prst="rect">
            <a:avLst/>
          </a:prstGeom>
          <a:noFill/>
        </p:spPr>
        <p:txBody>
          <a:bodyPr vert="horz" wrap="none" lIns="36000" tIns="36000" rIns="36000" bIns="36000" rtlCol="0" anchor="ctr" anchorCtr="0">
            <a:noAutofit/>
          </a:bodyPr>
          <a:lstStyle/>
          <a:p>
            <a:r>
              <a:rPr kumimoji="1" lang="ja-JP" altLang="en-US" sz="1400" b="1" dirty="0">
                <a:latin typeface="Meiryo UI" panose="020B0604030504040204" pitchFamily="50" charset="-128"/>
                <a:ea typeface="Meiryo UI" panose="020B0604030504040204" pitchFamily="50" charset="-128"/>
              </a:rPr>
              <a:t>展示の概要</a:t>
            </a:r>
            <a:r>
              <a:rPr kumimoji="1" lang="ja-JP" altLang="en-US" sz="1000" dirty="0">
                <a:latin typeface="Meiryo UI" panose="020B0604030504040204" pitchFamily="50" charset="-128"/>
                <a:ea typeface="Meiryo UI" panose="020B0604030504040204" pitchFamily="50" charset="-128"/>
              </a:rPr>
              <a:t>（出展基本計画２０２２年３月抜粋）現在展示基本設計中のため変更することがあります</a:t>
            </a:r>
            <a:endParaRPr kumimoji="1" lang="ja-JP" altLang="en-US" sz="1400" dirty="0">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3802460534"/>
              </p:ext>
            </p:extLst>
          </p:nvPr>
        </p:nvGraphicFramePr>
        <p:xfrm>
          <a:off x="135514" y="7422801"/>
          <a:ext cx="3778911" cy="2015999"/>
        </p:xfrm>
        <a:graphic>
          <a:graphicData uri="http://schemas.openxmlformats.org/drawingml/2006/table">
            <a:tbl>
              <a:tblPr firstRow="1" bandRow="1">
                <a:tableStyleId>{5C22544A-7EE6-4342-B048-85BDC9FD1C3A}</a:tableStyleId>
              </a:tblPr>
              <a:tblGrid>
                <a:gridCol w="1010213">
                  <a:extLst>
                    <a:ext uri="{9D8B030D-6E8A-4147-A177-3AD203B41FA5}">
                      <a16:colId xmlns:a16="http://schemas.microsoft.com/office/drawing/2014/main" val="3805088181"/>
                    </a:ext>
                  </a:extLst>
                </a:gridCol>
                <a:gridCol w="581587">
                  <a:extLst>
                    <a:ext uri="{9D8B030D-6E8A-4147-A177-3AD203B41FA5}">
                      <a16:colId xmlns:a16="http://schemas.microsoft.com/office/drawing/2014/main" val="224735475"/>
                    </a:ext>
                  </a:extLst>
                </a:gridCol>
                <a:gridCol w="581587">
                  <a:extLst>
                    <a:ext uri="{9D8B030D-6E8A-4147-A177-3AD203B41FA5}">
                      <a16:colId xmlns:a16="http://schemas.microsoft.com/office/drawing/2014/main" val="2688094205"/>
                    </a:ext>
                  </a:extLst>
                </a:gridCol>
                <a:gridCol w="802762">
                  <a:extLst>
                    <a:ext uri="{9D8B030D-6E8A-4147-A177-3AD203B41FA5}">
                      <a16:colId xmlns:a16="http://schemas.microsoft.com/office/drawing/2014/main" val="4180314634"/>
                    </a:ext>
                  </a:extLst>
                </a:gridCol>
                <a:gridCol w="802762">
                  <a:extLst>
                    <a:ext uri="{9D8B030D-6E8A-4147-A177-3AD203B41FA5}">
                      <a16:colId xmlns:a16="http://schemas.microsoft.com/office/drawing/2014/main" val="1448203252"/>
                    </a:ext>
                  </a:extLst>
                </a:gridCol>
              </a:tblGrid>
              <a:tr h="393455">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構造・規模</a:t>
                      </a:r>
                    </a:p>
                  </a:txBody>
                  <a:tcPr marL="36000" marR="3600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構造</a:t>
                      </a:r>
                    </a:p>
                  </a:txBody>
                  <a:tcPr marL="36000" marR="3600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階数</a:t>
                      </a:r>
                    </a:p>
                  </a:txBody>
                  <a:tcPr marL="36000" marR="3600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建築面積</a:t>
                      </a:r>
                    </a:p>
                  </a:txBody>
                  <a:tcPr marL="36000" marR="3600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延べ面積</a:t>
                      </a:r>
                    </a:p>
                  </a:txBody>
                  <a:tcPr marL="36000" marR="3600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48436982"/>
                  </a:ext>
                </a:extLst>
              </a:tr>
              <a:tr h="540848">
                <a:tc>
                  <a:txBody>
                    <a:bodyPr/>
                    <a:lstStyle/>
                    <a:p>
                      <a:pPr algn="ctr"/>
                      <a:r>
                        <a:rPr lang="ja-JP" altLang="ja-JP" sz="1200" dirty="0">
                          <a:solidFill>
                            <a:schemeClr val="tx1"/>
                          </a:solidFill>
                          <a:latin typeface="Meiryo UI" panose="020B0604030504040204" pitchFamily="50" charset="-128"/>
                          <a:ea typeface="Meiryo UI" panose="020B0604030504040204" pitchFamily="50" charset="-128"/>
                        </a:rPr>
                        <a:t>本館棟</a:t>
                      </a:r>
                      <a:endParaRPr kumimoji="1" lang="ja-JP" altLang="en-US" sz="1200" dirty="0">
                        <a:latin typeface="Meiryo UI" panose="020B0604030504040204" pitchFamily="50" charset="-128"/>
                        <a:ea typeface="Meiryo UI" panose="020B0604030504040204" pitchFamily="50" charset="-128"/>
                      </a:endParaRPr>
                    </a:p>
                  </a:txBody>
                  <a:tcPr marL="36000" marR="3600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pPr algn="ctr"/>
                      <a:r>
                        <a:rPr lang="ja-JP" altLang="ja-JP" sz="1200" dirty="0">
                          <a:solidFill>
                            <a:schemeClr val="tx1"/>
                          </a:solidFill>
                          <a:latin typeface="Meiryo UI" panose="020B0604030504040204" pitchFamily="50" charset="-128"/>
                          <a:ea typeface="Meiryo UI" panose="020B0604030504040204" pitchFamily="50" charset="-128"/>
                        </a:rPr>
                        <a:t>鉄骨造</a:t>
                      </a:r>
                      <a:endParaRPr lang="en-US" altLang="ja-JP" sz="1200" dirty="0">
                        <a:solidFill>
                          <a:schemeClr val="tx1"/>
                        </a:solidFill>
                        <a:latin typeface="Meiryo UI" panose="020B0604030504040204" pitchFamily="50" charset="-128"/>
                        <a:ea typeface="Meiryo UI" panose="020B0604030504040204" pitchFamily="50" charset="-128"/>
                      </a:endParaRPr>
                    </a:p>
                    <a:p>
                      <a:pPr algn="ctr"/>
                      <a:r>
                        <a:rPr lang="ja-JP" altLang="ja-JP" sz="1200" dirty="0">
                          <a:solidFill>
                            <a:schemeClr val="tx1"/>
                          </a:solidFill>
                          <a:latin typeface="Meiryo UI" panose="020B0604030504040204" pitchFamily="50" charset="-128"/>
                          <a:ea typeface="Meiryo UI" panose="020B0604030504040204" pitchFamily="50" charset="-128"/>
                        </a:rPr>
                        <a:t>・木造</a:t>
                      </a:r>
                      <a:endParaRPr kumimoji="1" lang="ja-JP" altLang="en-US" sz="1200" dirty="0">
                        <a:latin typeface="Meiryo UI" panose="020B0604030504040204" pitchFamily="50" charset="-128"/>
                        <a:ea typeface="Meiryo UI" panose="020B0604030504040204" pitchFamily="50" charset="-128"/>
                      </a:endParaRPr>
                    </a:p>
                  </a:txBody>
                  <a:tcPr marL="36000" marR="3600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pPr algn="ctr"/>
                      <a:r>
                        <a:rPr lang="ja-JP" altLang="ja-JP" sz="1200" dirty="0">
                          <a:solidFill>
                            <a:schemeClr val="tx1"/>
                          </a:solidFill>
                          <a:latin typeface="Meiryo UI" panose="020B0604030504040204" pitchFamily="50" charset="-128"/>
                          <a:ea typeface="Meiryo UI" panose="020B0604030504040204" pitchFamily="50" charset="-128"/>
                        </a:rPr>
                        <a:t>２階建</a:t>
                      </a:r>
                      <a:endParaRPr kumimoji="1" lang="ja-JP" altLang="en-US" sz="1200" dirty="0">
                        <a:latin typeface="Meiryo UI" panose="020B0604030504040204" pitchFamily="50" charset="-128"/>
                        <a:ea typeface="Meiryo UI" panose="020B0604030504040204" pitchFamily="50" charset="-128"/>
                      </a:endParaRPr>
                    </a:p>
                  </a:txBody>
                  <a:tcPr marL="36000" marR="3600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pPr algn="r"/>
                      <a:r>
                        <a:rPr lang="ja-JP" altLang="ja-JP" sz="1000" dirty="0">
                          <a:solidFill>
                            <a:schemeClr val="tx1"/>
                          </a:solidFill>
                          <a:latin typeface="Meiryo UI" panose="020B0604030504040204" pitchFamily="50" charset="-128"/>
                          <a:ea typeface="Meiryo UI" panose="020B0604030504040204" pitchFamily="50" charset="-128"/>
                        </a:rPr>
                        <a:t>約</a:t>
                      </a:r>
                      <a:r>
                        <a:rPr lang="en-US" altLang="ja-JP" sz="1200" dirty="0">
                          <a:solidFill>
                            <a:schemeClr val="tx1"/>
                          </a:solidFill>
                          <a:latin typeface="Meiryo UI" panose="020B0604030504040204" pitchFamily="50" charset="-128"/>
                          <a:ea typeface="Meiryo UI" panose="020B0604030504040204" pitchFamily="50" charset="-128"/>
                        </a:rPr>
                        <a:t>5,014</a:t>
                      </a:r>
                      <a:r>
                        <a:rPr lang="ja-JP" altLang="ja-JP" sz="1200" dirty="0">
                          <a:solidFill>
                            <a:schemeClr val="tx1"/>
                          </a:solidFill>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marL="0" marR="3600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pPr algn="r"/>
                      <a:r>
                        <a:rPr lang="ja-JP" altLang="ja-JP" sz="1000" dirty="0">
                          <a:solidFill>
                            <a:schemeClr val="tx1"/>
                          </a:solidFill>
                          <a:latin typeface="Meiryo UI" panose="020B0604030504040204" pitchFamily="50" charset="-128"/>
                          <a:ea typeface="Meiryo UI" panose="020B0604030504040204" pitchFamily="50" charset="-128"/>
                        </a:rPr>
                        <a:t>約</a:t>
                      </a:r>
                      <a:r>
                        <a:rPr lang="en-US" altLang="ja-JP" sz="1200" dirty="0">
                          <a:solidFill>
                            <a:schemeClr val="tx1"/>
                          </a:solidFill>
                          <a:latin typeface="Meiryo UI" panose="020B0604030504040204" pitchFamily="50" charset="-128"/>
                          <a:ea typeface="Meiryo UI" panose="020B0604030504040204" pitchFamily="50" charset="-128"/>
                        </a:rPr>
                        <a:t>6,271</a:t>
                      </a:r>
                      <a:r>
                        <a:rPr lang="ja-JP" altLang="ja-JP" sz="1200" dirty="0">
                          <a:solidFill>
                            <a:schemeClr val="tx1"/>
                          </a:solidFill>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marL="0" marR="3600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4022510799"/>
                  </a:ext>
                </a:extLst>
              </a:tr>
              <a:tr h="540848">
                <a:tc>
                  <a:txBody>
                    <a:bodyPr/>
                    <a:lstStyle/>
                    <a:p>
                      <a:pPr algn="ctr"/>
                      <a:r>
                        <a:rPr lang="ja-JP" altLang="ja-JP" sz="1200" dirty="0">
                          <a:solidFill>
                            <a:schemeClr val="tx1"/>
                          </a:solidFill>
                          <a:latin typeface="Meiryo UI" panose="020B0604030504040204" pitchFamily="50" charset="-128"/>
                          <a:ea typeface="Meiryo UI" panose="020B0604030504040204" pitchFamily="50" charset="-128"/>
                        </a:rPr>
                        <a:t>ミライのエンター</a:t>
                      </a:r>
                      <a:endParaRPr lang="en-US" altLang="ja-JP" sz="1200" dirty="0">
                        <a:solidFill>
                          <a:schemeClr val="tx1"/>
                        </a:solidFill>
                        <a:latin typeface="Meiryo UI" panose="020B0604030504040204" pitchFamily="50" charset="-128"/>
                        <a:ea typeface="Meiryo UI" panose="020B0604030504040204" pitchFamily="50" charset="-128"/>
                      </a:endParaRPr>
                    </a:p>
                    <a:p>
                      <a:pPr algn="ctr"/>
                      <a:r>
                        <a:rPr lang="ja-JP" altLang="ja-JP" sz="1200" dirty="0">
                          <a:solidFill>
                            <a:schemeClr val="tx1"/>
                          </a:solidFill>
                          <a:latin typeface="Meiryo UI" panose="020B0604030504040204" pitchFamily="50" charset="-128"/>
                          <a:ea typeface="Meiryo UI" panose="020B0604030504040204" pitchFamily="50" charset="-128"/>
                        </a:rPr>
                        <a:t>テインメント棟</a:t>
                      </a:r>
                      <a:endParaRPr kumimoji="1" lang="ja-JP" altLang="en-US" sz="1200" dirty="0">
                        <a:latin typeface="Meiryo UI" panose="020B0604030504040204" pitchFamily="50" charset="-128"/>
                        <a:ea typeface="Meiryo UI" panose="020B0604030504040204" pitchFamily="50" charset="-128"/>
                      </a:endParaRPr>
                    </a:p>
                  </a:txBody>
                  <a:tcPr marL="36000" marR="3600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pPr algn="ctr"/>
                      <a:r>
                        <a:rPr lang="ja-JP" altLang="ja-JP" sz="1200" dirty="0">
                          <a:solidFill>
                            <a:schemeClr val="tx1"/>
                          </a:solidFill>
                          <a:latin typeface="Meiryo UI" panose="020B0604030504040204" pitchFamily="50" charset="-128"/>
                          <a:ea typeface="Meiryo UI" panose="020B0604030504040204" pitchFamily="50" charset="-128"/>
                        </a:rPr>
                        <a:t>鉄骨造</a:t>
                      </a:r>
                      <a:endParaRPr kumimoji="1" lang="ja-JP" altLang="en-US" sz="1200" dirty="0">
                        <a:latin typeface="Meiryo UI" panose="020B0604030504040204" pitchFamily="50" charset="-128"/>
                        <a:ea typeface="Meiryo UI" panose="020B0604030504040204" pitchFamily="50" charset="-128"/>
                      </a:endParaRPr>
                    </a:p>
                  </a:txBody>
                  <a:tcPr marL="36000" marR="3600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pPr algn="ctr"/>
                      <a:r>
                        <a:rPr kumimoji="1" lang="ja-JP" altLang="en-US" sz="1200" dirty="0">
                          <a:latin typeface="Meiryo UI" panose="020B0604030504040204" pitchFamily="50" charset="-128"/>
                          <a:ea typeface="Meiryo UI" panose="020B0604030504040204" pitchFamily="50" charset="-128"/>
                        </a:rPr>
                        <a:t>平屋建</a:t>
                      </a:r>
                    </a:p>
                  </a:txBody>
                  <a:tcPr marL="36000" marR="3600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pPr algn="r"/>
                      <a:r>
                        <a:rPr kumimoji="1" lang="ja-JP" altLang="ja-JP" sz="1000" kern="1200" dirty="0">
                          <a:solidFill>
                            <a:schemeClr val="tx1"/>
                          </a:solidFill>
                          <a:latin typeface="Meiryo UI" panose="020B0604030504040204" pitchFamily="50" charset="-128"/>
                          <a:ea typeface="Meiryo UI" panose="020B0604030504040204" pitchFamily="50" charset="-128"/>
                          <a:cs typeface="+mn-cs"/>
                        </a:rPr>
                        <a:t>約</a:t>
                      </a:r>
                      <a:r>
                        <a:rPr lang="en-US" altLang="ja-JP" sz="1200" dirty="0">
                          <a:solidFill>
                            <a:schemeClr val="tx1"/>
                          </a:solidFill>
                          <a:latin typeface="Meiryo UI" panose="020B0604030504040204" pitchFamily="50" charset="-128"/>
                          <a:ea typeface="Meiryo UI" panose="020B0604030504040204" pitchFamily="50" charset="-128"/>
                        </a:rPr>
                        <a:t>348</a:t>
                      </a:r>
                      <a:r>
                        <a:rPr lang="ja-JP" altLang="ja-JP" sz="1200" dirty="0">
                          <a:solidFill>
                            <a:schemeClr val="tx1"/>
                          </a:solidFill>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marL="0" marR="3600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pPr algn="r"/>
                      <a:r>
                        <a:rPr lang="ja-JP" altLang="ja-JP" sz="1000" dirty="0">
                          <a:solidFill>
                            <a:schemeClr val="tx1"/>
                          </a:solidFill>
                          <a:latin typeface="Meiryo UI" panose="020B0604030504040204" pitchFamily="50" charset="-128"/>
                          <a:ea typeface="Meiryo UI" panose="020B0604030504040204" pitchFamily="50" charset="-128"/>
                        </a:rPr>
                        <a:t>約</a:t>
                      </a:r>
                      <a:r>
                        <a:rPr lang="en-US" altLang="ja-JP" sz="1200" dirty="0">
                          <a:solidFill>
                            <a:schemeClr val="tx1"/>
                          </a:solidFill>
                          <a:latin typeface="Meiryo UI" panose="020B0604030504040204" pitchFamily="50" charset="-128"/>
                          <a:ea typeface="Meiryo UI" panose="020B0604030504040204" pitchFamily="50" charset="-128"/>
                        </a:rPr>
                        <a:t>348</a:t>
                      </a:r>
                      <a:r>
                        <a:rPr lang="ja-JP" altLang="ja-JP" sz="1200" dirty="0">
                          <a:solidFill>
                            <a:schemeClr val="tx1"/>
                          </a:solidFill>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marL="0" marR="3600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4053798008"/>
                  </a:ext>
                </a:extLst>
              </a:tr>
              <a:tr h="540848">
                <a:tc>
                  <a:txBody>
                    <a:bodyPr/>
                    <a:lstStyle/>
                    <a:p>
                      <a:pPr algn="ctr"/>
                      <a:r>
                        <a:rPr lang="ja-JP" altLang="ja-JP" sz="1200" dirty="0">
                          <a:solidFill>
                            <a:schemeClr val="tx1"/>
                          </a:solidFill>
                          <a:latin typeface="Meiryo UI" panose="020B0604030504040204" pitchFamily="50" charset="-128"/>
                          <a:ea typeface="Meiryo UI" panose="020B0604030504040204" pitchFamily="50" charset="-128"/>
                        </a:rPr>
                        <a:t>バックヤード棟</a:t>
                      </a:r>
                      <a:endParaRPr kumimoji="1" lang="ja-JP" altLang="en-US" sz="1200" dirty="0">
                        <a:latin typeface="Meiryo UI" panose="020B0604030504040204" pitchFamily="50" charset="-128"/>
                        <a:ea typeface="Meiryo UI" panose="020B0604030504040204" pitchFamily="50" charset="-128"/>
                      </a:endParaRPr>
                    </a:p>
                  </a:txBody>
                  <a:tcPr marL="36000" marR="3600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pPr algn="ctr"/>
                      <a:r>
                        <a:rPr lang="ja-JP" altLang="ja-JP" sz="1200" dirty="0">
                          <a:solidFill>
                            <a:schemeClr val="tx1"/>
                          </a:solidFill>
                          <a:latin typeface="Meiryo UI" panose="020B0604030504040204" pitchFamily="50" charset="-128"/>
                          <a:ea typeface="Meiryo UI" panose="020B0604030504040204" pitchFamily="50" charset="-128"/>
                        </a:rPr>
                        <a:t>鉄骨造</a:t>
                      </a:r>
                      <a:endParaRPr kumimoji="1" lang="ja-JP" altLang="en-US" sz="1200" dirty="0">
                        <a:latin typeface="Meiryo UI" panose="020B0604030504040204" pitchFamily="50" charset="-128"/>
                        <a:ea typeface="Meiryo UI" panose="020B0604030504040204" pitchFamily="50" charset="-128"/>
                      </a:endParaRPr>
                    </a:p>
                  </a:txBody>
                  <a:tcPr marL="36000" marR="3600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pPr algn="ct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階建</a:t>
                      </a:r>
                    </a:p>
                  </a:txBody>
                  <a:tcPr marL="36000" marR="3600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pPr algn="r"/>
                      <a:r>
                        <a:rPr lang="ja-JP" altLang="ja-JP" sz="1000" dirty="0">
                          <a:solidFill>
                            <a:schemeClr val="tx1"/>
                          </a:solidFill>
                          <a:latin typeface="Meiryo UI" panose="020B0604030504040204" pitchFamily="50" charset="-128"/>
                          <a:ea typeface="Meiryo UI" panose="020B0604030504040204" pitchFamily="50" charset="-128"/>
                        </a:rPr>
                        <a:t>約</a:t>
                      </a:r>
                      <a:r>
                        <a:rPr lang="en-US" altLang="ja-JP" sz="1200" dirty="0">
                          <a:solidFill>
                            <a:schemeClr val="tx1"/>
                          </a:solidFill>
                          <a:latin typeface="Meiryo UI" panose="020B0604030504040204" pitchFamily="50" charset="-128"/>
                          <a:ea typeface="Meiryo UI" panose="020B0604030504040204" pitchFamily="50" charset="-128"/>
                        </a:rPr>
                        <a:t>652</a:t>
                      </a:r>
                      <a:r>
                        <a:rPr lang="ja-JP" altLang="ja-JP" sz="1200" dirty="0">
                          <a:solidFill>
                            <a:schemeClr val="tx1"/>
                          </a:solidFill>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marL="0" marR="3600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pPr algn="r"/>
                      <a:r>
                        <a:rPr lang="ja-JP" altLang="ja-JP" sz="1000" dirty="0">
                          <a:solidFill>
                            <a:schemeClr val="tx1"/>
                          </a:solidFill>
                          <a:latin typeface="Meiryo UI" panose="020B0604030504040204" pitchFamily="50" charset="-128"/>
                          <a:ea typeface="Meiryo UI" panose="020B0604030504040204" pitchFamily="50" charset="-128"/>
                        </a:rPr>
                        <a:t>約</a:t>
                      </a:r>
                      <a:r>
                        <a:rPr lang="en-US" altLang="ja-JP" sz="1200" dirty="0">
                          <a:solidFill>
                            <a:schemeClr val="tx1"/>
                          </a:solidFill>
                          <a:latin typeface="Meiryo UI" panose="020B0604030504040204" pitchFamily="50" charset="-128"/>
                          <a:ea typeface="Meiryo UI" panose="020B0604030504040204" pitchFamily="50" charset="-128"/>
                        </a:rPr>
                        <a:t>1,304</a:t>
                      </a:r>
                      <a:r>
                        <a:rPr lang="ja-JP" altLang="ja-JP" sz="1200" dirty="0">
                          <a:solidFill>
                            <a:schemeClr val="tx1"/>
                          </a:solidFill>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marL="0" marR="3600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655032864"/>
                  </a:ext>
                </a:extLst>
              </a:tr>
            </a:tbl>
          </a:graphicData>
        </a:graphic>
      </p:graphicFrame>
      <p:sp>
        <p:nvSpPr>
          <p:cNvPr id="2" name="テキスト ボックス 1"/>
          <p:cNvSpPr txBox="1"/>
          <p:nvPr/>
        </p:nvSpPr>
        <p:spPr>
          <a:xfrm>
            <a:off x="8736480" y="6739100"/>
            <a:ext cx="4065120"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t>各展示室には</a:t>
            </a:r>
            <a:r>
              <a:rPr kumimoji="1" lang="ja-JP" altLang="en-US" sz="1000" dirty="0"/>
              <a:t>避難のため</a:t>
            </a:r>
            <a:r>
              <a:rPr kumimoji="1" lang="ja-JP" altLang="en-US" sz="1000" dirty="0" smtClean="0"/>
              <a:t>１階へとつながる直通階段を設置します。</a:t>
            </a:r>
            <a:endParaRPr kumimoji="1" lang="ja-JP" altLang="en-US" sz="1000" dirty="0"/>
          </a:p>
        </p:txBody>
      </p:sp>
    </p:spTree>
    <p:extLst>
      <p:ext uri="{BB962C8B-B14F-4D97-AF65-F5344CB8AC3E}">
        <p14:creationId xmlns:p14="http://schemas.microsoft.com/office/powerpoint/2010/main" val="155891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b="-1"/>
          <a:stretch/>
        </p:blipFill>
        <p:spPr>
          <a:xfrm>
            <a:off x="1" y="0"/>
            <a:ext cx="12801600" cy="9607315"/>
          </a:xfrm>
          <a:prstGeom prst="rect">
            <a:avLst/>
          </a:prstGeom>
        </p:spPr>
      </p:pic>
    </p:spTree>
    <p:extLst>
      <p:ext uri="{BB962C8B-B14F-4D97-AF65-F5344CB8AC3E}">
        <p14:creationId xmlns:p14="http://schemas.microsoft.com/office/powerpoint/2010/main" val="672936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9496"/>
            <a:ext cx="12801600" cy="10249346"/>
          </a:xfrm>
          <a:prstGeom prst="rect">
            <a:avLst/>
          </a:prstGeom>
        </p:spPr>
      </p:pic>
    </p:spTree>
    <p:extLst>
      <p:ext uri="{BB962C8B-B14F-4D97-AF65-F5344CB8AC3E}">
        <p14:creationId xmlns:p14="http://schemas.microsoft.com/office/powerpoint/2010/main" val="220628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12801600" cy="9601199"/>
          </a:xfrm>
          <a:prstGeom prst="rect">
            <a:avLst/>
          </a:prstGeom>
        </p:spPr>
      </p:pic>
    </p:spTree>
    <p:extLst>
      <p:ext uri="{BB962C8B-B14F-4D97-AF65-F5344CB8AC3E}">
        <p14:creationId xmlns:p14="http://schemas.microsoft.com/office/powerpoint/2010/main" val="1912096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7176"/>
            <a:ext cx="12919588" cy="9628376"/>
          </a:xfrm>
          <a:prstGeom prst="rect">
            <a:avLst/>
          </a:prstGeom>
        </p:spPr>
      </p:pic>
    </p:spTree>
    <p:extLst>
      <p:ext uri="{BB962C8B-B14F-4D97-AF65-F5344CB8AC3E}">
        <p14:creationId xmlns:p14="http://schemas.microsoft.com/office/powerpoint/2010/main" val="229821598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1156</TotalTime>
  <Words>587</Words>
  <Application>Microsoft Office PowerPoint</Application>
  <PresentationFormat>A3 297x420 mm</PresentationFormat>
  <Paragraphs>77</Paragraphs>
  <Slides>6</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6</vt:i4>
      </vt:variant>
    </vt:vector>
  </HeadingPairs>
  <TitlesOfParts>
    <vt:vector size="14" baseType="lpstr">
      <vt:lpstr>BIZ UDゴシック</vt:lpstr>
      <vt:lpstr>Meiryo UI</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revision>97</cp:revision>
  <cp:lastPrinted>2022-06-16T02:05:20Z</cp:lastPrinted>
  <dcterms:created xsi:type="dcterms:W3CDTF">2022-04-28T02:32:58Z</dcterms:created>
  <dcterms:modified xsi:type="dcterms:W3CDTF">2022-06-17T00:12:35Z</dcterms:modified>
</cp:coreProperties>
</file>