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71" r:id="rId5"/>
    <p:sldId id="259" r:id="rId6"/>
    <p:sldId id="261" r:id="rId7"/>
    <p:sldId id="262" r:id="rId8"/>
    <p:sldId id="263" r:id="rId9"/>
    <p:sldId id="260" r:id="rId10"/>
    <p:sldId id="270" r:id="rId11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677E93-EF8B-467F-BE92-9142284E08E0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B3C5D-E4CB-4AB7-ACF7-1561E95528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058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E9DD2-2368-438F-BB95-F8E4BAC7AE05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188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892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922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0682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79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369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992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851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933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501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992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796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7360B-CD3F-44D1-A213-0EEA3ADE8D9B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082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891476"/>
            <a:ext cx="9144000" cy="2387600"/>
          </a:xfrm>
        </p:spPr>
        <p:txBody>
          <a:bodyPr>
            <a:normAutofit/>
          </a:bodyPr>
          <a:lstStyle/>
          <a:p>
            <a:r>
              <a:rPr lang="en-US" altLang="ja-JP" sz="2800" b="1" dirty="0"/>
              <a:t>2025</a:t>
            </a:r>
            <a:r>
              <a:rPr lang="ja-JP" altLang="en-US" sz="2800" b="1" dirty="0"/>
              <a:t>年日本国際博覧会大阪パビリオン推進</a:t>
            </a:r>
            <a:r>
              <a:rPr lang="ja-JP" altLang="en-US" sz="2800" b="1" dirty="0" smtClean="0"/>
              <a:t>委員会</a:t>
            </a:r>
            <a:r>
              <a:rPr lang="en-US" altLang="ja-JP" sz="2800" b="1" dirty="0" smtClean="0"/>
              <a:t/>
            </a:r>
            <a:br>
              <a:rPr lang="en-US" altLang="ja-JP" sz="2800" b="1" dirty="0" smtClean="0"/>
            </a:br>
            <a:r>
              <a:rPr lang="ja-JP" altLang="en-US" sz="2800" b="1" dirty="0"/>
              <a:t/>
            </a:r>
            <a:br>
              <a:rPr lang="ja-JP" altLang="en-US" sz="2800" b="1" dirty="0"/>
            </a:br>
            <a:r>
              <a:rPr lang="ja-JP" altLang="en-US" sz="2800" b="1" dirty="0" smtClean="0"/>
              <a:t>委員総会</a:t>
            </a:r>
            <a:endParaRPr kumimoji="1" lang="ja-JP" altLang="en-US" sz="28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5100033"/>
            <a:ext cx="9144000" cy="466859"/>
          </a:xfrm>
        </p:spPr>
        <p:txBody>
          <a:bodyPr/>
          <a:lstStyle/>
          <a:p>
            <a:r>
              <a:rPr kumimoji="1" lang="ja-JP" altLang="en-US" dirty="0" smtClean="0"/>
              <a:t>令和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0493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F00E0F1-64E5-47C0-B326-9622A436871A}"/>
              </a:ext>
            </a:extLst>
          </p:cNvPr>
          <p:cNvSpPr/>
          <p:nvPr/>
        </p:nvSpPr>
        <p:spPr>
          <a:xfrm>
            <a:off x="58077" y="1854884"/>
            <a:ext cx="12015329" cy="4612201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44" name="左右矢印 48">
            <a:extLst>
              <a:ext uri="{FF2B5EF4-FFF2-40B4-BE49-F238E27FC236}">
                <a16:creationId xmlns:a16="http://schemas.microsoft.com/office/drawing/2014/main" id="{10D38050-CDFD-4A1C-A9D3-6C0C88CB888A}"/>
              </a:ext>
            </a:extLst>
          </p:cNvPr>
          <p:cNvSpPr/>
          <p:nvPr/>
        </p:nvSpPr>
        <p:spPr>
          <a:xfrm rot="5400000">
            <a:off x="8433937" y="4161179"/>
            <a:ext cx="766804" cy="329833"/>
          </a:xfrm>
          <a:prstGeom prst="leftRightArrow">
            <a:avLst>
              <a:gd name="adj1" fmla="val 50000"/>
              <a:gd name="adj2" fmla="val 42431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72680671-055C-4963-814D-11642A62D49D}"/>
              </a:ext>
            </a:extLst>
          </p:cNvPr>
          <p:cNvSpPr/>
          <p:nvPr/>
        </p:nvSpPr>
        <p:spPr>
          <a:xfrm>
            <a:off x="6387818" y="4709498"/>
            <a:ext cx="3560120" cy="16193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72000" rIns="36000" rtlCol="0" anchor="t" anchorCtr="0"/>
          <a:lstStyle/>
          <a:p>
            <a:endParaRPr lang="en-US" altLang="ja-JP" sz="1400" dirty="0"/>
          </a:p>
          <a:p>
            <a:endParaRPr kumimoji="1" lang="ja-JP" altLang="en-US" sz="1400" dirty="0"/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084F0599-B1AF-4978-8AAD-2194D4A000CD}"/>
              </a:ext>
            </a:extLst>
          </p:cNvPr>
          <p:cNvSpPr/>
          <p:nvPr/>
        </p:nvSpPr>
        <p:spPr>
          <a:xfrm>
            <a:off x="909370" y="5115228"/>
            <a:ext cx="4686303" cy="1128483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51BB518-4C55-45A4-A99E-73D54897C6AB}"/>
              </a:ext>
            </a:extLst>
          </p:cNvPr>
          <p:cNvSpPr txBox="1"/>
          <p:nvPr/>
        </p:nvSpPr>
        <p:spPr>
          <a:xfrm>
            <a:off x="671398" y="4462943"/>
            <a:ext cx="455240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/>
              <a:t>■部会の設置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8940209-BE4E-42BD-B960-5F1EB939D25E}"/>
              </a:ext>
            </a:extLst>
          </p:cNvPr>
          <p:cNvSpPr/>
          <p:nvPr/>
        </p:nvSpPr>
        <p:spPr>
          <a:xfrm>
            <a:off x="374880" y="2407997"/>
            <a:ext cx="2955629" cy="1084390"/>
          </a:xfrm>
          <a:prstGeom prst="rect">
            <a:avLst/>
          </a:prstGeom>
          <a:ln>
            <a:solidFill>
              <a:schemeClr val="dk1"/>
            </a:solidFill>
            <a:prstDash val="solid"/>
          </a:ln>
        </p:spPr>
        <p:txBody>
          <a:bodyPr wrap="square">
            <a:spAutoFit/>
          </a:bodyPr>
          <a:lstStyle/>
          <a:p>
            <a:r>
              <a:rPr lang="zh-CN" altLang="en-US" sz="13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lang="en-US" altLang="zh-CN" sz="13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3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大阪市</a:t>
            </a:r>
            <a:endParaRPr lang="en-US" altLang="ja-JP" sz="13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3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（公社）</a:t>
            </a:r>
            <a:r>
              <a:rPr lang="zh-CN" altLang="en-US" sz="13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関西経済連合会</a:t>
            </a:r>
            <a:endParaRPr lang="en-US" altLang="zh-CN" sz="13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3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大阪商工会議所</a:t>
            </a:r>
            <a:endParaRPr lang="en-US" altLang="ja-JP" sz="13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3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（一社）</a:t>
            </a:r>
            <a:r>
              <a:rPr lang="zh-CN" altLang="en-US" sz="13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関西経済同友会</a:t>
            </a:r>
            <a:endParaRPr lang="en-US" altLang="ja-JP" sz="13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F7B2717-CCEA-4325-A2AA-1B366086F96F}"/>
              </a:ext>
            </a:extLst>
          </p:cNvPr>
          <p:cNvSpPr/>
          <p:nvPr/>
        </p:nvSpPr>
        <p:spPr>
          <a:xfrm>
            <a:off x="239010" y="2177395"/>
            <a:ext cx="3281839" cy="143216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AEB7EF7-AA33-41E6-97E0-B891A37B9D45}"/>
              </a:ext>
            </a:extLst>
          </p:cNvPr>
          <p:cNvSpPr/>
          <p:nvPr/>
        </p:nvSpPr>
        <p:spPr>
          <a:xfrm>
            <a:off x="151153" y="1611012"/>
            <a:ext cx="3947717" cy="290708"/>
          </a:xfrm>
          <a:prstGeom prst="rect">
            <a:avLst/>
          </a:prstGeom>
          <a:solidFill>
            <a:schemeClr val="accent1"/>
          </a:solidFill>
          <a:ln>
            <a:solidFill>
              <a:schemeClr val="dk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300" b="1" dirty="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2025</a:t>
            </a:r>
            <a:r>
              <a:rPr lang="ja-JP" altLang="en-US" sz="1300" b="1" dirty="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年日本国際博覧会大阪パビリオン推進委員会</a:t>
            </a:r>
            <a:endParaRPr lang="ja-JP" altLang="ja-JP" sz="975" b="1" dirty="0">
              <a:solidFill>
                <a:schemeClr val="bg1"/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8F0F4F2-B5C0-4FB9-AEE7-47FEB477DF46}"/>
              </a:ext>
            </a:extLst>
          </p:cNvPr>
          <p:cNvSpPr/>
          <p:nvPr/>
        </p:nvSpPr>
        <p:spPr>
          <a:xfrm>
            <a:off x="1138549" y="2032575"/>
            <a:ext cx="1504150" cy="29018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dk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3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委員総会</a:t>
            </a:r>
            <a:endParaRPr lang="ja-JP" altLang="ja-JP" sz="975" b="1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783BF6D1-7071-4867-BCB6-A819B934DD5F}"/>
              </a:ext>
            </a:extLst>
          </p:cNvPr>
          <p:cNvSpPr/>
          <p:nvPr/>
        </p:nvSpPr>
        <p:spPr>
          <a:xfrm>
            <a:off x="3637648" y="2462256"/>
            <a:ext cx="3300906" cy="10691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00" b="1" dirty="0">
                <a:latin typeface="+mn-ea"/>
              </a:rPr>
              <a:t>幹事会</a:t>
            </a:r>
            <a:endParaRPr lang="en-US" altLang="ja-JP" sz="100" b="1" dirty="0">
              <a:latin typeface="+mn-ea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DA3A3348-FCF1-43E4-90BB-6121F7E93C06}"/>
              </a:ext>
            </a:extLst>
          </p:cNvPr>
          <p:cNvSpPr/>
          <p:nvPr/>
        </p:nvSpPr>
        <p:spPr>
          <a:xfrm>
            <a:off x="6532972" y="4811166"/>
            <a:ext cx="1594928" cy="40599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latin typeface="+mn-ea"/>
              </a:rPr>
              <a:t>ヘルスケア</a:t>
            </a:r>
            <a:endParaRPr lang="ja-JP" altLang="en-US" sz="1200" dirty="0">
              <a:latin typeface="+mn-ea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2E3B71CE-89FF-4254-A4BE-E4E59E90139D}"/>
              </a:ext>
            </a:extLst>
          </p:cNvPr>
          <p:cNvSpPr/>
          <p:nvPr/>
        </p:nvSpPr>
        <p:spPr>
          <a:xfrm>
            <a:off x="6531620" y="5314330"/>
            <a:ext cx="1594928" cy="4083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latin typeface="+mn-ea"/>
              </a:rPr>
              <a:t>食・レストラン</a:t>
            </a:r>
            <a:endParaRPr lang="ja-JP" altLang="en-US" sz="1200" dirty="0">
              <a:latin typeface="+mn-ea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C7F91D6F-D849-4BB0-8336-FA6A34BAEFF6}"/>
              </a:ext>
            </a:extLst>
          </p:cNvPr>
          <p:cNvSpPr/>
          <p:nvPr/>
        </p:nvSpPr>
        <p:spPr>
          <a:xfrm>
            <a:off x="6532972" y="5815406"/>
            <a:ext cx="1594928" cy="3823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+mn-ea"/>
              </a:rPr>
              <a:t>イベント</a:t>
            </a:r>
            <a:r>
              <a:rPr lang="ja-JP" altLang="en-US" sz="1200" dirty="0" smtClean="0">
                <a:latin typeface="+mn-ea"/>
              </a:rPr>
              <a:t>・催事</a:t>
            </a:r>
            <a:endParaRPr lang="ja-JP" altLang="en-US" sz="1200" dirty="0">
              <a:latin typeface="+mn-ea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77B0B97-9308-4459-8B95-28EA5A75A048}"/>
              </a:ext>
            </a:extLst>
          </p:cNvPr>
          <p:cNvSpPr/>
          <p:nvPr/>
        </p:nvSpPr>
        <p:spPr>
          <a:xfrm>
            <a:off x="6970539" y="2127166"/>
            <a:ext cx="4906386" cy="1554430"/>
          </a:xfrm>
          <a:prstGeom prst="rect">
            <a:avLst/>
          </a:prstGeom>
          <a:ln>
            <a:solidFill>
              <a:schemeClr val="dk1"/>
            </a:solidFill>
            <a:prstDash val="solid"/>
          </a:ln>
        </p:spPr>
        <p:txBody>
          <a:bodyPr wrap="square">
            <a:noAutofit/>
          </a:bodyPr>
          <a:lstStyle/>
          <a:p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・総合プロデューサー　　　➡森下竜一（大阪大学寄附講座教授）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・健康・医療プロデューサー➡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・食のプロデューサー　　　</a:t>
            </a:r>
            <a:r>
              <a:rPr lang="ja-JP" altLang="en-US" sz="1200" dirty="0" smtClean="0">
                <a:latin typeface="+mn-ea"/>
              </a:rPr>
              <a:t>➡</a:t>
            </a:r>
            <a:endParaRPr lang="en-US" altLang="ja-JP" sz="12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・</a:t>
            </a:r>
            <a:r>
              <a:rPr lang="ja-JP" altLang="en-US" sz="1200" dirty="0">
                <a:latin typeface="+mn-ea"/>
              </a:rPr>
              <a:t>展示会</a:t>
            </a:r>
            <a:r>
              <a:rPr lang="ja-JP" altLang="en-US" sz="1200" dirty="0" smtClean="0">
                <a:latin typeface="+mn-ea"/>
              </a:rPr>
              <a:t>プロデューサー　　➡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・催事プロデューサー　　　➡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・バーチャルプロデューサー</a:t>
            </a:r>
            <a:r>
              <a:rPr lang="ja-JP" altLang="en-US" sz="1200" dirty="0" smtClean="0">
                <a:latin typeface="+mn-ea"/>
              </a:rPr>
              <a:t>➡</a:t>
            </a:r>
            <a:endParaRPr lang="en-US" altLang="ja-JP" sz="1200" dirty="0">
              <a:latin typeface="+mn-ea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68759DBA-3889-4F70-9614-0E4579CA4F93}"/>
              </a:ext>
            </a:extLst>
          </p:cNvPr>
          <p:cNvSpPr/>
          <p:nvPr/>
        </p:nvSpPr>
        <p:spPr>
          <a:xfrm>
            <a:off x="8830662" y="1975442"/>
            <a:ext cx="1355765" cy="2901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dk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3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ﾌﾟﾛﾃﾞｭｰｻｰ体制</a:t>
            </a:r>
            <a:endParaRPr lang="ja-JP" altLang="ja-JP" sz="975" b="1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9C156B99-2B77-42F1-9BF6-B7FAF37EF062}"/>
              </a:ext>
            </a:extLst>
          </p:cNvPr>
          <p:cNvSpPr/>
          <p:nvPr/>
        </p:nvSpPr>
        <p:spPr>
          <a:xfrm>
            <a:off x="3698107" y="2653330"/>
            <a:ext cx="3240447" cy="152349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>
            <a:spAutoFit/>
          </a:bodyPr>
          <a:lstStyle/>
          <a:p>
            <a:pPr lvl="0"/>
            <a:endParaRPr lang="en-US" altLang="ja-JP" sz="1400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/>
            <a:r>
              <a:rPr lang="ja-JP" altLang="en-US" sz="14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会　　　長　：大阪府知事</a:t>
            </a:r>
            <a:endParaRPr lang="en-US" altLang="ja-JP" sz="1400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/>
            <a:endParaRPr lang="en-US" altLang="ja-JP" sz="1400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/>
            <a:r>
              <a:rPr lang="ja-JP" altLang="en-US" sz="14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会長代行　：大阪市長</a:t>
            </a:r>
            <a:endParaRPr lang="en-US" altLang="ja-JP" sz="1400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/>
            <a:endParaRPr lang="en-US" altLang="ja-JP" sz="1100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lvl="0"/>
            <a:endParaRPr lang="en-US" altLang="ja-JP" sz="1300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lvl="0"/>
            <a:r>
              <a:rPr lang="ja-JP" altLang="en-US" sz="13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監　</a:t>
            </a:r>
            <a:r>
              <a:rPr lang="ja-JP" altLang="en-US" sz="13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事</a:t>
            </a:r>
            <a:endParaRPr lang="en-US" altLang="ja-JP" sz="1300" dirty="0">
              <a:latin typeface="+mn-ea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92D4CEC3-CAD2-4228-8D6B-3A2F1BD5F4B9}"/>
              </a:ext>
            </a:extLst>
          </p:cNvPr>
          <p:cNvSpPr/>
          <p:nvPr/>
        </p:nvSpPr>
        <p:spPr>
          <a:xfrm>
            <a:off x="252958" y="3665891"/>
            <a:ext cx="3267891" cy="687289"/>
          </a:xfrm>
          <a:prstGeom prst="rect">
            <a:avLst/>
          </a:prstGeom>
          <a:ln>
            <a:solidFill>
              <a:schemeClr val="dk1"/>
            </a:solidFill>
            <a:prstDash val="solid"/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3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顧問　　　　（公社）関西経済連合会会長</a:t>
            </a:r>
            <a:endParaRPr lang="en-US" altLang="ja-JP" sz="1300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/>
            <a:r>
              <a:rPr lang="ja-JP" altLang="en-US" sz="13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顧問　　　　大阪商工会議所会頭</a:t>
            </a:r>
            <a:endParaRPr lang="en-US" altLang="ja-JP" sz="1300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/>
            <a:r>
              <a:rPr lang="ja-JP" altLang="en-US" sz="13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顧問　　　　（一社）関西経済同友会代表幹事</a:t>
            </a:r>
            <a:endParaRPr lang="en-US" altLang="ja-JP" sz="1300" dirty="0">
              <a:latin typeface="+mn-ea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8F61BC5-F718-49DA-9439-89FBE05B5709}"/>
              </a:ext>
            </a:extLst>
          </p:cNvPr>
          <p:cNvSpPr txBox="1"/>
          <p:nvPr/>
        </p:nvSpPr>
        <p:spPr>
          <a:xfrm>
            <a:off x="1180911" y="5122057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◎</a:t>
            </a:r>
            <a:r>
              <a:rPr kumimoji="1" lang="ja-JP" altLang="en-US" sz="1400" dirty="0"/>
              <a:t>企業等参画の流れ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2F88597-8878-4E22-B969-DFC56F8E4298}"/>
              </a:ext>
            </a:extLst>
          </p:cNvPr>
          <p:cNvSpPr txBox="1"/>
          <p:nvPr/>
        </p:nvSpPr>
        <p:spPr>
          <a:xfrm>
            <a:off x="1363432" y="5436663"/>
            <a:ext cx="35421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/>
              <a:t>①推進委員会の構成員（委員）となる。</a:t>
            </a:r>
            <a:endParaRPr lang="en-US" altLang="ja-JP" sz="1200" dirty="0"/>
          </a:p>
          <a:p>
            <a:r>
              <a:rPr lang="ja-JP" altLang="en-US" sz="1200" dirty="0" smtClean="0"/>
              <a:t>②出展基本計画検討部会</a:t>
            </a:r>
            <a:r>
              <a:rPr lang="ja-JP" altLang="en-US" sz="1200" dirty="0"/>
              <a:t>への参画</a:t>
            </a:r>
            <a:endParaRPr lang="en-US" altLang="ja-JP" sz="1200" dirty="0"/>
          </a:p>
          <a:p>
            <a:endParaRPr lang="ja-JP" altLang="en-US" sz="1200" dirty="0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7D9F7BAD-ABD1-45BD-8F82-127512E53BA2}"/>
              </a:ext>
            </a:extLst>
          </p:cNvPr>
          <p:cNvSpPr/>
          <p:nvPr/>
        </p:nvSpPr>
        <p:spPr>
          <a:xfrm>
            <a:off x="2043106" y="4782907"/>
            <a:ext cx="2139139" cy="277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 anchorCtr="1"/>
          <a:lstStyle/>
          <a:p>
            <a:pPr algn="ctr"/>
            <a:r>
              <a:rPr kumimoji="1" lang="ja-JP" altLang="en-US" sz="1400" dirty="0"/>
              <a:t>出展基本計画検討部会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CBC18B06-98C2-474A-871A-CC5FEE53C361}"/>
              </a:ext>
            </a:extLst>
          </p:cNvPr>
          <p:cNvSpPr/>
          <p:nvPr/>
        </p:nvSpPr>
        <p:spPr>
          <a:xfrm>
            <a:off x="8197607" y="4804834"/>
            <a:ext cx="1594928" cy="40599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+mn-ea"/>
              </a:rPr>
              <a:t>未来の</a:t>
            </a:r>
            <a:r>
              <a:rPr lang="ja-JP" altLang="en-US" sz="1200" dirty="0" smtClean="0">
                <a:latin typeface="+mn-ea"/>
              </a:rPr>
              <a:t>病院</a:t>
            </a:r>
            <a:endParaRPr lang="en-US" altLang="ja-JP" sz="1200" dirty="0">
              <a:latin typeface="+mn-ea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C4C561E0-5309-490D-94B0-16E9C4792712}"/>
              </a:ext>
            </a:extLst>
          </p:cNvPr>
          <p:cNvSpPr/>
          <p:nvPr/>
        </p:nvSpPr>
        <p:spPr>
          <a:xfrm>
            <a:off x="8194903" y="5822997"/>
            <a:ext cx="1594930" cy="3815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latin typeface="+mn-ea"/>
              </a:rPr>
              <a:t>バーチャル空間</a:t>
            </a:r>
            <a:endParaRPr lang="en-US" altLang="ja-JP" sz="1200" dirty="0" smtClean="0">
              <a:latin typeface="+mn-ea"/>
            </a:endParaRPr>
          </a:p>
          <a:p>
            <a:pPr algn="ctr"/>
            <a:r>
              <a:rPr lang="ja-JP" altLang="en-US" sz="1200" dirty="0">
                <a:latin typeface="+mn-ea"/>
              </a:rPr>
              <a:t>デジタル化</a:t>
            </a:r>
            <a:endParaRPr lang="en-US" altLang="ja-JP" sz="1200" dirty="0" smtClean="0">
              <a:latin typeface="+mn-ea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9B2D4CB2-2428-429F-9AEE-D9244806AFEE}"/>
              </a:ext>
            </a:extLst>
          </p:cNvPr>
          <p:cNvSpPr/>
          <p:nvPr/>
        </p:nvSpPr>
        <p:spPr>
          <a:xfrm>
            <a:off x="8194903" y="5314330"/>
            <a:ext cx="1594929" cy="4162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latin typeface="+mn-ea"/>
              </a:rPr>
              <a:t>展示会</a:t>
            </a:r>
            <a:endParaRPr lang="ja-JP" altLang="en-US" sz="1200" dirty="0">
              <a:latin typeface="+mn-ea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47E736C1-60B6-4891-BEE1-FD64A6059571}"/>
              </a:ext>
            </a:extLst>
          </p:cNvPr>
          <p:cNvSpPr txBox="1"/>
          <p:nvPr/>
        </p:nvSpPr>
        <p:spPr>
          <a:xfrm>
            <a:off x="5940095" y="4171058"/>
            <a:ext cx="2712327" cy="31867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ja-JP" altLang="en-US" sz="1400" dirty="0"/>
              <a:t>■ワーキンググループの設置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CA897E78-FBAB-4EFF-B30A-13541068583B}"/>
              </a:ext>
            </a:extLst>
          </p:cNvPr>
          <p:cNvSpPr txBox="1"/>
          <p:nvPr/>
        </p:nvSpPr>
        <p:spPr>
          <a:xfrm>
            <a:off x="4098870" y="5767665"/>
            <a:ext cx="2003023" cy="476046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tIns="72000" anchor="ctr" anchorCtr="0">
            <a:noAutofit/>
          </a:bodyPr>
          <a:lstStyle/>
          <a:p>
            <a:r>
              <a:rPr lang="ja-JP" altLang="en-US" sz="1200" dirty="0"/>
              <a:t>③</a:t>
            </a:r>
            <a:r>
              <a:rPr lang="en-US" altLang="ja-JP" sz="1200" dirty="0" smtClean="0"/>
              <a:t>WG</a:t>
            </a:r>
            <a:r>
              <a:rPr lang="ja-JP" altLang="en-US" sz="1200" dirty="0"/>
              <a:t>へ参画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4586A07-0CD6-4B9D-BEA9-B71B7729EEAD}"/>
              </a:ext>
            </a:extLst>
          </p:cNvPr>
          <p:cNvSpPr txBox="1"/>
          <p:nvPr/>
        </p:nvSpPr>
        <p:spPr>
          <a:xfrm>
            <a:off x="9894188" y="4909379"/>
            <a:ext cx="194704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/>
              <a:t>➡展示・体験ゾーン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C324E995-2F66-4235-BC4A-6B723530BF17}"/>
              </a:ext>
            </a:extLst>
          </p:cNvPr>
          <p:cNvSpPr txBox="1"/>
          <p:nvPr/>
        </p:nvSpPr>
        <p:spPr>
          <a:xfrm>
            <a:off x="9892378" y="5263059"/>
            <a:ext cx="2119668" cy="404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200" dirty="0"/>
              <a:t>➡エントランスゾーン</a:t>
            </a:r>
            <a:endParaRPr lang="en-US" altLang="ja-JP" sz="1200" dirty="0"/>
          </a:p>
          <a:p>
            <a:pPr>
              <a:lnSpc>
                <a:spcPts val="1200"/>
              </a:lnSpc>
            </a:pPr>
            <a:r>
              <a:rPr lang="ja-JP" altLang="en-US" sz="1200" dirty="0"/>
              <a:t>　イベント・交流ゾーン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6FAF92AE-8FE0-4481-84B8-D009E18483BB}"/>
              </a:ext>
            </a:extLst>
          </p:cNvPr>
          <p:cNvSpPr txBox="1"/>
          <p:nvPr/>
        </p:nvSpPr>
        <p:spPr>
          <a:xfrm>
            <a:off x="9894187" y="5652141"/>
            <a:ext cx="213133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/>
              <a:t>➡サービス・食体験ゾーン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B33111D2-A735-4768-AB92-67F4F057AC14}"/>
              </a:ext>
            </a:extLst>
          </p:cNvPr>
          <p:cNvSpPr txBox="1"/>
          <p:nvPr/>
        </p:nvSpPr>
        <p:spPr>
          <a:xfrm>
            <a:off x="9894187" y="6013771"/>
            <a:ext cx="220956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/>
              <a:t>➡バーチャル大阪館（仮称）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02524FE7-C42B-4309-9835-DF2462066E71}"/>
              </a:ext>
            </a:extLst>
          </p:cNvPr>
          <p:cNvSpPr txBox="1"/>
          <p:nvPr/>
        </p:nvSpPr>
        <p:spPr>
          <a:xfrm>
            <a:off x="10180112" y="4566070"/>
            <a:ext cx="1518364" cy="292388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300" b="1" dirty="0">
                <a:solidFill>
                  <a:schemeClr val="bg1"/>
                </a:solidFill>
              </a:rPr>
              <a:t>パビリオンの構成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7D9F7BAD-ABD1-45BD-8F82-127512E53BA2}"/>
              </a:ext>
            </a:extLst>
          </p:cNvPr>
          <p:cNvSpPr/>
          <p:nvPr/>
        </p:nvSpPr>
        <p:spPr>
          <a:xfrm>
            <a:off x="6319463" y="4427570"/>
            <a:ext cx="2139139" cy="277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 anchorCtr="0"/>
          <a:lstStyle/>
          <a:p>
            <a:r>
              <a:rPr lang="ja-JP" altLang="en-US" sz="1200" dirty="0">
                <a:solidFill>
                  <a:schemeClr val="tx1"/>
                </a:solidFill>
              </a:rPr>
              <a:t>＜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ＷＧイメージ＞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46" name="タイトル 1"/>
          <p:cNvSpPr txBox="1">
            <a:spLocks/>
          </p:cNvSpPr>
          <p:nvPr/>
        </p:nvSpPr>
        <p:spPr>
          <a:xfrm>
            <a:off x="332703" y="156682"/>
            <a:ext cx="11721921" cy="4046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 smtClean="0"/>
              <a:t>報告事項３　出展基本計画検討部会</a:t>
            </a:r>
            <a:r>
              <a:rPr lang="ja-JP" altLang="en-US" sz="2000" b="1" dirty="0"/>
              <a:t>・ワーキンググループの</a:t>
            </a:r>
            <a:r>
              <a:rPr lang="ja-JP" altLang="en-US" sz="2000" b="1" dirty="0" smtClean="0"/>
              <a:t>設置について</a:t>
            </a:r>
            <a:endParaRPr lang="ja-JP" altLang="en-US" sz="2000" b="1" dirty="0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28940209-BE4E-42BD-B960-5F1EB939D25E}"/>
              </a:ext>
            </a:extLst>
          </p:cNvPr>
          <p:cNvSpPr/>
          <p:nvPr/>
        </p:nvSpPr>
        <p:spPr>
          <a:xfrm>
            <a:off x="151153" y="639882"/>
            <a:ext cx="11903471" cy="892552"/>
          </a:xfrm>
          <a:prstGeom prst="rect">
            <a:avLst/>
          </a:prstGeom>
          <a:ln>
            <a:solidFill>
              <a:schemeClr val="dk1"/>
            </a:solidFill>
            <a:prstDash val="solid"/>
          </a:ln>
        </p:spPr>
        <p:txBody>
          <a:bodyPr wrap="square">
            <a:spAutoFit/>
          </a:bodyPr>
          <a:lstStyle/>
          <a:p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sz="13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パビリオンの展示区分を「健康・医療（ヘルスケア、未来の病院）」「食・レストラン」「バーチャル空間・デジタル化」「展示会」「イベント・催事」の区分とし、展示内容に応じたワーキンググループを設置し、各部門プロデューサーを選定する。</a:t>
            </a:r>
            <a:endParaRPr lang="en-US" altLang="ja-JP" sz="13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3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一定条件の下、委員会へ企業が委員として参加し、うち、出展基本計画に関わる意向のある企業等がワーキングに参加して、部門プロデューサーの調整のもと、「オープンイノベーション」で出展内容を企画。</a:t>
            </a:r>
            <a:endParaRPr lang="en-US" altLang="ja-JP" sz="13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593648" y="2298234"/>
            <a:ext cx="51809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委員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95372" y="6547273"/>
            <a:ext cx="11730148" cy="28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500"/>
              </a:lnSpc>
            </a:pP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なお、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ＷＧにおけるご提案等についてはプロデューサー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や大阪府・大阪市との協議の過程で、出展企画の規模の縮小や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採択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に至らない場合が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あります。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1211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b="1" dirty="0" smtClean="0"/>
              <a:t>付議事項</a:t>
            </a:r>
            <a:endParaRPr kumimoji="1" lang="ja-JP" altLang="en-US" sz="2800" b="1" dirty="0"/>
          </a:p>
        </p:txBody>
      </p:sp>
      <p:sp>
        <p:nvSpPr>
          <p:cNvPr id="4" name="正方形/長方形 3"/>
          <p:cNvSpPr/>
          <p:nvPr/>
        </p:nvSpPr>
        <p:spPr>
          <a:xfrm>
            <a:off x="1205949" y="1690688"/>
            <a:ext cx="1034663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□議案</a:t>
            </a:r>
          </a:p>
          <a:p>
            <a:r>
              <a:rPr lang="ja-JP" altLang="en-US" sz="2400" dirty="0" smtClean="0"/>
              <a:t>　 議案１　監事選任の件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 議案２　監事の報酬に関する件 </a:t>
            </a:r>
          </a:p>
          <a:p>
            <a:r>
              <a:rPr lang="ja-JP" altLang="en-US" sz="2400" dirty="0" smtClean="0"/>
              <a:t>　</a:t>
            </a:r>
            <a:endParaRPr lang="en-US" altLang="ja-JP" sz="2800" dirty="0" smtClean="0"/>
          </a:p>
          <a:p>
            <a:r>
              <a:rPr lang="ja-JP" altLang="en-US" sz="2800" dirty="0" smtClean="0"/>
              <a:t>□報告事項</a:t>
            </a:r>
            <a:endParaRPr lang="en-US" altLang="ja-JP" sz="2800" dirty="0" smtClean="0"/>
          </a:p>
          <a:p>
            <a:r>
              <a:rPr lang="ja-JP" altLang="en-US" sz="2400" dirty="0" smtClean="0"/>
              <a:t>　 １</a:t>
            </a:r>
            <a:r>
              <a:rPr lang="ja-JP" altLang="en-US" sz="2400" dirty="0"/>
              <a:t>　</a:t>
            </a:r>
            <a:r>
              <a:rPr lang="en-US" altLang="ja-JP" sz="2400" dirty="0"/>
              <a:t>2021</a:t>
            </a:r>
            <a:r>
              <a:rPr lang="ja-JP" altLang="en-US" sz="2400" dirty="0"/>
              <a:t>年度事業</a:t>
            </a:r>
            <a:r>
              <a:rPr lang="ja-JP" altLang="en-US" sz="2400" dirty="0" smtClean="0"/>
              <a:t>計画</a:t>
            </a:r>
            <a:endParaRPr lang="en-US" altLang="ja-JP" sz="2400" dirty="0"/>
          </a:p>
          <a:p>
            <a:r>
              <a:rPr lang="ja-JP" altLang="en-US" sz="2400" dirty="0"/>
              <a:t>　 </a:t>
            </a:r>
            <a:r>
              <a:rPr lang="ja-JP" altLang="en-US" sz="2400" dirty="0" smtClean="0"/>
              <a:t>２</a:t>
            </a:r>
            <a:r>
              <a:rPr lang="ja-JP" altLang="en-US" sz="2400" dirty="0"/>
              <a:t>　</a:t>
            </a:r>
            <a:r>
              <a:rPr lang="en-US" altLang="ja-JP" sz="2400" dirty="0"/>
              <a:t>2021</a:t>
            </a:r>
            <a:r>
              <a:rPr lang="ja-JP" altLang="en-US" sz="2400" dirty="0"/>
              <a:t>年度収支</a:t>
            </a:r>
            <a:r>
              <a:rPr lang="ja-JP" altLang="en-US" sz="2400" dirty="0" smtClean="0"/>
              <a:t>予算</a:t>
            </a:r>
            <a:endParaRPr lang="ja-JP" altLang="en-US" sz="2400" dirty="0"/>
          </a:p>
          <a:p>
            <a:r>
              <a:rPr lang="ja-JP" altLang="en-US" sz="2400" dirty="0" smtClean="0"/>
              <a:t>　 ３　出展基本計画検討部会・ワーキンググループの設置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8222644" y="88126"/>
            <a:ext cx="39693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latin typeface="+mj-lt"/>
              </a:rPr>
              <a:t>【</a:t>
            </a:r>
            <a:r>
              <a:rPr lang="ja-JP" altLang="en-US" sz="1200" dirty="0" smtClean="0">
                <a:latin typeface="+mj-lt"/>
              </a:rPr>
              <a:t>推進委員会規約第</a:t>
            </a:r>
            <a:r>
              <a:rPr lang="en-US" altLang="ja-JP" sz="1200" dirty="0" smtClean="0">
                <a:latin typeface="+mj-lt"/>
              </a:rPr>
              <a:t>11</a:t>
            </a:r>
            <a:r>
              <a:rPr lang="ja-JP" altLang="en-US" sz="1200" dirty="0" smtClean="0">
                <a:latin typeface="+mj-lt"/>
              </a:rPr>
              <a:t>条第</a:t>
            </a:r>
            <a:r>
              <a:rPr lang="en-US" altLang="ja-JP" sz="1200" dirty="0" smtClean="0">
                <a:latin typeface="+mj-lt"/>
              </a:rPr>
              <a:t>8</a:t>
            </a:r>
            <a:r>
              <a:rPr lang="ja-JP" altLang="en-US" sz="1200" dirty="0" smtClean="0">
                <a:latin typeface="+mj-lt"/>
              </a:rPr>
              <a:t>項に基づき書面にて開催</a:t>
            </a:r>
            <a:r>
              <a:rPr lang="en-US" altLang="ja-JP" sz="1200" dirty="0" smtClean="0">
                <a:latin typeface="+mj-lt"/>
              </a:rPr>
              <a:t>】</a:t>
            </a:r>
            <a:endParaRPr lang="zh-TW" altLang="en-US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96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2704" y="156682"/>
            <a:ext cx="10515600" cy="884126"/>
          </a:xfrm>
        </p:spPr>
        <p:txBody>
          <a:bodyPr>
            <a:normAutofit/>
          </a:bodyPr>
          <a:lstStyle/>
          <a:p>
            <a:r>
              <a:rPr kumimoji="1" lang="ja-JP" altLang="en-US" sz="2800" b="1" dirty="0" smtClean="0"/>
              <a:t>議案</a:t>
            </a:r>
            <a:r>
              <a:rPr kumimoji="1" lang="en-US" altLang="ja-JP" sz="2800" b="1" dirty="0" smtClean="0"/>
              <a:t>1  </a:t>
            </a:r>
            <a:r>
              <a:rPr lang="ja-JP" altLang="en-US" sz="2800" b="1" dirty="0"/>
              <a:t>　</a:t>
            </a:r>
            <a:r>
              <a:rPr lang="ja-JP" altLang="en-US" sz="2800" b="1" dirty="0" smtClean="0"/>
              <a:t>監事選任の件</a:t>
            </a:r>
            <a:endParaRPr kumimoji="1" lang="ja-JP" altLang="en-US" sz="2800" b="1" dirty="0"/>
          </a:p>
        </p:txBody>
      </p:sp>
      <p:sp>
        <p:nvSpPr>
          <p:cNvPr id="4" name="正方形/長方形 3"/>
          <p:cNvSpPr/>
          <p:nvPr/>
        </p:nvSpPr>
        <p:spPr>
          <a:xfrm>
            <a:off x="871170" y="3989793"/>
            <a:ext cx="10098157" cy="2677656"/>
          </a:xfrm>
          <a:prstGeom prst="rect">
            <a:avLst/>
          </a:prstGeom>
          <a:ln>
            <a:solidFill>
              <a:schemeClr val="tx1"/>
            </a:solidFill>
            <a:prstDash val="lgDashDot"/>
          </a:ln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参考：</a:t>
            </a:r>
            <a:r>
              <a:rPr lang="en-US" altLang="ja-JP" sz="1400" dirty="0" smtClean="0"/>
              <a:t>2025</a:t>
            </a:r>
            <a:r>
              <a:rPr lang="ja-JP" altLang="en-US" sz="1400" dirty="0" smtClean="0"/>
              <a:t>年日本国際博覧会大阪パビリオン推進委員会規約（抜粋）</a:t>
            </a:r>
            <a:endParaRPr lang="en-US" altLang="ja-JP" sz="1400" dirty="0" smtClean="0"/>
          </a:p>
          <a:p>
            <a:r>
              <a:rPr lang="ja-JP" altLang="en-US" sz="1400" dirty="0" smtClean="0"/>
              <a:t>　（役員の設置）</a:t>
            </a:r>
          </a:p>
          <a:p>
            <a:r>
              <a:rPr lang="ja-JP" altLang="en-US" sz="1400" dirty="0" smtClean="0"/>
              <a:t>　第６条　委員会に、次の役員を置く。</a:t>
            </a:r>
          </a:p>
          <a:p>
            <a:r>
              <a:rPr lang="ja-JP" altLang="en-US" sz="1400" dirty="0" smtClean="0"/>
              <a:t>　（１）会長　１名</a:t>
            </a:r>
          </a:p>
          <a:p>
            <a:r>
              <a:rPr lang="ja-JP" altLang="en-US" sz="1400" dirty="0" smtClean="0"/>
              <a:t>　（２）会長代行　１名</a:t>
            </a:r>
          </a:p>
          <a:p>
            <a:r>
              <a:rPr lang="ja-JP" altLang="en-US" sz="1400" dirty="0" smtClean="0"/>
              <a:t>　（３）</a:t>
            </a:r>
            <a:r>
              <a:rPr lang="ja-JP" altLang="en-US" sz="1400" b="1" u="sng" dirty="0" smtClean="0"/>
              <a:t>監事　２名以内</a:t>
            </a:r>
            <a:endParaRPr lang="en-US" altLang="ja-JP" sz="1400" b="1" u="sng" dirty="0" smtClean="0"/>
          </a:p>
          <a:p>
            <a:r>
              <a:rPr lang="ja-JP" altLang="en-US" sz="1400" dirty="0" smtClean="0"/>
              <a:t>　（役員の選任）</a:t>
            </a:r>
          </a:p>
          <a:p>
            <a:r>
              <a:rPr lang="ja-JP" altLang="en-US" sz="1400" dirty="0" smtClean="0"/>
              <a:t>　第７条　会長及び会長代行は、第</a:t>
            </a:r>
            <a:r>
              <a:rPr lang="en-US" altLang="ja-JP" sz="1400" dirty="0" smtClean="0"/>
              <a:t>11</a:t>
            </a:r>
            <a:r>
              <a:rPr lang="ja-JP" altLang="en-US" sz="1400" dirty="0" smtClean="0"/>
              <a:t>条に規定する委員総会の決議によって、委員たる法人又は団体の代表者から選任する。</a:t>
            </a:r>
          </a:p>
          <a:p>
            <a:r>
              <a:rPr lang="ja-JP" altLang="en-US" sz="1400" dirty="0" smtClean="0"/>
              <a:t>　２　</a:t>
            </a:r>
            <a:r>
              <a:rPr lang="ja-JP" altLang="en-US" sz="1400" b="1" u="sng" dirty="0" smtClean="0"/>
              <a:t>監事は、委員総会の決議によって選任</a:t>
            </a:r>
            <a:r>
              <a:rPr lang="ja-JP" altLang="en-US" sz="1400" dirty="0" smtClean="0"/>
              <a:t>する。</a:t>
            </a:r>
            <a:endParaRPr lang="en-US" altLang="ja-JP" sz="1400" dirty="0" smtClean="0"/>
          </a:p>
          <a:p>
            <a:r>
              <a:rPr lang="ja-JP" altLang="en-US" sz="1400" dirty="0" smtClean="0"/>
              <a:t>　（役員の任期）</a:t>
            </a:r>
            <a:endParaRPr lang="en-US" altLang="ja-JP" sz="1400" dirty="0" smtClean="0"/>
          </a:p>
          <a:p>
            <a:r>
              <a:rPr lang="ja-JP" altLang="en-US" sz="1400" dirty="0" smtClean="0"/>
              <a:t>　第</a:t>
            </a:r>
            <a:r>
              <a:rPr lang="en-US" altLang="ja-JP" sz="1400" dirty="0" smtClean="0"/>
              <a:t>10</a:t>
            </a:r>
            <a:r>
              <a:rPr lang="ja-JP" altLang="en-US" sz="1400" dirty="0" smtClean="0"/>
              <a:t>条</a:t>
            </a:r>
            <a:r>
              <a:rPr lang="en-US" altLang="ja-JP" sz="1400" dirty="0" smtClean="0"/>
              <a:t>2</a:t>
            </a:r>
            <a:r>
              <a:rPr lang="ja-JP" altLang="en-US" sz="1400" dirty="0" smtClean="0"/>
              <a:t>項　役員の任期は、選任の日から</a:t>
            </a:r>
            <a:r>
              <a:rPr lang="en-US" altLang="ja-JP" sz="1400" dirty="0" smtClean="0"/>
              <a:t>4</a:t>
            </a:r>
            <a:r>
              <a:rPr lang="ja-JP" altLang="en-US" sz="1400" dirty="0" smtClean="0"/>
              <a:t>年とし、再任を妨げない。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32704" y="758419"/>
            <a:ext cx="10515600" cy="2428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 smtClean="0"/>
              <a:t>■規約第７条第２項の規定により、下記の者を選任する。</a:t>
            </a:r>
            <a:r>
              <a:rPr lang="en-US" altLang="ja-JP" sz="2400" b="1" dirty="0" smtClean="0"/>
              <a:t/>
            </a:r>
            <a:br>
              <a:rPr lang="en-US" altLang="ja-JP" sz="2400" b="1" dirty="0" smtClean="0"/>
            </a:br>
            <a:r>
              <a:rPr lang="en-US" altLang="ja-JP" sz="2400" b="1" dirty="0" smtClean="0"/>
              <a:t/>
            </a:r>
            <a:br>
              <a:rPr lang="en-US" altLang="ja-JP" sz="2400" b="1" dirty="0" smtClean="0"/>
            </a:br>
            <a:r>
              <a:rPr lang="ja-JP" altLang="en-US" sz="2400" b="1" dirty="0" smtClean="0"/>
              <a:t>　　   白井　弘　氏　（白井公認会計士事務所　公認会計士）</a:t>
            </a:r>
            <a:endParaRPr lang="en-US" altLang="ja-JP" sz="2400" b="1" dirty="0" smtClean="0"/>
          </a:p>
          <a:p>
            <a:r>
              <a:rPr lang="ja-JP" altLang="en-US" sz="2400" b="1" dirty="0" smtClean="0"/>
              <a:t>　　　　　　　　　　　</a:t>
            </a:r>
            <a:r>
              <a:rPr lang="en-US" altLang="ja-JP" sz="2400" b="1" dirty="0" smtClean="0"/>
              <a:t>※</a:t>
            </a:r>
            <a:r>
              <a:rPr lang="ja-JP" altLang="en-US" sz="2400" b="1" dirty="0" smtClean="0"/>
              <a:t>日本公認会計士協会近畿会より推薦</a:t>
            </a:r>
            <a:endParaRPr lang="en-US" altLang="ja-JP" sz="2400" b="1" dirty="0" smtClean="0"/>
          </a:p>
          <a:p>
            <a:r>
              <a:rPr lang="ja-JP" altLang="en-US" sz="2400" b="1" dirty="0"/>
              <a:t>　</a:t>
            </a:r>
            <a:endParaRPr lang="en-US" altLang="ja-JP" sz="2400" b="1" dirty="0" smtClean="0"/>
          </a:p>
          <a:p>
            <a:r>
              <a:rPr lang="ja-JP" altLang="en-US" sz="2400" b="1" dirty="0" smtClean="0"/>
              <a:t>任期：</a:t>
            </a:r>
            <a:r>
              <a:rPr lang="en-US" altLang="ja-JP" sz="2400" b="1" dirty="0" smtClean="0"/>
              <a:t>2021</a:t>
            </a:r>
            <a:r>
              <a:rPr lang="ja-JP" altLang="en-US" sz="2400" b="1" dirty="0" smtClean="0"/>
              <a:t>年</a:t>
            </a:r>
            <a:r>
              <a:rPr lang="en-US" altLang="ja-JP" sz="2400" b="1" dirty="0" smtClean="0"/>
              <a:t>4</a:t>
            </a:r>
            <a:r>
              <a:rPr lang="ja-JP" altLang="en-US" sz="2400" b="1" dirty="0" smtClean="0"/>
              <a:t>月</a:t>
            </a:r>
            <a:r>
              <a:rPr lang="en-US" altLang="ja-JP" sz="2400" b="1" dirty="0" smtClean="0"/>
              <a:t>1</a:t>
            </a:r>
            <a:r>
              <a:rPr lang="ja-JP" altLang="en-US" sz="2400" b="1" dirty="0" smtClean="0"/>
              <a:t>日から</a:t>
            </a:r>
            <a:r>
              <a:rPr lang="en-US" altLang="ja-JP" sz="2400" b="1" dirty="0" smtClean="0"/>
              <a:t>4</a:t>
            </a:r>
            <a:r>
              <a:rPr lang="ja-JP" altLang="en-US" sz="2400" b="1" dirty="0" smtClean="0"/>
              <a:t>年間</a:t>
            </a:r>
            <a:endParaRPr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91772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2704" y="156682"/>
            <a:ext cx="10515600" cy="884126"/>
          </a:xfrm>
        </p:spPr>
        <p:txBody>
          <a:bodyPr>
            <a:normAutofit/>
          </a:bodyPr>
          <a:lstStyle/>
          <a:p>
            <a:r>
              <a:rPr kumimoji="1" lang="ja-JP" altLang="en-US" sz="2800" b="1" dirty="0" smtClean="0"/>
              <a:t>議案２</a:t>
            </a:r>
            <a:r>
              <a:rPr kumimoji="1" lang="en-US" altLang="ja-JP" sz="2800" b="1" dirty="0" smtClean="0"/>
              <a:t>  </a:t>
            </a:r>
            <a:r>
              <a:rPr lang="ja-JP" altLang="en-US" sz="2800" b="1" dirty="0"/>
              <a:t>　</a:t>
            </a:r>
            <a:r>
              <a:rPr lang="ja-JP" altLang="en-US" sz="2800" b="1" dirty="0" smtClean="0"/>
              <a:t>監事の報酬に関する件</a:t>
            </a:r>
            <a:endParaRPr kumimoji="1" lang="ja-JP" altLang="en-US" sz="2800" b="1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32704" y="1302065"/>
            <a:ext cx="11606747" cy="42573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2400" b="1" dirty="0" smtClean="0"/>
          </a:p>
          <a:p>
            <a:endParaRPr lang="en-US" altLang="ja-JP" sz="2400" b="1" dirty="0" smtClean="0"/>
          </a:p>
          <a:p>
            <a:endParaRPr lang="en-US" altLang="ja-JP" sz="2400" b="1" dirty="0" smtClean="0"/>
          </a:p>
          <a:p>
            <a:r>
              <a:rPr lang="ja-JP" altLang="en-US" sz="2400" b="1" dirty="0" smtClean="0"/>
              <a:t>監事の報酬の額を次のとおりとする。</a:t>
            </a:r>
            <a:endParaRPr lang="en-US" altLang="ja-JP" sz="2400" b="1" dirty="0" smtClean="0"/>
          </a:p>
          <a:p>
            <a:endParaRPr lang="en-US" altLang="ja-JP" sz="2400" b="1" dirty="0"/>
          </a:p>
          <a:p>
            <a:endParaRPr lang="en-US" altLang="ja-JP" sz="2400" b="1" dirty="0" smtClean="0"/>
          </a:p>
          <a:p>
            <a:r>
              <a:rPr lang="ja-JP" altLang="en-US" sz="2400" b="1" dirty="0" smtClean="0"/>
              <a:t>■監　事：年間総額</a:t>
            </a:r>
            <a:r>
              <a:rPr lang="en-US" altLang="ja-JP" sz="2400" b="1" dirty="0" smtClean="0"/>
              <a:t>30</a:t>
            </a:r>
            <a:r>
              <a:rPr lang="ja-JP" altLang="en-US" sz="2400" b="1" dirty="0" smtClean="0"/>
              <a:t>万円（</a:t>
            </a:r>
            <a:r>
              <a:rPr lang="ja-JP" altLang="en-US" sz="2400" b="1" dirty="0"/>
              <a:t>期中</a:t>
            </a:r>
            <a:r>
              <a:rPr lang="ja-JP" altLang="en-US" sz="2400" b="1" dirty="0" smtClean="0"/>
              <a:t>監査、期末監査ともに行った場合）</a:t>
            </a:r>
            <a:endParaRPr lang="en-US" altLang="ja-JP" sz="2400" b="1" dirty="0" smtClean="0"/>
          </a:p>
          <a:p>
            <a:r>
              <a:rPr lang="ja-JP" altLang="en-US" sz="2400" b="1" dirty="0"/>
              <a:t>　</a:t>
            </a:r>
            <a:r>
              <a:rPr lang="ja-JP" altLang="en-US" sz="2400" b="1" dirty="0" smtClean="0"/>
              <a:t>　　　　費用弁償については報酬額に含むものとする　　　　</a:t>
            </a:r>
            <a:endParaRPr lang="en-US" altLang="ja-JP" sz="2400" b="1" dirty="0" smtClean="0"/>
          </a:p>
          <a:p>
            <a:r>
              <a:rPr lang="ja-JP" altLang="en-US" sz="2400" b="1" dirty="0"/>
              <a:t>　</a:t>
            </a:r>
            <a:r>
              <a:rPr lang="ja-JP" altLang="en-US" sz="2400" b="1" dirty="0" smtClean="0"/>
              <a:t>　　　　</a:t>
            </a:r>
            <a:r>
              <a:rPr lang="en-US" altLang="ja-JP" sz="2400" b="1" dirty="0" smtClean="0"/>
              <a:t>2021</a:t>
            </a:r>
            <a:r>
              <a:rPr lang="ja-JP" altLang="en-US" sz="2400" b="1" dirty="0" smtClean="0"/>
              <a:t>年度は期末監査を行わないため年間総額</a:t>
            </a:r>
            <a:r>
              <a:rPr lang="en-US" altLang="ja-JP" sz="2400" b="1" dirty="0" smtClean="0"/>
              <a:t>20</a:t>
            </a:r>
            <a:r>
              <a:rPr lang="ja-JP" altLang="en-US" sz="2400" b="1" dirty="0" smtClean="0"/>
              <a:t>万円</a:t>
            </a:r>
            <a:endParaRPr lang="en-US" altLang="ja-JP" sz="2400" b="1" dirty="0" smtClean="0"/>
          </a:p>
          <a:p>
            <a:r>
              <a:rPr lang="ja-JP" altLang="en-US" sz="2400" b="1" dirty="0"/>
              <a:t>　</a:t>
            </a:r>
            <a:r>
              <a:rPr lang="ja-JP" altLang="en-US" sz="2400" b="1" dirty="0" smtClean="0"/>
              <a:t>　　　　　　　　　　　</a:t>
            </a:r>
            <a:endParaRPr lang="en-US" altLang="ja-JP" sz="2400" b="1" dirty="0" smtClean="0"/>
          </a:p>
          <a:p>
            <a:endParaRPr lang="en-US" altLang="ja-JP" sz="2400" b="1" dirty="0"/>
          </a:p>
          <a:p>
            <a:endParaRPr lang="en-US" altLang="ja-JP" sz="2400" b="1" dirty="0" smtClean="0"/>
          </a:p>
          <a:p>
            <a:endParaRPr lang="en-US" altLang="ja-JP" sz="2400" b="1" dirty="0"/>
          </a:p>
          <a:p>
            <a:endParaRPr lang="en-US" altLang="ja-JP" sz="2400" b="1" dirty="0" smtClean="0"/>
          </a:p>
          <a:p>
            <a:endParaRPr lang="en-US" altLang="ja-JP" sz="2400" b="1" dirty="0"/>
          </a:p>
          <a:p>
            <a:endParaRPr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750509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332704" y="329803"/>
            <a:ext cx="10515600" cy="733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 smtClean="0"/>
              <a:t>■</a:t>
            </a:r>
            <a:r>
              <a:rPr lang="en-US" altLang="ja-JP" sz="2400" b="1" dirty="0" smtClean="0"/>
              <a:t>2021</a:t>
            </a:r>
            <a:r>
              <a:rPr lang="ja-JP" altLang="en-US" sz="2400" b="1" dirty="0" smtClean="0"/>
              <a:t>年度事業計画</a:t>
            </a:r>
            <a:endParaRPr lang="en-US" altLang="ja-JP" sz="1000" dirty="0" smtClean="0"/>
          </a:p>
        </p:txBody>
      </p:sp>
      <p:sp>
        <p:nvSpPr>
          <p:cNvPr id="2" name="正方形/長方形 1"/>
          <p:cNvSpPr/>
          <p:nvPr/>
        </p:nvSpPr>
        <p:spPr>
          <a:xfrm>
            <a:off x="513734" y="799197"/>
            <a:ext cx="1149723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Ⅰ.</a:t>
            </a:r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事業</a:t>
            </a:r>
            <a:r>
              <a:rPr lang="ja-JP" altLang="en-US" b="1" dirty="0">
                <a:latin typeface="游明朝" panose="02020400000000000000" pitchFamily="18" charset="-128"/>
                <a:ea typeface="游明朝" panose="02020400000000000000" pitchFamily="18" charset="-128"/>
              </a:rPr>
              <a:t>方針</a:t>
            </a: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当推進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委員会は、今般、大阪府及び大阪市において策定された「</a:t>
            </a:r>
            <a:r>
              <a:rPr lang="en-US" altLang="ja-JP" dirty="0">
                <a:latin typeface="游明朝" panose="02020400000000000000" pitchFamily="18" charset="-128"/>
                <a:ea typeface="游明朝" panose="02020400000000000000" pitchFamily="18" charset="-128"/>
              </a:rPr>
              <a:t>2025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年大阪・関西万博出展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参加基本構想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」（以下、「構想」という。）に基づき、 “「人」は生まれ変われる”、“新たな一歩を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踏み出す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”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という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意味を込めた「</a:t>
            </a:r>
            <a:r>
              <a:rPr lang="en-US" altLang="ja-JP" dirty="0">
                <a:latin typeface="游明朝" panose="02020400000000000000" pitchFamily="18" charset="-128"/>
                <a:ea typeface="游明朝" panose="02020400000000000000" pitchFamily="18" charset="-128"/>
              </a:rPr>
              <a:t>REBORN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」をテーマに開催都市・大阪が世界に貢献する姿を示し、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そのパワー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を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全世界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に発信することを目指し、大阪・関西万博への出展参加を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実現する。</a:t>
            </a:r>
            <a:endParaRPr lang="ja-JP" altLang="en-US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この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ため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、</a:t>
            </a:r>
            <a:r>
              <a:rPr lang="en-US" altLang="ja-JP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2021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年度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においては、構想の内容を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具現化し、大阪パビリオンのマスタープランとなる「出展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基本計画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」（以下「計画」という。）の策定を行う。計画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は、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建築、展示、行催事、万博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開催期間中のパビリオン運営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及びこれらに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かかる財源確保、レガシーの利活用など、計画から実施、運営までをより効果的・効率的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に行う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内容を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盛り込む。今年秋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ごろまで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に計画素案の策定を目指し、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年度末までに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成案と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する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。本計画素案に基づき、パビリオンの基本設計に着手する。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なお、事業を効果的に進めていくための委員参加促進、</a:t>
            </a:r>
            <a:r>
              <a:rPr lang="en-US" altLang="ja-JP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WG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開催等につとめる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。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32704" y="4277072"/>
            <a:ext cx="118592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Ⅱ.</a:t>
            </a:r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事業</a:t>
            </a:r>
            <a:r>
              <a:rPr lang="ja-JP" altLang="en-US" b="1" dirty="0">
                <a:latin typeface="游明朝" panose="02020400000000000000" pitchFamily="18" charset="-128"/>
                <a:ea typeface="游明朝" panose="02020400000000000000" pitchFamily="18" charset="-128"/>
              </a:rPr>
              <a:t>内容</a:t>
            </a:r>
          </a:p>
          <a:p>
            <a:pPr>
              <a:lnSpc>
                <a:spcPts val="2400"/>
              </a:lnSpc>
            </a:pPr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en-US" altLang="ja-JP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1.</a:t>
            </a:r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出展</a:t>
            </a:r>
            <a:r>
              <a:rPr lang="ja-JP" altLang="en-US" b="1" dirty="0">
                <a:latin typeface="游明朝" panose="02020400000000000000" pitchFamily="18" charset="-128"/>
                <a:ea typeface="游明朝" panose="02020400000000000000" pitchFamily="18" charset="-128"/>
              </a:rPr>
              <a:t>基本計画の</a:t>
            </a:r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策定</a:t>
            </a:r>
            <a:endParaRPr lang="en-US" altLang="ja-JP" b="1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b="1" dirty="0">
                <a:latin typeface="游明朝" panose="02020400000000000000" pitchFamily="18" charset="-128"/>
                <a:ea typeface="游明朝" panose="02020400000000000000" pitchFamily="18" charset="-128"/>
              </a:rPr>
              <a:t>◇計画の構成内容（予定）</a:t>
            </a:r>
          </a:p>
          <a:p>
            <a:pPr>
              <a:lnSpc>
                <a:spcPts val="2400"/>
              </a:lnSpc>
            </a:pPr>
            <a:endParaRPr lang="en-US" altLang="ja-JP" b="1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①　全体</a:t>
            </a:r>
            <a:r>
              <a:rPr lang="ja-JP" altLang="en-US" b="1" dirty="0">
                <a:latin typeface="游明朝" panose="02020400000000000000" pitchFamily="18" charset="-128"/>
                <a:ea typeface="游明朝" panose="02020400000000000000" pitchFamily="18" charset="-128"/>
              </a:rPr>
              <a:t>概要（展示の概要）</a:t>
            </a:r>
          </a:p>
          <a:p>
            <a:pPr>
              <a:lnSpc>
                <a:spcPts val="2400"/>
              </a:lnSpc>
            </a:pPr>
            <a:r>
              <a:rPr lang="ja-JP" altLang="en-US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　　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出展参加テーマ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「ＲＥＢＯＲＮ」を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踏まえたテーマ展開及びその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コンセプト、事業推進の考え方、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パビリオ　　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ン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のゾーニング、万博開催前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にオープン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する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バーチャル大阪館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（仮称）の基本方針などを全体概要として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とり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まとめて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記載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。</a:t>
            </a:r>
            <a:endParaRPr lang="ja-JP" altLang="en-US" dirty="0">
              <a:solidFill>
                <a:srgbClr val="FF0000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332704" y="-112260"/>
            <a:ext cx="10515600" cy="884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 smtClean="0"/>
              <a:t>報告事項１</a:t>
            </a:r>
            <a:r>
              <a:rPr lang="en-US" altLang="ja-JP" sz="2800" b="1" dirty="0" smtClean="0"/>
              <a:t>  </a:t>
            </a:r>
            <a:r>
              <a:rPr lang="ja-JP" altLang="en-US" sz="2800" b="1" dirty="0" smtClean="0"/>
              <a:t>　</a:t>
            </a:r>
            <a:r>
              <a:rPr lang="en-US" altLang="ja-JP" sz="2800" b="1" dirty="0" smtClean="0"/>
              <a:t>2021</a:t>
            </a:r>
            <a:r>
              <a:rPr lang="ja-JP" altLang="en-US" sz="2800" b="1" dirty="0" smtClean="0"/>
              <a:t>年度事業計画</a:t>
            </a:r>
            <a:endParaRPr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88617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22730" y="0"/>
            <a:ext cx="11395906" cy="6273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　</a:t>
            </a:r>
            <a:endParaRPr lang="ja-JP" altLang="en-US" sz="10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②展示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計画</a:t>
            </a:r>
          </a:p>
          <a:p>
            <a:pPr>
              <a:lnSpc>
                <a:spcPts val="2400"/>
              </a:lnSpc>
            </a:pP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　　テーマに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沿った展示の基本方針、コンセプトやストーリー、演出内容、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展示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空間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・構成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、展示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展開例な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err="1" smtClean="0">
                <a:latin typeface="游明朝" panose="02020400000000000000" pitchFamily="18" charset="-128"/>
                <a:ea typeface="游明朝" panose="02020400000000000000" pitchFamily="18" charset="-128"/>
              </a:rPr>
              <a:t>どを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具体的に記載。バーチャル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大阪館（仮称）における展示の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展開を記載。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1000"/>
              </a:lnSpc>
            </a:pPr>
            <a:endParaRPr lang="en-US" altLang="ja-JP" sz="100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③建築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計画</a:t>
            </a:r>
          </a:p>
          <a:p>
            <a:pPr>
              <a:lnSpc>
                <a:spcPts val="2400"/>
              </a:lnSpc>
            </a:pP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　　パビリオン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施設の建築基本方針（施設の規模</a:t>
            </a:r>
            <a:r>
              <a:rPr lang="en-US" altLang="ja-JP" dirty="0">
                <a:latin typeface="游明朝" panose="02020400000000000000" pitchFamily="18" charset="-128"/>
                <a:ea typeface="游明朝" panose="02020400000000000000" pitchFamily="18" charset="-128"/>
              </a:rPr>
              <a:t>〔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敷地面積・建築面積・延床面積</a:t>
            </a:r>
            <a:r>
              <a:rPr lang="en-US" altLang="ja-JP" dirty="0">
                <a:latin typeface="游明朝" panose="02020400000000000000" pitchFamily="18" charset="-128"/>
                <a:ea typeface="游明朝" panose="02020400000000000000" pitchFamily="18" charset="-128"/>
              </a:rPr>
              <a:t>〕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・構造・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設備等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の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基本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方針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）、建築の要件・留意点、建築物の展開例などを具体的に記載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。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1000"/>
              </a:lnSpc>
            </a:pPr>
            <a:endParaRPr lang="ja-JP" altLang="en-US" sz="10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④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行・催事計画</a:t>
            </a: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　　行・催事の基本方針、主な行事（内覧会、オープニング式典等）、イベント催事空間での主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なイベン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ト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・催事（イベント・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催事の枠組み、展開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スケジュール）、企業や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団体等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の参加方法・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条件などを記載。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バーチャル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大阪館（仮称）におけるイベント等の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展開に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ついて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も具体的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に記載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。　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  <a:spcBef>
                <a:spcPts val="1000"/>
              </a:spcBef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⑤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商業活動計画</a:t>
            </a: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　　物販、飲食、その他サービスの提供についての基本方針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、店舗出店枠の設定と条件、配置、出展スケ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ジュールを記載。公式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グッズの企画・創出、展開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方法について記載。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  <a:spcBef>
                <a:spcPts val="1000"/>
              </a:spcBef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⑥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広報計画</a:t>
            </a: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　　広報展開の基本方針、年度ごとの広報戦略などを具体的に記載。</a:t>
            </a:r>
          </a:p>
          <a:p>
            <a:pPr>
              <a:lnSpc>
                <a:spcPts val="2400"/>
              </a:lnSpc>
              <a:spcBef>
                <a:spcPts val="1000"/>
              </a:spcBef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⑦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運営計画</a:t>
            </a: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　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運営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にかかる業務の区分・体制、スタッフ等の配置、研修などの基本方針を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記載。</a:t>
            </a:r>
            <a:endParaRPr lang="ja-JP" altLang="en-US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6651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968187" y="355568"/>
            <a:ext cx="10710107" cy="3118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⑧財務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計画</a:t>
            </a:r>
          </a:p>
          <a:p>
            <a:pPr>
              <a:lnSpc>
                <a:spcPts val="2400"/>
              </a:lnSpc>
            </a:pP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　パビリオン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の建築から展示・イベントの実施、運営、万博終了後の撤去に係る一連の事業に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必要な　　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財務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計画及び資金確保策、展開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スケジュールを記載。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（資金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確保と機運醸成の両面から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、ふるさと納税制度にかかる効果的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な取組みについて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検討を進め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る。）</a:t>
            </a:r>
            <a:endParaRPr lang="ja-JP" altLang="en-US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10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　　</a:t>
            </a:r>
            <a:endParaRPr lang="ja-JP" altLang="en-US" sz="10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⑨全体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スケジュール</a:t>
            </a:r>
          </a:p>
          <a:p>
            <a:pPr>
              <a:lnSpc>
                <a:spcPts val="2400"/>
              </a:lnSpc>
            </a:pP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　大阪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・関西万博が開催される</a:t>
            </a:r>
            <a:r>
              <a:rPr lang="en-US" altLang="ja-JP" dirty="0">
                <a:latin typeface="游明朝" panose="02020400000000000000" pitchFamily="18" charset="-128"/>
                <a:ea typeface="游明朝" panose="02020400000000000000" pitchFamily="18" charset="-128"/>
              </a:rPr>
              <a:t>2025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年度末までの全体スケジュール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について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具体的に記載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。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1000"/>
              </a:lnSpc>
            </a:pPr>
            <a:endParaRPr lang="ja-JP" altLang="en-US" sz="10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⑩レガシー</a:t>
            </a:r>
            <a:endParaRPr lang="ja-JP" altLang="en-US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　ハード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及びソフトについて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、万博後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の活用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方針を記載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958873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5011" y="270075"/>
            <a:ext cx="11217870" cy="5965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600"/>
              </a:lnSpc>
            </a:pPr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２</a:t>
            </a:r>
            <a:r>
              <a:rPr lang="ja-JP" altLang="en-US" b="1" dirty="0">
                <a:latin typeface="游明朝" panose="02020400000000000000" pitchFamily="18" charset="-128"/>
                <a:ea typeface="游明朝" panose="02020400000000000000" pitchFamily="18" charset="-128"/>
              </a:rPr>
              <a:t>．</a:t>
            </a:r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バーチャル大阪館（仮称）の</a:t>
            </a:r>
            <a:r>
              <a:rPr lang="ja-JP" altLang="en-US" b="1" dirty="0">
                <a:latin typeface="游明朝" panose="02020400000000000000" pitchFamily="18" charset="-128"/>
                <a:ea typeface="游明朝" panose="02020400000000000000" pitchFamily="18" charset="-128"/>
              </a:rPr>
              <a:t>検討、</a:t>
            </a:r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構築</a:t>
            </a:r>
            <a:endParaRPr lang="ja-JP" altLang="en-US" b="1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　　大阪府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市に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おける「大阪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・関西万博における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パビリオン等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地元出展に関する有識者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懇話会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バーチャル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大阪館（仮称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）等部会」の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検討内容（令和</a:t>
            </a:r>
            <a:r>
              <a:rPr lang="en-US" altLang="ja-JP" dirty="0">
                <a:latin typeface="游明朝" panose="02020400000000000000" pitchFamily="18" charset="-128"/>
                <a:ea typeface="游明朝" panose="02020400000000000000" pitchFamily="18" charset="-128"/>
              </a:rPr>
              <a:t>3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年</a:t>
            </a:r>
            <a:r>
              <a:rPr lang="en-US" altLang="ja-JP" dirty="0">
                <a:latin typeface="游明朝" panose="02020400000000000000" pitchFamily="18" charset="-128"/>
                <a:ea typeface="游明朝" panose="02020400000000000000" pitchFamily="18" charset="-128"/>
              </a:rPr>
              <a:t>2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月</a:t>
            </a:r>
            <a:r>
              <a:rPr lang="en-US" altLang="ja-JP" dirty="0">
                <a:latin typeface="游明朝" panose="02020400000000000000" pitchFamily="18" charset="-128"/>
                <a:ea typeface="游明朝" panose="02020400000000000000" pitchFamily="18" charset="-128"/>
              </a:rPr>
              <a:t>19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日同懇話会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にて報告）をベース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に、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大阪・関西万博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が開催される前に、バーチャル空間を活用した展示やイベントを展開する「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バーチャ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ル大阪館（仮称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）」を開設し、大阪ゆかりの多様な主体の参加により、テーマ「</a:t>
            </a:r>
            <a:r>
              <a:rPr lang="en-US" altLang="ja-JP" dirty="0">
                <a:latin typeface="游明朝" panose="02020400000000000000" pitchFamily="18" charset="-128"/>
                <a:ea typeface="游明朝" panose="02020400000000000000" pitchFamily="18" charset="-128"/>
              </a:rPr>
              <a:t>REBORN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」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に沿った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展示やイベント、交流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、体験が行える空間を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提供する。</a:t>
            </a:r>
            <a:endParaRPr lang="en-US" altLang="ja-JP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　　バーチャル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空間の整備にあたっては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、バーチャルプラットフォーム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の構築を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進め、本年度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後半に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、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プレ運用の開始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を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目指す。構築にあたっては、大阪府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及び大阪市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が予算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を投入するが、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ランニングコ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ストも含めて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自走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でき、万博後もレガシーとなるよう運営の仕組みも含めて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検討し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、取り組んでいく。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３</a:t>
            </a:r>
            <a:r>
              <a:rPr lang="ja-JP" altLang="en-US" b="1" dirty="0">
                <a:latin typeface="游明朝" panose="02020400000000000000" pitchFamily="18" charset="-128"/>
                <a:ea typeface="游明朝" panose="02020400000000000000" pitchFamily="18" charset="-128"/>
              </a:rPr>
              <a:t>．</a:t>
            </a:r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パビリオン基本設計の着手</a:t>
            </a:r>
            <a:endParaRPr lang="en-US" altLang="ja-JP" b="1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　　</a:t>
            </a:r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出展基本計画素案をベースに、パビリオンの基本設計に着手する。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４．推進委員会の円滑な運営</a:t>
            </a:r>
            <a:endParaRPr lang="en-US" altLang="ja-JP" b="1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・大阪パビリオンへの参加意向のある企業へのコンタクトにより、企業からの委員の参画を促進すると　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ともに、部門別のプロデューサーを選任し、新技術やノウハウを有し、出展に向けた企画・検討に関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わる企業の参加を得て出展基本計画検討部会・</a:t>
            </a:r>
            <a:r>
              <a:rPr lang="en-US" altLang="ja-JP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WG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を運営する。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・今後、理事を選任し、理事会運営も検討していく。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・本格的な執行体制移行を踏まえて、今後、事務所設置を検討していく。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　</a:t>
            </a:r>
            <a:endParaRPr lang="en-US" altLang="ja-JP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ja-JP" altLang="en-US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5296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9926361" y="1186450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（単位：円）</a:t>
            </a:r>
            <a:endParaRPr kumimoji="1" lang="ja-JP" altLang="en-US" sz="1400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740313"/>
              </p:ext>
            </p:extLst>
          </p:nvPr>
        </p:nvGraphicFramePr>
        <p:xfrm>
          <a:off x="1079279" y="1494227"/>
          <a:ext cx="10059198" cy="52144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9527">
                  <a:extLst>
                    <a:ext uri="{9D8B030D-6E8A-4147-A177-3AD203B41FA5}">
                      <a16:colId xmlns:a16="http://schemas.microsoft.com/office/drawing/2014/main" val="482004563"/>
                    </a:ext>
                  </a:extLst>
                </a:gridCol>
                <a:gridCol w="2339837">
                  <a:extLst>
                    <a:ext uri="{9D8B030D-6E8A-4147-A177-3AD203B41FA5}">
                      <a16:colId xmlns:a16="http://schemas.microsoft.com/office/drawing/2014/main" val="858305582"/>
                    </a:ext>
                  </a:extLst>
                </a:gridCol>
                <a:gridCol w="1459430">
                  <a:extLst>
                    <a:ext uri="{9D8B030D-6E8A-4147-A177-3AD203B41FA5}">
                      <a16:colId xmlns:a16="http://schemas.microsoft.com/office/drawing/2014/main" val="1812187091"/>
                    </a:ext>
                  </a:extLst>
                </a:gridCol>
                <a:gridCol w="4660404">
                  <a:extLst>
                    <a:ext uri="{9D8B030D-6E8A-4147-A177-3AD203B41FA5}">
                      <a16:colId xmlns:a16="http://schemas.microsoft.com/office/drawing/2014/main" val="1377140844"/>
                    </a:ext>
                  </a:extLst>
                </a:gridCol>
              </a:tblGrid>
              <a:tr h="321970"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項目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金額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備考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 anchorCtr="1"/>
                </a:tc>
                <a:extLst>
                  <a:ext uri="{0D108BD9-81ED-4DB2-BD59-A6C34878D82A}">
                    <a16:rowId xmlns:a16="http://schemas.microsoft.com/office/drawing/2014/main" val="1781135721"/>
                  </a:ext>
                </a:extLst>
              </a:tr>
              <a:tr h="296214">
                <a:tc grid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収入の部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ja-JP" sz="16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494312365"/>
                  </a:ext>
                </a:extLst>
              </a:tr>
              <a:tr h="888642">
                <a:tc row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自治体負担</a:t>
                      </a:r>
                      <a:r>
                        <a:rPr lang="ja-JP" sz="1600" kern="100" dirty="0" smtClean="0">
                          <a:effectLst/>
                        </a:rPr>
                        <a:t>金</a:t>
                      </a:r>
                      <a:endParaRPr lang="en-US" altLang="ja-JP" sz="1600" kern="100" dirty="0" smtClean="0">
                        <a:effectLst/>
                      </a:endParaRP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altLang="ja-JP" sz="1600" kern="100" dirty="0" smtClean="0">
                        <a:solidFill>
                          <a:srgbClr val="FF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ja-JP" sz="1600" kern="100" dirty="0">
                        <a:solidFill>
                          <a:srgbClr val="FF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</a:rPr>
                        <a:t>92,144,000</a:t>
                      </a:r>
                    </a:p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ja-JP" sz="1600" kern="100" dirty="0">
                        <a:solidFill>
                          <a:srgbClr val="FF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 smtClean="0">
                          <a:effectLst/>
                        </a:rPr>
                        <a:t>内訳</a:t>
                      </a:r>
                      <a:r>
                        <a:rPr lang="ja-JP" altLang="en-US" sz="1600" kern="100" dirty="0" smtClean="0">
                          <a:effectLst/>
                        </a:rPr>
                        <a:t>　　</a:t>
                      </a:r>
                      <a:endParaRPr lang="en-US" altLang="ja-JP" sz="1600" kern="100" dirty="0" smtClean="0">
                        <a:effectLst/>
                      </a:endParaRP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　大阪府負担金　　　　　</a:t>
                      </a:r>
                      <a:r>
                        <a:rPr lang="en-US" sz="1600" kern="100" dirty="0" smtClean="0">
                          <a:effectLst/>
                        </a:rPr>
                        <a:t>46,072,000</a:t>
                      </a:r>
                      <a:endParaRPr lang="ja-JP" sz="1600" kern="100" dirty="0">
                        <a:effectLst/>
                      </a:endParaRP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　大阪市負担金　　　</a:t>
                      </a:r>
                      <a:r>
                        <a:rPr lang="en-US" altLang="ja-JP" sz="1600" kern="100" dirty="0" smtClean="0">
                          <a:effectLst/>
                        </a:rPr>
                        <a:t>       </a:t>
                      </a:r>
                      <a:r>
                        <a:rPr lang="en-US" sz="1600" strike="noStrike" kern="100" dirty="0" smtClean="0">
                          <a:solidFill>
                            <a:schemeClr val="tx1"/>
                          </a:solidFill>
                          <a:effectLst/>
                        </a:rPr>
                        <a:t>46,072,000</a:t>
                      </a:r>
                      <a:endParaRPr lang="en-US" altLang="ja-JP" sz="1600" strike="noStrike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3601836529"/>
                  </a:ext>
                </a:extLst>
              </a:tr>
              <a:tr h="36060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その他の収入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　</a:t>
                      </a:r>
                      <a:r>
                        <a:rPr lang="en-US" sz="1600" kern="100" dirty="0">
                          <a:effectLst/>
                        </a:rPr>
                        <a:t>50,000,000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　大阪パビリオン基金より収入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extLst>
                  <a:ext uri="{0D108BD9-81ED-4DB2-BD59-A6C34878D82A}">
                    <a16:rowId xmlns:a16="http://schemas.microsoft.com/office/drawing/2014/main" val="1124801153"/>
                  </a:ext>
                </a:extLst>
              </a:tr>
              <a:tr h="268619"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合計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u="sng" kern="100">
                          <a:effectLst/>
                        </a:rPr>
                        <a:t>142,144,000</a:t>
                      </a:r>
                      <a:endParaRPr lang="ja-JP" sz="16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extLst>
                  <a:ext uri="{0D108BD9-81ED-4DB2-BD59-A6C34878D82A}">
                    <a16:rowId xmlns:a16="http://schemas.microsoft.com/office/drawing/2014/main" val="3280914105"/>
                  </a:ext>
                </a:extLst>
              </a:tr>
              <a:tr h="253459">
                <a:tc grid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支出の部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ja-JP" sz="16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extLst>
                  <a:ext uri="{0D108BD9-81ED-4DB2-BD59-A6C34878D82A}">
                    <a16:rowId xmlns:a16="http://schemas.microsoft.com/office/drawing/2014/main" val="3810828144"/>
                  </a:ext>
                </a:extLst>
              </a:tr>
              <a:tr h="257060">
                <a:tc rowSpan="4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出展基本計画策定費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50,000,000</a:t>
                      </a:r>
                      <a:endParaRPr lang="ja-JP" sz="16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1313665229"/>
                  </a:ext>
                </a:extLst>
              </a:tr>
              <a:tr h="25706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基本設計費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18,000,000</a:t>
                      </a:r>
                      <a:endParaRPr lang="ja-JP" sz="16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ja-JP" sz="16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2913731605"/>
                  </a:ext>
                </a:extLst>
              </a:tr>
              <a:tr h="11779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事務費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24,144,000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主な内訳</a:t>
                      </a: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</a:rPr>
                        <a:t>　</a:t>
                      </a:r>
                      <a:r>
                        <a:rPr lang="ja-JP" sz="1600" kern="100" dirty="0" smtClean="0">
                          <a:effectLst/>
                        </a:rPr>
                        <a:t>・</a:t>
                      </a:r>
                      <a:r>
                        <a:rPr lang="ja-JP" sz="1600" kern="100" dirty="0">
                          <a:effectLst/>
                        </a:rPr>
                        <a:t>ホームページ制作運営</a:t>
                      </a: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</a:rPr>
                        <a:t>　</a:t>
                      </a:r>
                      <a:r>
                        <a:rPr lang="ja-JP" sz="1600" kern="100" dirty="0" smtClean="0">
                          <a:effectLst/>
                        </a:rPr>
                        <a:t>・</a:t>
                      </a:r>
                      <a:r>
                        <a:rPr lang="en-US" sz="1600" kern="100" dirty="0">
                          <a:effectLst/>
                        </a:rPr>
                        <a:t>Web</a:t>
                      </a:r>
                      <a:r>
                        <a:rPr lang="ja-JP" sz="1600" kern="100" dirty="0">
                          <a:effectLst/>
                        </a:rPr>
                        <a:t>会議システム</a:t>
                      </a: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</a:rPr>
                        <a:t>　</a:t>
                      </a:r>
                      <a:r>
                        <a:rPr lang="ja-JP" sz="1600" kern="100" dirty="0" smtClean="0">
                          <a:effectLst/>
                        </a:rPr>
                        <a:t>・</a:t>
                      </a:r>
                      <a:r>
                        <a:rPr lang="ja-JP" sz="1600" kern="100" dirty="0">
                          <a:effectLst/>
                        </a:rPr>
                        <a:t>什器、</a:t>
                      </a:r>
                      <a:r>
                        <a:rPr lang="en-US" sz="1600" kern="100" dirty="0">
                          <a:effectLst/>
                        </a:rPr>
                        <a:t>OA</a:t>
                      </a:r>
                      <a:r>
                        <a:rPr lang="ja-JP" sz="1600" kern="100" dirty="0">
                          <a:effectLst/>
                        </a:rPr>
                        <a:t>機器レンタル</a:t>
                      </a: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</a:rPr>
                        <a:t>　</a:t>
                      </a:r>
                      <a:r>
                        <a:rPr lang="ja-JP" sz="1600" kern="100" dirty="0" smtClean="0">
                          <a:effectLst/>
                        </a:rPr>
                        <a:t>・</a:t>
                      </a:r>
                      <a:r>
                        <a:rPr lang="ja-JP" sz="1600" kern="100" dirty="0">
                          <a:effectLst/>
                        </a:rPr>
                        <a:t>会議等</a:t>
                      </a:r>
                      <a:r>
                        <a:rPr lang="ja-JP" sz="1600" kern="100" dirty="0" smtClean="0">
                          <a:effectLst/>
                        </a:rPr>
                        <a:t>運営</a:t>
                      </a:r>
                      <a:r>
                        <a:rPr lang="ja-JP" altLang="en-US" sz="1600" kern="100" dirty="0" smtClean="0">
                          <a:effectLst/>
                        </a:rPr>
                        <a:t>　</a:t>
                      </a:r>
                      <a:endParaRPr lang="en-US" altLang="ja-JP" sz="1600" kern="100" dirty="0" smtClean="0">
                        <a:effectLst/>
                      </a:endParaRP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</a:rPr>
                        <a:t>　・プロデューサー業務委託　　　　</a:t>
                      </a:r>
                      <a:r>
                        <a:rPr lang="ja-JP" sz="1600" kern="100" dirty="0" smtClean="0">
                          <a:effectLst/>
                        </a:rPr>
                        <a:t>ほか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2752979317"/>
                  </a:ext>
                </a:extLst>
              </a:tr>
              <a:tr h="31129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chemeClr val="tx1"/>
                          </a:solidFill>
                          <a:effectLst/>
                        </a:rPr>
                        <a:t>パビリオン</a:t>
                      </a:r>
                      <a:r>
                        <a:rPr lang="ja-JP" sz="1600" kern="100" dirty="0" smtClean="0">
                          <a:solidFill>
                            <a:schemeClr val="tx1"/>
                          </a:solidFill>
                          <a:effectLst/>
                        </a:rPr>
                        <a:t>整備</a:t>
                      </a:r>
                      <a:r>
                        <a:rPr lang="ja-JP" altLang="en-US" sz="1600" kern="100" dirty="0" smtClean="0">
                          <a:solidFill>
                            <a:schemeClr val="tx1"/>
                          </a:solidFill>
                          <a:effectLst/>
                        </a:rPr>
                        <a:t>等</a:t>
                      </a:r>
                      <a:r>
                        <a:rPr lang="ja-JP" sz="1600" kern="100" dirty="0" smtClean="0">
                          <a:solidFill>
                            <a:schemeClr val="tx1"/>
                          </a:solidFill>
                          <a:effectLst/>
                        </a:rPr>
                        <a:t>積立金</a:t>
                      </a:r>
                      <a:endParaRPr lang="ja-JP" sz="16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50,000,000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1999721452"/>
                  </a:ext>
                </a:extLst>
              </a:tr>
              <a:tr h="248176"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合計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u="sng" kern="100" dirty="0" smtClean="0">
                          <a:effectLst/>
                        </a:rPr>
                        <a:t>142,1</a:t>
                      </a:r>
                      <a:r>
                        <a:rPr lang="en-US" altLang="ja-JP" sz="1600" u="sng" kern="100" dirty="0" smtClean="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r>
                        <a:rPr lang="en-US" sz="1600" u="sng" kern="100" dirty="0" smtClean="0">
                          <a:solidFill>
                            <a:schemeClr val="tx1"/>
                          </a:solidFill>
                          <a:effectLst/>
                        </a:rPr>
                        <a:t>,0</a:t>
                      </a:r>
                      <a:r>
                        <a:rPr lang="en-US" sz="1600" u="sng" kern="100" dirty="0" smtClean="0">
                          <a:effectLst/>
                        </a:rPr>
                        <a:t>00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3923137693"/>
                  </a:ext>
                </a:extLst>
              </a:tr>
            </a:tbl>
          </a:graphicData>
        </a:graphic>
      </p:graphicFrame>
      <p:sp>
        <p:nvSpPr>
          <p:cNvPr id="7" name="タイトル 1"/>
          <p:cNvSpPr txBox="1">
            <a:spLocks/>
          </p:cNvSpPr>
          <p:nvPr/>
        </p:nvSpPr>
        <p:spPr>
          <a:xfrm>
            <a:off x="332704" y="156682"/>
            <a:ext cx="10515600" cy="884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 smtClean="0"/>
              <a:t>報告事項２</a:t>
            </a:r>
            <a:r>
              <a:rPr lang="en-US" altLang="ja-JP" sz="2800" b="1" dirty="0" smtClean="0"/>
              <a:t>  </a:t>
            </a:r>
            <a:r>
              <a:rPr lang="ja-JP" altLang="en-US" sz="2800" b="1" dirty="0" smtClean="0"/>
              <a:t>　</a:t>
            </a:r>
            <a:r>
              <a:rPr lang="en-US" altLang="ja-JP" sz="2800" b="1" dirty="0" smtClean="0"/>
              <a:t>2021</a:t>
            </a:r>
            <a:r>
              <a:rPr lang="ja-JP" altLang="en-US" sz="2800" b="1" dirty="0" smtClean="0"/>
              <a:t>年度収支予算</a:t>
            </a:r>
            <a:endParaRPr lang="ja-JP" altLang="en-US" sz="2800" b="1" dirty="0"/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332704" y="850006"/>
            <a:ext cx="10515600" cy="733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 smtClean="0"/>
              <a:t>■</a:t>
            </a:r>
            <a:r>
              <a:rPr lang="en-US" altLang="ja-JP" sz="2400" b="1" dirty="0" smtClean="0"/>
              <a:t>2021</a:t>
            </a:r>
            <a:r>
              <a:rPr lang="ja-JP" altLang="en-US" sz="2400" b="1" dirty="0" smtClean="0"/>
              <a:t>年度収支予算</a:t>
            </a:r>
            <a:endParaRPr lang="en-US" altLang="ja-JP" sz="1000" dirty="0" smtClean="0"/>
          </a:p>
        </p:txBody>
      </p:sp>
    </p:spTree>
    <p:extLst>
      <p:ext uri="{BB962C8B-B14F-4D97-AF65-F5344CB8AC3E}">
        <p14:creationId xmlns:p14="http://schemas.microsoft.com/office/powerpoint/2010/main" val="2087998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2020</Words>
  <Application>Microsoft Office PowerPoint</Application>
  <PresentationFormat>ワイド画面</PresentationFormat>
  <Paragraphs>207</Paragraphs>
  <Slides>10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9" baseType="lpstr">
      <vt:lpstr>Meiryo UI</vt:lpstr>
      <vt:lpstr>ＭＳ Ｐゴシック</vt:lpstr>
      <vt:lpstr>新細明體</vt:lpstr>
      <vt:lpstr>游ゴシック</vt:lpstr>
      <vt:lpstr>游ゴシック Light</vt:lpstr>
      <vt:lpstr>游明朝</vt:lpstr>
      <vt:lpstr>Arial</vt:lpstr>
      <vt:lpstr>Times New Roman</vt:lpstr>
      <vt:lpstr>Office テーマ</vt:lpstr>
      <vt:lpstr>2025年日本国際博覧会大阪パビリオン推進委員会  委員総会</vt:lpstr>
      <vt:lpstr>付議事項</vt:lpstr>
      <vt:lpstr>議案1  　監事選任の件</vt:lpstr>
      <vt:lpstr>議案２  　監事の報酬に関する件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2021-08-19T12:16:13Z</dcterms:modified>
</cp:coreProperties>
</file>