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89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3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5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9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9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891476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ja-JP" sz="2800" b="1" dirty="0"/>
              <a:t>2025</a:t>
            </a:r>
            <a:r>
              <a:rPr lang="ja-JP" altLang="en-US" sz="2800" b="1" dirty="0"/>
              <a:t>年日本国際博覧会大阪パビリオン推進委員会</a:t>
            </a:r>
            <a:r>
              <a:rPr lang="en-US" altLang="ja-JP" sz="2800" b="1" dirty="0"/>
              <a:t/>
            </a:r>
            <a:br>
              <a:rPr lang="en-US" altLang="ja-JP" sz="2800" b="1" dirty="0"/>
            </a:br>
            <a:r>
              <a:rPr lang="ja-JP" altLang="en-US" sz="2800" b="1" dirty="0"/>
              <a:t/>
            </a:r>
            <a:br>
              <a:rPr lang="ja-JP" altLang="en-US" sz="2800" b="1" dirty="0"/>
            </a:br>
            <a:r>
              <a:rPr lang="ja-JP" altLang="en-US" sz="2800" b="1" dirty="0"/>
              <a:t>委員総会</a:t>
            </a:r>
            <a:endParaRPr kumimoji="1" lang="ja-JP" altLang="en-US" sz="2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5100033"/>
            <a:ext cx="9144000" cy="466859"/>
          </a:xfrm>
        </p:spPr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</a:t>
            </a:r>
            <a:r>
              <a:rPr lang="ja-JP" altLang="en-US" dirty="0"/>
              <a:t>６</a:t>
            </a:r>
            <a:r>
              <a:rPr kumimoji="1" lang="ja-JP" altLang="en-US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12049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b="1" dirty="0"/>
              <a:t>付議事項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205949" y="1690688"/>
            <a:ext cx="103466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□議案</a:t>
            </a:r>
          </a:p>
          <a:p>
            <a:r>
              <a:rPr lang="ja-JP" altLang="en-US" sz="2400" dirty="0"/>
              <a:t>　 議案１　監事選任の件</a:t>
            </a:r>
            <a:endParaRPr lang="en-US" altLang="ja-JP" sz="2400" dirty="0"/>
          </a:p>
          <a:p>
            <a:r>
              <a:rPr lang="ja-JP" altLang="en-US" sz="2400" dirty="0"/>
              <a:t>　 議案２　監事の報酬に関する件 </a:t>
            </a:r>
          </a:p>
          <a:p>
            <a:r>
              <a:rPr lang="ja-JP" altLang="en-US" sz="2400" dirty="0"/>
              <a:t>　</a:t>
            </a:r>
            <a:endParaRPr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8222644" y="88126"/>
            <a:ext cx="3969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+mj-lt"/>
              </a:rPr>
              <a:t>【</a:t>
            </a:r>
            <a:r>
              <a:rPr lang="ja-JP" altLang="en-US" sz="1200" dirty="0">
                <a:latin typeface="+mj-lt"/>
              </a:rPr>
              <a:t>推進委員会規約第</a:t>
            </a:r>
            <a:r>
              <a:rPr lang="en-US" altLang="ja-JP" sz="1200" dirty="0">
                <a:latin typeface="+mj-lt"/>
              </a:rPr>
              <a:t>11</a:t>
            </a:r>
            <a:r>
              <a:rPr lang="ja-JP" altLang="en-US" sz="1200" dirty="0">
                <a:latin typeface="+mj-lt"/>
              </a:rPr>
              <a:t>条第</a:t>
            </a:r>
            <a:r>
              <a:rPr lang="en-US" altLang="ja-JP" sz="1200" dirty="0">
                <a:latin typeface="+mj-lt"/>
              </a:rPr>
              <a:t>8</a:t>
            </a:r>
            <a:r>
              <a:rPr lang="ja-JP" altLang="en-US" sz="1200" dirty="0">
                <a:latin typeface="+mj-lt"/>
              </a:rPr>
              <a:t>項に基づき書面にて開催</a:t>
            </a:r>
            <a:r>
              <a:rPr lang="en-US" altLang="ja-JP" sz="1200" dirty="0">
                <a:latin typeface="+mj-lt"/>
              </a:rPr>
              <a:t>】</a:t>
            </a:r>
            <a:endParaRPr lang="zh-TW" altLang="en-US" sz="1200" dirty="0">
              <a:latin typeface="+mj-lt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05949" y="3570098"/>
            <a:ext cx="1034663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□報告事項</a:t>
            </a:r>
          </a:p>
          <a:p>
            <a:r>
              <a:rPr lang="ja-JP" altLang="en-US" sz="2400" dirty="0"/>
              <a:t>　 １　顧問の委嘱 </a:t>
            </a:r>
          </a:p>
          <a:p>
            <a:r>
              <a:rPr lang="ja-JP" altLang="en-US" sz="2400" dirty="0"/>
              <a:t>　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69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2704" y="156682"/>
            <a:ext cx="10515600" cy="884126"/>
          </a:xfrm>
        </p:spPr>
        <p:txBody>
          <a:bodyPr>
            <a:normAutofit/>
          </a:bodyPr>
          <a:lstStyle/>
          <a:p>
            <a:r>
              <a:rPr kumimoji="1" lang="ja-JP" altLang="en-US" sz="2800" b="1" dirty="0"/>
              <a:t>議案</a:t>
            </a:r>
            <a:r>
              <a:rPr kumimoji="1" lang="en-US" altLang="ja-JP" sz="2800" b="1" dirty="0"/>
              <a:t>1  </a:t>
            </a:r>
            <a:r>
              <a:rPr lang="ja-JP" altLang="en-US" sz="2800" b="1" dirty="0"/>
              <a:t>　監事選任の件</a:t>
            </a:r>
            <a:endParaRPr kumimoji="1" lang="ja-JP" altLang="en-US" sz="2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871170" y="3989793"/>
            <a:ext cx="10098157" cy="2677656"/>
          </a:xfrm>
          <a:prstGeom prst="rect">
            <a:avLst/>
          </a:prstGeom>
          <a:ln>
            <a:solidFill>
              <a:schemeClr val="tx1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参考：</a:t>
            </a:r>
            <a:r>
              <a:rPr lang="en-US" altLang="ja-JP" sz="1400" dirty="0"/>
              <a:t>2025</a:t>
            </a:r>
            <a:r>
              <a:rPr lang="ja-JP" altLang="en-US" sz="1400" dirty="0"/>
              <a:t>年日本国際博覧会大阪パビリオン推進委員会規約（抜粋）</a:t>
            </a:r>
            <a:endParaRPr lang="en-US" altLang="ja-JP" sz="1400" dirty="0"/>
          </a:p>
          <a:p>
            <a:r>
              <a:rPr lang="ja-JP" altLang="en-US" sz="1400" dirty="0"/>
              <a:t>　（役員の設置）</a:t>
            </a:r>
          </a:p>
          <a:p>
            <a:r>
              <a:rPr lang="ja-JP" altLang="en-US" sz="1400" dirty="0"/>
              <a:t>　第６条　委員会に、次の役員を置く。</a:t>
            </a:r>
          </a:p>
          <a:p>
            <a:r>
              <a:rPr lang="ja-JP" altLang="en-US" sz="1400" dirty="0"/>
              <a:t>　（１）会長　１名</a:t>
            </a:r>
          </a:p>
          <a:p>
            <a:r>
              <a:rPr lang="ja-JP" altLang="en-US" sz="1400" dirty="0"/>
              <a:t>　（２）会長代行　１名</a:t>
            </a:r>
          </a:p>
          <a:p>
            <a:r>
              <a:rPr lang="ja-JP" altLang="en-US" sz="1400" dirty="0"/>
              <a:t>　（３）</a:t>
            </a:r>
            <a:r>
              <a:rPr lang="ja-JP" altLang="en-US" sz="1400" b="1" u="sng" dirty="0"/>
              <a:t>監事　２名以内</a:t>
            </a:r>
            <a:endParaRPr lang="en-US" altLang="ja-JP" sz="1400" b="1" u="sng" dirty="0"/>
          </a:p>
          <a:p>
            <a:r>
              <a:rPr lang="ja-JP" altLang="en-US" sz="1400" dirty="0"/>
              <a:t>　（役員の選任）</a:t>
            </a:r>
          </a:p>
          <a:p>
            <a:r>
              <a:rPr lang="ja-JP" altLang="en-US" sz="1400" dirty="0"/>
              <a:t>　第７条　会長及び会長代行は、第</a:t>
            </a:r>
            <a:r>
              <a:rPr lang="en-US" altLang="ja-JP" sz="1400" dirty="0"/>
              <a:t>11</a:t>
            </a:r>
            <a:r>
              <a:rPr lang="ja-JP" altLang="en-US" sz="1400" dirty="0"/>
              <a:t>条に規定する委員総会の決議によって、委員たる法人又は団体の代表者から選任する。</a:t>
            </a:r>
          </a:p>
          <a:p>
            <a:r>
              <a:rPr lang="ja-JP" altLang="en-US" sz="1400" dirty="0"/>
              <a:t>　２　</a:t>
            </a:r>
            <a:r>
              <a:rPr lang="ja-JP" altLang="en-US" sz="1400" b="1" u="sng" dirty="0"/>
              <a:t>監事は、委員総会の決議によって選任</a:t>
            </a:r>
            <a:r>
              <a:rPr lang="ja-JP" altLang="en-US" sz="1400" dirty="0"/>
              <a:t>する。</a:t>
            </a:r>
            <a:endParaRPr lang="en-US" altLang="ja-JP" sz="1400" dirty="0"/>
          </a:p>
          <a:p>
            <a:r>
              <a:rPr lang="ja-JP" altLang="en-US" sz="1400" dirty="0"/>
              <a:t>　（役員の任期）</a:t>
            </a:r>
            <a:endParaRPr lang="en-US" altLang="ja-JP" sz="1400" dirty="0"/>
          </a:p>
          <a:p>
            <a:r>
              <a:rPr lang="ja-JP" altLang="en-US" sz="1400" dirty="0"/>
              <a:t>　第</a:t>
            </a:r>
            <a:r>
              <a:rPr lang="en-US" altLang="ja-JP" sz="1400" dirty="0"/>
              <a:t>10</a:t>
            </a:r>
            <a:r>
              <a:rPr lang="ja-JP" altLang="en-US" sz="1400" dirty="0"/>
              <a:t>条</a:t>
            </a:r>
            <a:r>
              <a:rPr lang="en-US" altLang="ja-JP" sz="1400" dirty="0"/>
              <a:t>2</a:t>
            </a:r>
            <a:r>
              <a:rPr lang="ja-JP" altLang="en-US" sz="1400" dirty="0"/>
              <a:t>項　役員の任期は、選任の日から</a:t>
            </a:r>
            <a:r>
              <a:rPr lang="en-US" altLang="ja-JP" sz="1400" dirty="0"/>
              <a:t>4</a:t>
            </a:r>
            <a:r>
              <a:rPr lang="ja-JP" altLang="en-US" sz="1400" dirty="0"/>
              <a:t>年とし、再任を妨げない。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32704" y="758419"/>
            <a:ext cx="10515600" cy="2428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■規約第７条第２項の規定により、下記の者を選任する。</a:t>
            </a: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ja-JP" altLang="en-US" sz="2400" b="1" dirty="0"/>
              <a:t>　　   川下　清　氏　（梅田総合法律事務所　弁護士）</a:t>
            </a:r>
            <a:endParaRPr lang="en-US" altLang="ja-JP" sz="2400" b="1" dirty="0"/>
          </a:p>
          <a:p>
            <a:r>
              <a:rPr lang="ja-JP" altLang="en-US" sz="2400" b="1" dirty="0"/>
              <a:t>　　　　　　　　　　　</a:t>
            </a:r>
            <a:r>
              <a:rPr lang="en-US" altLang="ja-JP" sz="2400" b="1" dirty="0"/>
              <a:t>※</a:t>
            </a:r>
            <a:r>
              <a:rPr lang="ja-JP" altLang="en-US" sz="2400" b="1" dirty="0"/>
              <a:t>大阪弁護士会より推薦</a:t>
            </a:r>
            <a:endParaRPr lang="en-US" altLang="ja-JP" sz="2400" b="1" dirty="0"/>
          </a:p>
          <a:p>
            <a:r>
              <a:rPr lang="ja-JP" altLang="en-US" sz="2400" b="1" dirty="0"/>
              <a:t>　</a:t>
            </a:r>
            <a:endParaRPr lang="en-US" altLang="ja-JP" sz="2400" b="1" dirty="0"/>
          </a:p>
          <a:p>
            <a:r>
              <a:rPr lang="ja-JP" altLang="en-US" sz="2400" b="1" dirty="0"/>
              <a:t>任期：令和３年６月</a:t>
            </a:r>
            <a:r>
              <a:rPr lang="en-US" altLang="ja-JP" sz="2400" b="1" dirty="0"/>
              <a:t>10</a:t>
            </a:r>
            <a:r>
              <a:rPr lang="ja-JP" altLang="en-US" sz="2400" b="1" dirty="0"/>
              <a:t>日から</a:t>
            </a:r>
            <a:r>
              <a:rPr lang="en-US" altLang="ja-JP" sz="2400" b="1" dirty="0"/>
              <a:t>4</a:t>
            </a:r>
            <a:r>
              <a:rPr lang="ja-JP" altLang="en-US" sz="2400" b="1" dirty="0"/>
              <a:t>年間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177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2704" y="156682"/>
            <a:ext cx="10515600" cy="884126"/>
          </a:xfrm>
        </p:spPr>
        <p:txBody>
          <a:bodyPr>
            <a:normAutofit/>
          </a:bodyPr>
          <a:lstStyle/>
          <a:p>
            <a:r>
              <a:rPr kumimoji="1" lang="ja-JP" altLang="en-US" sz="2800" b="1" dirty="0"/>
              <a:t>議案２</a:t>
            </a:r>
            <a:r>
              <a:rPr kumimoji="1" lang="en-US" altLang="ja-JP" sz="2800" b="1" dirty="0"/>
              <a:t>  </a:t>
            </a:r>
            <a:r>
              <a:rPr lang="ja-JP" altLang="en-US" sz="2800" b="1" dirty="0"/>
              <a:t>　監事の報酬の額について</a:t>
            </a:r>
            <a:endParaRPr kumimoji="1" lang="ja-JP" altLang="en-US" sz="2800" b="1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32704" y="1302065"/>
            <a:ext cx="11606747" cy="42573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監事の報酬の額を次のとおりとする。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■監　事：年間総額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30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万円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　　　　費用弁償については報酬額に含むものとする　　　　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　　　　</a:t>
            </a:r>
            <a:r>
              <a:rPr lang="ja-JP" altLang="en-US" sz="2400" b="1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</a:rPr>
              <a:t>令和３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年度は就任期間相当分とするため年間総額</a:t>
            </a:r>
            <a:r>
              <a:rPr lang="en-US" altLang="ja-JP" sz="2400" b="1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</a:rPr>
              <a:t>25</a:t>
            </a:r>
            <a:r>
              <a:rPr lang="ja-JP" altLang="en-US" sz="2400" b="1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</a:rPr>
              <a:t>万円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　　　　　　　　　　　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F0302020204030204"/>
              <a:ea typeface="游ゴシック Light" panose="020B0300000000000000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344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82467" y="506395"/>
            <a:ext cx="86932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+mj-lt"/>
                <a:ea typeface="+mj-ea"/>
                <a:cs typeface="+mj-cs"/>
              </a:rPr>
              <a:t>報告事項１　顧問の委嘱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238470" y="1808766"/>
            <a:ext cx="80686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■規約第</a:t>
            </a:r>
            <a:r>
              <a:rPr lang="en-US" altLang="ja-JP" sz="2400" b="1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14</a:t>
            </a:r>
            <a:r>
              <a:rPr lang="ja-JP" altLang="en-US" sz="2400" b="1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条の規定により、下記の者を顧問に委嘱する。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049761" y="3157303"/>
            <a:ext cx="78974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　　</a:t>
            </a:r>
            <a:r>
              <a:rPr lang="ja-JP" altLang="en-US" sz="2400" b="1" dirty="0">
                <a:latin typeface="+mj-lt"/>
                <a:ea typeface="+mj-ea"/>
                <a:cs typeface="+mj-cs"/>
              </a:rPr>
              <a:t>古市　健　　一般社団法人関西経済同友会代表幹事</a:t>
            </a:r>
            <a:endParaRPr lang="en-US" altLang="ja-JP" sz="24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49761" y="4251050"/>
            <a:ext cx="10098157" cy="1600438"/>
          </a:xfrm>
          <a:prstGeom prst="rect">
            <a:avLst/>
          </a:prstGeom>
          <a:ln>
            <a:solidFill>
              <a:schemeClr val="tx1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参考：</a:t>
            </a:r>
            <a:r>
              <a:rPr lang="en-US" altLang="ja-JP" sz="1400" dirty="0"/>
              <a:t>2025</a:t>
            </a:r>
            <a:r>
              <a:rPr lang="ja-JP" altLang="en-US" sz="1400" dirty="0"/>
              <a:t>年日本国際博覧会大阪パビリオン推進委員会規約（抜粋）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（</a:t>
            </a:r>
            <a:r>
              <a:rPr lang="ja-JP" altLang="en-US" sz="1400" dirty="0"/>
              <a:t>顧問</a:t>
            </a:r>
            <a:r>
              <a:rPr lang="ja-JP" altLang="en-US" sz="1400" dirty="0" smtClean="0"/>
              <a:t>）</a:t>
            </a:r>
            <a:endParaRPr lang="ja-JP" altLang="en-US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第</a:t>
            </a:r>
            <a:r>
              <a:rPr lang="en-US" altLang="ja-JP" sz="1400" dirty="0" smtClean="0"/>
              <a:t>14</a:t>
            </a:r>
            <a:r>
              <a:rPr lang="ja-JP" altLang="en-US" sz="1400" dirty="0" smtClean="0"/>
              <a:t>条</a:t>
            </a:r>
            <a:r>
              <a:rPr lang="ja-JP" altLang="en-US" sz="1400" dirty="0"/>
              <a:t>　委員会に</a:t>
            </a:r>
            <a:r>
              <a:rPr lang="ja-JP" altLang="en-US" sz="1400" dirty="0" smtClean="0"/>
              <a:t>、顧問を置くことができる。</a:t>
            </a:r>
            <a:endParaRPr lang="ja-JP" altLang="en-US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２　</a:t>
            </a:r>
            <a:r>
              <a:rPr lang="ja-JP" altLang="en-US" sz="1400" b="1" u="sng" dirty="0"/>
              <a:t>顧問は、会長が委嘱</a:t>
            </a:r>
            <a:r>
              <a:rPr lang="ja-JP" altLang="en-US" sz="1400" dirty="0" smtClean="0"/>
              <a:t>する。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３　会長は、必要に応じ、顧問を委員総会、役員会又は部会に参加させることができる。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４　顧問は、事業の円滑な推進について、専門的見地から会長に対して意見を述べることができる。</a:t>
            </a:r>
            <a:endParaRPr lang="en-US" altLang="ja-JP" sz="1400" dirty="0" smtClean="0"/>
          </a:p>
          <a:p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43240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ワイド画面</PresentationFormat>
  <Paragraphs>52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新細明體</vt:lpstr>
      <vt:lpstr>游ゴシック</vt:lpstr>
      <vt:lpstr>游ゴシック Light</vt:lpstr>
      <vt:lpstr>Arial</vt:lpstr>
      <vt:lpstr>Office テーマ</vt:lpstr>
      <vt:lpstr>2025年日本国際博覧会大阪パビリオン推進委員会  委員総会</vt:lpstr>
      <vt:lpstr>付議事項</vt:lpstr>
      <vt:lpstr>議案1  　監事選任の件</vt:lpstr>
      <vt:lpstr>議案２  　監事の報酬の額について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2021-08-19T00:07:41Z</dcterms:modified>
</cp:coreProperties>
</file>