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703" r:id="rId2"/>
  </p:sldMasterIdLst>
  <p:notesMasterIdLst>
    <p:notesMasterId r:id="rId23"/>
  </p:notesMasterIdLst>
  <p:handoutMasterIdLst>
    <p:handoutMasterId r:id="rId24"/>
  </p:handoutMasterIdLst>
  <p:sldIdLst>
    <p:sldId id="340" r:id="rId3"/>
    <p:sldId id="357" r:id="rId4"/>
    <p:sldId id="345" r:id="rId5"/>
    <p:sldId id="331" r:id="rId6"/>
    <p:sldId id="314" r:id="rId7"/>
    <p:sldId id="297" r:id="rId8"/>
    <p:sldId id="298" r:id="rId9"/>
    <p:sldId id="288" r:id="rId10"/>
    <p:sldId id="338" r:id="rId11"/>
    <p:sldId id="356" r:id="rId12"/>
    <p:sldId id="336" r:id="rId13"/>
    <p:sldId id="347" r:id="rId14"/>
    <p:sldId id="348" r:id="rId15"/>
    <p:sldId id="349" r:id="rId16"/>
    <p:sldId id="350" r:id="rId17"/>
    <p:sldId id="351" r:id="rId18"/>
    <p:sldId id="352" r:id="rId19"/>
    <p:sldId id="353" r:id="rId20"/>
    <p:sldId id="354" r:id="rId21"/>
    <p:sldId id="358" r:id="rId2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6600"/>
    <a:srgbClr val="FF191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3" d="100"/>
          <a:sy n="73" d="100"/>
        </p:scale>
        <p:origin x="1182" y="66"/>
      </p:cViewPr>
      <p:guideLst/>
    </p:cSldViewPr>
  </p:slideViewPr>
  <p:notesTextViewPr>
    <p:cViewPr>
      <p:scale>
        <a:sx n="1" d="1"/>
        <a:sy n="1" d="1"/>
      </p:scale>
      <p:origin x="0" y="0"/>
    </p:cViewPr>
  </p:notesTextViewPr>
  <p:notesViewPr>
    <p:cSldViewPr snapToGrid="0">
      <p:cViewPr varScale="1">
        <p:scale>
          <a:sx n="64" d="100"/>
          <a:sy n="6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949576" cy="498474"/>
          </a:xfrm>
          <a:prstGeom prst="rect">
            <a:avLst/>
          </a:prstGeom>
        </p:spPr>
        <p:txBody>
          <a:bodyPr vert="horz" lIns="91386" tIns="45691" rIns="91386" bIns="456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6"/>
            <a:ext cx="2949576" cy="498474"/>
          </a:xfrm>
          <a:prstGeom prst="rect">
            <a:avLst/>
          </a:prstGeom>
        </p:spPr>
        <p:txBody>
          <a:bodyPr vert="horz" lIns="91386" tIns="45691" rIns="91386" bIns="45691" rtlCol="0"/>
          <a:lstStyle>
            <a:lvl1pPr algn="r">
              <a:defRPr sz="1200"/>
            </a:lvl1pPr>
          </a:lstStyle>
          <a:p>
            <a:fld id="{C519C512-7E82-41DA-A424-4C7EDA22F628}" type="datetimeFigureOut">
              <a:rPr kumimoji="1" lang="ja-JP" altLang="en-US" smtClean="0"/>
              <a:t>2021/8/20</a:t>
            </a:fld>
            <a:endParaRPr kumimoji="1" lang="ja-JP" altLang="en-US"/>
          </a:p>
        </p:txBody>
      </p:sp>
      <p:sp>
        <p:nvSpPr>
          <p:cNvPr id="4" name="フッター プレースホルダー 3"/>
          <p:cNvSpPr>
            <a:spLocks noGrp="1"/>
          </p:cNvSpPr>
          <p:nvPr>
            <p:ph type="ftr" sz="quarter" idx="2"/>
          </p:nvPr>
        </p:nvSpPr>
        <p:spPr>
          <a:xfrm>
            <a:off x="6" y="9440870"/>
            <a:ext cx="2949576" cy="498474"/>
          </a:xfrm>
          <a:prstGeom prst="rect">
            <a:avLst/>
          </a:prstGeom>
        </p:spPr>
        <p:txBody>
          <a:bodyPr vert="horz" lIns="91386" tIns="45691" rIns="91386" bIns="456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70"/>
            <a:ext cx="2949576" cy="498474"/>
          </a:xfrm>
          <a:prstGeom prst="rect">
            <a:avLst/>
          </a:prstGeom>
        </p:spPr>
        <p:txBody>
          <a:bodyPr vert="horz" lIns="91386" tIns="45691" rIns="91386" bIns="45691" rtlCol="0" anchor="b"/>
          <a:lstStyle>
            <a:lvl1pPr algn="r">
              <a:defRPr sz="1200"/>
            </a:lvl1pPr>
          </a:lstStyle>
          <a:p>
            <a:fld id="{567679BC-FAED-40E8-989F-47E9BC232E90}" type="slidenum">
              <a:rPr kumimoji="1" lang="ja-JP" altLang="en-US" smtClean="0"/>
              <a:t>‹#›</a:t>
            </a:fld>
            <a:endParaRPr kumimoji="1" lang="ja-JP" altLang="en-US"/>
          </a:p>
        </p:txBody>
      </p:sp>
    </p:spTree>
    <p:extLst>
      <p:ext uri="{BB962C8B-B14F-4D97-AF65-F5344CB8AC3E}">
        <p14:creationId xmlns:p14="http://schemas.microsoft.com/office/powerpoint/2010/main" val="29634164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7"/>
            <a:ext cx="2949788" cy="498693"/>
          </a:xfrm>
          <a:prstGeom prst="rect">
            <a:avLst/>
          </a:prstGeom>
        </p:spPr>
        <p:txBody>
          <a:bodyPr vert="horz" lIns="91386" tIns="45691" rIns="91386"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7"/>
            <a:ext cx="2949788" cy="498693"/>
          </a:xfrm>
          <a:prstGeom prst="rect">
            <a:avLst/>
          </a:prstGeom>
        </p:spPr>
        <p:txBody>
          <a:bodyPr vert="horz" lIns="91386" tIns="45691" rIns="91386" bIns="45691" rtlCol="0"/>
          <a:lstStyle>
            <a:lvl1pPr algn="r">
              <a:defRPr sz="1200"/>
            </a:lvl1pPr>
          </a:lstStyle>
          <a:p>
            <a:fld id="{C32E65EF-92BD-4220-8E5A-0DE37E1437C3}" type="datetimeFigureOut">
              <a:rPr kumimoji="1" lang="ja-JP" altLang="en-US" smtClean="0"/>
              <a:t>2021/8/20</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48225" cy="3355975"/>
          </a:xfrm>
          <a:prstGeom prst="rect">
            <a:avLst/>
          </a:prstGeom>
          <a:noFill/>
          <a:ln w="12700">
            <a:solidFill>
              <a:prstClr val="black"/>
            </a:solidFill>
          </a:ln>
        </p:spPr>
        <p:txBody>
          <a:bodyPr vert="horz" lIns="91386" tIns="45691" rIns="91386" bIns="4569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386" tIns="45691" rIns="91386" bIns="456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7"/>
            <a:ext cx="2949788" cy="498692"/>
          </a:xfrm>
          <a:prstGeom prst="rect">
            <a:avLst/>
          </a:prstGeom>
        </p:spPr>
        <p:txBody>
          <a:bodyPr vert="horz" lIns="91386" tIns="45691" rIns="91386" bIns="456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8" cy="498692"/>
          </a:xfrm>
          <a:prstGeom prst="rect">
            <a:avLst/>
          </a:prstGeom>
        </p:spPr>
        <p:txBody>
          <a:bodyPr vert="horz" lIns="91386" tIns="45691" rIns="91386" bIns="45691" rtlCol="0" anchor="b"/>
          <a:lstStyle>
            <a:lvl1pPr algn="r">
              <a:defRPr sz="1200"/>
            </a:lvl1pPr>
          </a:lstStyle>
          <a:p>
            <a:fld id="{ED46AC97-A672-49CE-B184-0580529B73ED}" type="slidenum">
              <a:rPr kumimoji="1" lang="ja-JP" altLang="en-US" smtClean="0"/>
              <a:t>‹#›</a:t>
            </a:fld>
            <a:endParaRPr kumimoji="1" lang="ja-JP" altLang="en-US"/>
          </a:p>
        </p:txBody>
      </p:sp>
    </p:spTree>
    <p:extLst>
      <p:ext uri="{BB962C8B-B14F-4D97-AF65-F5344CB8AC3E}">
        <p14:creationId xmlns:p14="http://schemas.microsoft.com/office/powerpoint/2010/main" val="3644258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687388"/>
            <a:ext cx="4949825" cy="34274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4</a:t>
            </a:fld>
            <a:endParaRPr kumimoji="1" lang="ja-JP" altLang="en-US"/>
          </a:p>
        </p:txBody>
      </p:sp>
    </p:spTree>
    <p:extLst>
      <p:ext uri="{BB962C8B-B14F-4D97-AF65-F5344CB8AC3E}">
        <p14:creationId xmlns:p14="http://schemas.microsoft.com/office/powerpoint/2010/main" val="26975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18</a:t>
            </a:fld>
            <a:endParaRPr kumimoji="1" lang="ja-JP" altLang="en-US"/>
          </a:p>
        </p:txBody>
      </p:sp>
    </p:spTree>
    <p:extLst>
      <p:ext uri="{BB962C8B-B14F-4D97-AF65-F5344CB8AC3E}">
        <p14:creationId xmlns:p14="http://schemas.microsoft.com/office/powerpoint/2010/main" val="19942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5</a:t>
            </a:fld>
            <a:endParaRPr kumimoji="1" lang="ja-JP" altLang="en-US"/>
          </a:p>
        </p:txBody>
      </p:sp>
    </p:spTree>
    <p:extLst>
      <p:ext uri="{BB962C8B-B14F-4D97-AF65-F5344CB8AC3E}">
        <p14:creationId xmlns:p14="http://schemas.microsoft.com/office/powerpoint/2010/main" val="208726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638d91dcd_2_150:notes"/>
          <p:cNvSpPr>
            <a:spLocks noGrp="1" noRot="1" noChangeAspect="1"/>
          </p:cNvSpPr>
          <p:nvPr>
            <p:ph type="sldImg" idx="2"/>
          </p:nvPr>
        </p:nvSpPr>
        <p:spPr>
          <a:xfrm>
            <a:off x="973138" y="692150"/>
            <a:ext cx="4984750" cy="3451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638d91dcd_2_150:notes"/>
          <p:cNvSpPr txBox="1">
            <a:spLocks noGrp="1"/>
          </p:cNvSpPr>
          <p:nvPr>
            <p:ph type="body" idx="1"/>
          </p:nvPr>
        </p:nvSpPr>
        <p:spPr>
          <a:xfrm>
            <a:off x="693074" y="4375550"/>
            <a:ext cx="5544587" cy="4145255"/>
          </a:xfrm>
          <a:prstGeom prst="rect">
            <a:avLst/>
          </a:prstGeom>
          <a:noFill/>
          <a:ln>
            <a:noFill/>
          </a:ln>
        </p:spPr>
        <p:txBody>
          <a:bodyPr spcFirstLastPara="1" wrap="square" lIns="92204" tIns="92204" rIns="92204" bIns="92204"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9</a:t>
            </a:fld>
            <a:endParaRPr kumimoji="1" lang="ja-JP" altLang="en-US"/>
          </a:p>
        </p:txBody>
      </p:sp>
    </p:spTree>
    <p:extLst>
      <p:ext uri="{BB962C8B-B14F-4D97-AF65-F5344CB8AC3E}">
        <p14:creationId xmlns:p14="http://schemas.microsoft.com/office/powerpoint/2010/main" val="232871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638d91dcd_2_150:notes"/>
          <p:cNvSpPr>
            <a:spLocks noGrp="1" noRot="1" noChangeAspect="1"/>
          </p:cNvSpPr>
          <p:nvPr>
            <p:ph type="sldImg" idx="2"/>
          </p:nvPr>
        </p:nvSpPr>
        <p:spPr>
          <a:xfrm>
            <a:off x="954088" y="685800"/>
            <a:ext cx="4949825" cy="3427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638d91dcd_2_150:notes"/>
          <p:cNvSpPr txBox="1">
            <a:spLocks noGrp="1"/>
          </p:cNvSpPr>
          <p:nvPr>
            <p:ph type="body" idx="1"/>
          </p:nvPr>
        </p:nvSpPr>
        <p:spPr>
          <a:xfrm>
            <a:off x="685800" y="4343402"/>
            <a:ext cx="5486401" cy="4114799"/>
          </a:xfrm>
          <a:prstGeom prst="rect">
            <a:avLst/>
          </a:prstGeom>
          <a:noFill/>
          <a:ln>
            <a:noFill/>
          </a:ln>
        </p:spPr>
        <p:txBody>
          <a:bodyPr spcFirstLastPara="1" wrap="square" lIns="91417" tIns="91417" rIns="91417" bIns="91417"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10</a:t>
            </a:fld>
            <a:endParaRPr kumimoji="1" lang="ja-JP" altLang="en-US"/>
          </a:p>
        </p:txBody>
      </p:sp>
    </p:spTree>
    <p:extLst>
      <p:ext uri="{BB962C8B-B14F-4D97-AF65-F5344CB8AC3E}">
        <p14:creationId xmlns:p14="http://schemas.microsoft.com/office/powerpoint/2010/main" val="238576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2:notes"/>
          <p:cNvSpPr>
            <a:spLocks noGrp="1" noRot="1" noChangeAspect="1"/>
          </p:cNvSpPr>
          <p:nvPr>
            <p:ph type="sldImg" idx="2"/>
          </p:nvPr>
        </p:nvSpPr>
        <p:spPr>
          <a:xfrm>
            <a:off x="990600" y="696913"/>
            <a:ext cx="5022850" cy="34782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12:notes"/>
          <p:cNvSpPr txBox="1">
            <a:spLocks noGrp="1"/>
          </p:cNvSpPr>
          <p:nvPr>
            <p:ph type="body" idx="1"/>
          </p:nvPr>
        </p:nvSpPr>
        <p:spPr>
          <a:xfrm>
            <a:off x="700425" y="4407935"/>
            <a:ext cx="5603392" cy="4175936"/>
          </a:xfrm>
          <a:prstGeom prst="rect">
            <a:avLst/>
          </a:prstGeom>
          <a:noFill/>
          <a:ln>
            <a:noFill/>
          </a:ln>
        </p:spPr>
        <p:txBody>
          <a:bodyPr spcFirstLastPara="1" wrap="square" lIns="93006" tIns="93006" rIns="93006" bIns="93006"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11</a:t>
            </a:fld>
            <a:endParaRPr kumimoji="1" lang="ja-JP" altLang="en-US"/>
          </a:p>
        </p:txBody>
      </p:sp>
    </p:spTree>
    <p:extLst>
      <p:ext uri="{BB962C8B-B14F-4D97-AF65-F5344CB8AC3E}">
        <p14:creationId xmlns:p14="http://schemas.microsoft.com/office/powerpoint/2010/main" val="195347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c8bb5c258a_6_206:notes"/>
          <p:cNvSpPr>
            <a:spLocks noGrp="1" noRot="1" noChangeAspect="1"/>
          </p:cNvSpPr>
          <p:nvPr>
            <p:ph type="sldImg" idx="2"/>
          </p:nvPr>
        </p:nvSpPr>
        <p:spPr>
          <a:xfrm>
            <a:off x="990600" y="696913"/>
            <a:ext cx="5022850" cy="3478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c8bb5c258a_6_206:notes"/>
          <p:cNvSpPr txBox="1">
            <a:spLocks noGrp="1"/>
          </p:cNvSpPr>
          <p:nvPr>
            <p:ph type="body" idx="1"/>
          </p:nvPr>
        </p:nvSpPr>
        <p:spPr>
          <a:xfrm>
            <a:off x="700425" y="4407935"/>
            <a:ext cx="5603392" cy="4175936"/>
          </a:xfrm>
          <a:prstGeom prst="rect">
            <a:avLst/>
          </a:prstGeom>
        </p:spPr>
        <p:txBody>
          <a:bodyPr spcFirstLastPara="1" wrap="square" lIns="93006" tIns="93006" rIns="93006" bIns="93006" anchor="t" anchorCtr="0">
            <a:noAutofit/>
          </a:bodyPr>
          <a:lstStyle/>
          <a:p>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12</a:t>
            </a:fld>
            <a:endParaRPr kumimoji="1" lang="ja-JP" altLang="en-US"/>
          </a:p>
        </p:txBody>
      </p:sp>
    </p:spTree>
    <p:extLst>
      <p:ext uri="{BB962C8B-B14F-4D97-AF65-F5344CB8AC3E}">
        <p14:creationId xmlns:p14="http://schemas.microsoft.com/office/powerpoint/2010/main" val="69160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2:notes"/>
          <p:cNvSpPr>
            <a:spLocks noGrp="1" noRot="1" noChangeAspect="1"/>
          </p:cNvSpPr>
          <p:nvPr>
            <p:ph type="sldImg" idx="2"/>
          </p:nvPr>
        </p:nvSpPr>
        <p:spPr>
          <a:xfrm>
            <a:off x="973138" y="692150"/>
            <a:ext cx="4984750" cy="3451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12:notes"/>
          <p:cNvSpPr txBox="1">
            <a:spLocks noGrp="1"/>
          </p:cNvSpPr>
          <p:nvPr>
            <p:ph type="body" idx="1"/>
          </p:nvPr>
        </p:nvSpPr>
        <p:spPr>
          <a:xfrm>
            <a:off x="693074" y="4375551"/>
            <a:ext cx="5544587" cy="4145255"/>
          </a:xfrm>
          <a:prstGeom prst="rect">
            <a:avLst/>
          </a:prstGeom>
          <a:noFill/>
          <a:ln>
            <a:noFill/>
          </a:ln>
        </p:spPr>
        <p:txBody>
          <a:bodyPr spcFirstLastPara="1" wrap="square" lIns="92197" tIns="92197" rIns="92197" bIns="92197" anchor="t" anchorCtr="0">
            <a:noAutofit/>
          </a:bodyPr>
          <a:lstStyle/>
          <a:p>
            <a:pPr>
              <a:buSzPts val="1100"/>
            </a:pPr>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13</a:t>
            </a:fld>
            <a:endParaRPr kumimoji="1" lang="ja-JP" altLang="en-US"/>
          </a:p>
        </p:txBody>
      </p:sp>
    </p:spTree>
    <p:extLst>
      <p:ext uri="{BB962C8B-B14F-4D97-AF65-F5344CB8AC3E}">
        <p14:creationId xmlns:p14="http://schemas.microsoft.com/office/powerpoint/2010/main" val="198326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a:spLocks noGrp="1" noRot="1" noChangeAspect="1"/>
          </p:cNvSpPr>
          <p:nvPr>
            <p:ph type="sldImg" idx="2"/>
          </p:nvPr>
        </p:nvSpPr>
        <p:spPr>
          <a:xfrm>
            <a:off x="954088" y="687388"/>
            <a:ext cx="4949825" cy="3427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7:notes"/>
          <p:cNvSpPr txBox="1">
            <a:spLocks noGrp="1"/>
          </p:cNvSpPr>
          <p:nvPr>
            <p:ph type="body" idx="1"/>
          </p:nvPr>
        </p:nvSpPr>
        <p:spPr>
          <a:xfrm>
            <a:off x="685802" y="4343399"/>
            <a:ext cx="5486400" cy="4114800"/>
          </a:xfrm>
          <a:prstGeom prst="rect">
            <a:avLst/>
          </a:prstGeom>
          <a:noFill/>
          <a:ln>
            <a:noFill/>
          </a:ln>
        </p:spPr>
        <p:txBody>
          <a:bodyPr spcFirstLastPara="1" wrap="square" lIns="91403" tIns="91403" rIns="91403" bIns="91403" anchor="t" anchorCtr="0">
            <a:noAutofit/>
          </a:bodyPr>
          <a:lstStyle/>
          <a:p>
            <a:pPr>
              <a:buSzPts val="1100"/>
            </a:pPr>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14</a:t>
            </a:fld>
            <a:endParaRPr kumimoji="1" lang="ja-JP" altLang="en-US"/>
          </a:p>
        </p:txBody>
      </p:sp>
    </p:spTree>
    <p:extLst>
      <p:ext uri="{BB962C8B-B14F-4D97-AF65-F5344CB8AC3E}">
        <p14:creationId xmlns:p14="http://schemas.microsoft.com/office/powerpoint/2010/main" val="388261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17</a:t>
            </a:fld>
            <a:endParaRPr kumimoji="1" lang="ja-JP" altLang="en-US"/>
          </a:p>
        </p:txBody>
      </p:sp>
    </p:spTree>
    <p:extLst>
      <p:ext uri="{BB962C8B-B14F-4D97-AF65-F5344CB8AC3E}">
        <p14:creationId xmlns:p14="http://schemas.microsoft.com/office/powerpoint/2010/main" val="220393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6DCCE9C-8C5F-43CD-9F52-CBE4C52527F5}"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36242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67D967-1964-459E-85DD-8D1D8F0E1894}"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64455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075E70-3792-4B03-A2CB-9138AE84019A}"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418312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337675" y="593367"/>
            <a:ext cx="923065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9"/>
          <p:cNvSpPr txBox="1">
            <a:spLocks noGrp="1"/>
          </p:cNvSpPr>
          <p:nvPr>
            <p:ph type="body" idx="1"/>
          </p:nvPr>
        </p:nvSpPr>
        <p:spPr>
          <a:xfrm>
            <a:off x="337675" y="1536633"/>
            <a:ext cx="923065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9"/>
          <p:cNvSpPr txBox="1">
            <a:spLocks noGrp="1"/>
          </p:cNvSpPr>
          <p:nvPr>
            <p:ph type="sldNum" idx="12"/>
          </p:nvPr>
        </p:nvSpPr>
        <p:spPr>
          <a:xfrm>
            <a:off x="9178496" y="6217622"/>
            <a:ext cx="594425"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708811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6DCCE9C-8C5F-43CD-9F52-CBE4C52527F5}"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13912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3DB1F3-84DE-4209-9AE2-9800AD7E6831}"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617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A508A1-6972-4581-98E3-3EA272586DB9}"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06485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72410A-E88C-433A-8C9F-ED2AAE077347}" type="datetime1">
              <a:rPr kumimoji="1" lang="ja-JP" altLang="en-US" smtClean="0"/>
              <a:t>2021/8/20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22686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6665" y="2507551"/>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7551"/>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132E96F-176C-43C7-B57E-5908C71F721C}" type="datetime1">
              <a:rPr kumimoji="1" lang="ja-JP" altLang="en-US" smtClean="0"/>
              <a:t>2021/8/20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68839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A15886-C9B0-4FFD-867E-A51ADB704F7A}" type="datetime1">
              <a:rPr kumimoji="1" lang="ja-JP" altLang="en-US" smtClean="0"/>
              <a:t>2021/8/20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92455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75AF9-F5A2-48E1-87CA-41D842E64BFE}" type="datetime1">
              <a:rPr kumimoji="1" lang="ja-JP" altLang="en-US" smtClean="0"/>
              <a:t>2021/8/20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59DAFC-3B55-4D08-A08B-5E1252F58D58}" type="slidenum">
              <a:rPr kumimoji="1" lang="ja-JP" altLang="en-US" smtClean="0"/>
              <a:pPr/>
              <a:t>‹#›</a:t>
            </a:fld>
            <a:endParaRPr kumimoji="1" lang="ja-JP" altLang="en-US" dirty="0"/>
          </a:p>
        </p:txBody>
      </p:sp>
    </p:spTree>
    <p:extLst>
      <p:ext uri="{BB962C8B-B14F-4D97-AF65-F5344CB8AC3E}">
        <p14:creationId xmlns:p14="http://schemas.microsoft.com/office/powerpoint/2010/main" val="370209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3DB1F3-84DE-4209-9AE2-9800AD7E6831}"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602449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0E4B60-9305-49F9-8497-F56D48B2994E}" type="datetime1">
              <a:rPr kumimoji="1" lang="ja-JP" altLang="en-US" smtClean="0"/>
              <a:t>2021/8/20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73820442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C01A04-E5A8-47C6-9808-35747CA7A610}" type="datetime1">
              <a:rPr kumimoji="1" lang="ja-JP" altLang="en-US" smtClean="0"/>
              <a:t>2021/8/20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2373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E4B60-9305-49F9-8497-F56D48B2994E}"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36037013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B075E70-3792-4B03-A2CB-9138AE84019A}"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979366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23052" y="1849438"/>
            <a:ext cx="184731" cy="461665"/>
          </a:xfrm>
          <a:prstGeom prst="rect">
            <a:avLst/>
          </a:prstGeom>
          <a:noFill/>
          <a:ln w="9525">
            <a:noFill/>
            <a:miter lim="800000"/>
            <a:headEnd/>
            <a:tailEnd/>
          </a:ln>
          <a:effectLst/>
        </p:spPr>
        <p:txBody>
          <a:bodyPr wrap="none">
            <a:spAutoFit/>
          </a:bodyPr>
          <a:lstStyle/>
          <a:p>
            <a:pPr>
              <a:defRPr/>
            </a:pPr>
            <a:endParaRPr lang="ja-JP" altLang="ja-JP" sz="2400" dirty="0">
              <a:latin typeface="Tahoma" pitchFamily="34" charset="0"/>
              <a:ea typeface="ＭＳ Ｐゴシック" pitchFamily="50" charset="-128"/>
            </a:endParaRPr>
          </a:p>
        </p:txBody>
      </p:sp>
      <p:sp>
        <p:nvSpPr>
          <p:cNvPr id="3" name="Text Box 4"/>
          <p:cNvSpPr txBox="1">
            <a:spLocks noChangeArrowheads="1"/>
          </p:cNvSpPr>
          <p:nvPr userDrawn="1"/>
        </p:nvSpPr>
        <p:spPr bwMode="auto">
          <a:xfrm>
            <a:off x="8031428" y="6240463"/>
            <a:ext cx="1874573" cy="228600"/>
          </a:xfrm>
          <a:prstGeom prst="rect">
            <a:avLst/>
          </a:prstGeom>
          <a:noFill/>
          <a:ln w="38100">
            <a:noFill/>
            <a:miter lim="800000"/>
            <a:headEnd/>
            <a:tailEnd/>
          </a:ln>
          <a:effectLst/>
        </p:spPr>
        <p:txBody>
          <a:bodyPr>
            <a:spAutoFit/>
          </a:bodyPr>
          <a:lstStyle/>
          <a:p>
            <a:pPr algn="ctr">
              <a:spcBef>
                <a:spcPct val="50000"/>
              </a:spcBef>
              <a:defRPr/>
            </a:pPr>
            <a:endParaRPr lang="ja-JP" altLang="ja-JP" sz="900" dirty="0">
              <a:latin typeface="Times New Roman" pitchFamily="18" charset="0"/>
              <a:ea typeface="ＭＳ Ｐゴシック" pitchFamily="50" charset="-128"/>
            </a:endParaRPr>
          </a:p>
        </p:txBody>
      </p:sp>
      <p:sp>
        <p:nvSpPr>
          <p:cNvPr id="4" name="Rectangle 3"/>
          <p:cNvSpPr>
            <a:spLocks noGrp="1" noChangeArrowheads="1"/>
          </p:cNvSpPr>
          <p:nvPr>
            <p:ph type="sldNum" sz="quarter" idx="10"/>
          </p:nvPr>
        </p:nvSpPr>
        <p:spPr>
          <a:xfrm>
            <a:off x="7842250" y="6572250"/>
            <a:ext cx="2063750" cy="204788"/>
          </a:xfrm>
        </p:spPr>
        <p:txBody>
          <a:bodyPr/>
          <a:lstStyle>
            <a:lvl1pPr>
              <a:defRPr/>
            </a:lvl1pPr>
          </a:lstStyle>
          <a:p>
            <a:pPr>
              <a:defRPr/>
            </a:pPr>
            <a:fld id="{206E8FFD-CCD0-46C1-AA85-5C8F14ECE4CB}" type="slidenum">
              <a:rPr lang="en-US" altLang="ja-JP"/>
              <a:pPr>
                <a:defRPr/>
              </a:pPr>
              <a:t>‹#›</a:t>
            </a:fld>
            <a:endParaRPr lang="en-US" altLang="ja-JP" dirty="0"/>
          </a:p>
        </p:txBody>
      </p:sp>
    </p:spTree>
    <p:extLst>
      <p:ext uri="{BB962C8B-B14F-4D97-AF65-F5344CB8AC3E}">
        <p14:creationId xmlns:p14="http://schemas.microsoft.com/office/powerpoint/2010/main" val="95170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A508A1-6972-4581-98E3-3EA272586DB9}" type="datetime1">
              <a:rPr kumimoji="1" lang="ja-JP" altLang="en-US" smtClean="0"/>
              <a:t>2021/8/20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31537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72410A-E88C-433A-8C9F-ED2AAE077347}" type="datetime1">
              <a:rPr kumimoji="1" lang="ja-JP" altLang="en-US" smtClean="0"/>
              <a:t>2021/8/20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265150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132E96F-176C-43C7-B57E-5908C71F721C}" type="datetime1">
              <a:rPr kumimoji="1" lang="ja-JP" altLang="en-US" smtClean="0"/>
              <a:t>2021/8/20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44809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15886-C9B0-4FFD-867E-A51ADB704F7A}" type="datetime1">
              <a:rPr kumimoji="1" lang="ja-JP" altLang="en-US" smtClean="0"/>
              <a:t>2021/8/20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42114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75AF9-F5A2-48E1-87CA-41D842E64BFE}" type="datetime1">
              <a:rPr kumimoji="1" lang="ja-JP" altLang="en-US" smtClean="0"/>
              <a:t>2021/8/20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580313" y="6448427"/>
            <a:ext cx="2228850" cy="365125"/>
          </a:xfrm>
        </p:spPr>
        <p:txBody>
          <a:bodyPr/>
          <a:lstStyle>
            <a:lvl1pPr>
              <a:defRPr sz="1400">
                <a:solidFill>
                  <a:schemeClr val="tx1"/>
                </a:solidFill>
                <a:latin typeface="Meiryo UI" panose="020B0604030504040204" pitchFamily="50" charset="-128"/>
                <a:ea typeface="Meiryo UI" panose="020B0604030504040204" pitchFamily="50" charset="-128"/>
              </a:defRPr>
            </a:lvl1pPr>
          </a:lstStyle>
          <a:p>
            <a:fld id="{4F59DAFC-3B55-4D08-A08B-5E1252F58D58}" type="slidenum">
              <a:rPr kumimoji="1" lang="ja-JP" altLang="en-US" smtClean="0"/>
              <a:pPr/>
              <a:t>‹#›</a:t>
            </a:fld>
            <a:endParaRPr kumimoji="1" lang="ja-JP" altLang="en-US" dirty="0"/>
          </a:p>
        </p:txBody>
      </p:sp>
      <p:sp>
        <p:nvSpPr>
          <p:cNvPr id="5" name="正方形/長方形 4"/>
          <p:cNvSpPr/>
          <p:nvPr userDrawn="1"/>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472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028635-CE59-452F-B734-59E1DAD4FC99}" type="datetime1">
              <a:rPr kumimoji="1" lang="ja-JP" altLang="en-US" smtClean="0"/>
              <a:t>2021/8/20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230015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C01A04-E5A8-47C6-9808-35747CA7A610}" type="datetime1">
              <a:rPr kumimoji="1" lang="ja-JP" altLang="en-US" smtClean="0"/>
              <a:t>2021/8/20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53088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E4B60-9305-49F9-8497-F56D48B2994E}" type="datetime1">
              <a:rPr kumimoji="1" lang="ja-JP" altLang="en-US" smtClean="0"/>
              <a:t>2021/8/20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1640816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2C0E4B60-9305-49F9-8497-F56D48B2994E}" type="datetime1">
              <a:rPr kumimoji="1" lang="ja-JP" altLang="en-US" smtClean="0"/>
              <a:t>2021/8/20</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4F59DAFC-3B55-4D08-A08B-5E1252F58D58}" type="slidenum">
              <a:rPr kumimoji="1" lang="ja-JP" altLang="en-US" smtClean="0"/>
              <a:t>‹#›</a:t>
            </a:fld>
            <a:endParaRPr kumimoji="1" lang="ja-JP" altLang="en-US"/>
          </a:p>
        </p:txBody>
      </p:sp>
    </p:spTree>
    <p:extLst>
      <p:ext uri="{BB962C8B-B14F-4D97-AF65-F5344CB8AC3E}">
        <p14:creationId xmlns:p14="http://schemas.microsoft.com/office/powerpoint/2010/main" val="31334671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a:xfrm>
            <a:off x="7768108" y="6572250"/>
            <a:ext cx="2063750" cy="204788"/>
          </a:xfrm>
        </p:spPr>
        <p:txBody>
          <a:bodyPr/>
          <a:lstStyle/>
          <a:p>
            <a:pPr>
              <a:defRPr/>
            </a:pPr>
            <a:fld id="{C1B70CDB-7E4C-474A-A5A0-3BCB74169A46}" type="slidenum">
              <a:rPr lang="en-US" altLang="ja-JP" sz="1200" smtClean="0">
                <a:latin typeface="游ゴシック" panose="020B0400000000000000" pitchFamily="50" charset="-128"/>
                <a:ea typeface="游ゴシック" panose="020B0400000000000000" pitchFamily="50" charset="-128"/>
              </a:rPr>
              <a:pPr>
                <a:defRPr/>
              </a:pPr>
              <a:t>1</a:t>
            </a:fld>
            <a:endParaRPr lang="en-US" altLang="ja-JP" sz="1200"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idx="4294967295"/>
          </p:nvPr>
        </p:nvSpPr>
        <p:spPr>
          <a:xfrm>
            <a:off x="1004554" y="2336124"/>
            <a:ext cx="7663514" cy="1349916"/>
          </a:xfrm>
        </p:spPr>
        <p:txBody>
          <a:bodyPr anchor="ctr">
            <a:normAutofit fontScale="90000"/>
          </a:bodyPr>
          <a:lstStyle/>
          <a:p>
            <a:pPr algn="ctr">
              <a:lnSpc>
                <a:spcPct val="150000"/>
              </a:lnSpc>
            </a:pPr>
            <a:r>
              <a:rPr lang="ja-JP" altLang="en-US" sz="3200" b="1" u="sng" dirty="0">
                <a:latin typeface="Meiryo UI" panose="020B0604030504040204" pitchFamily="50" charset="-128"/>
                <a:ea typeface="Meiryo UI" panose="020B0604030504040204" pitchFamily="50" charset="-128"/>
              </a:rPr>
              <a:t>大阪パビリオン出展基本計画の検討状況について</a:t>
            </a:r>
            <a:endParaRPr lang="ja-JP" altLang="en-US" sz="3200" dirty="0"/>
          </a:p>
        </p:txBody>
      </p:sp>
      <p:sp>
        <p:nvSpPr>
          <p:cNvPr id="7" name="正方形/長方形 6"/>
          <p:cNvSpPr/>
          <p:nvPr/>
        </p:nvSpPr>
        <p:spPr>
          <a:xfrm>
            <a:off x="2099250" y="5196598"/>
            <a:ext cx="5795497" cy="369332"/>
          </a:xfrm>
          <a:prstGeom prst="rect">
            <a:avLst/>
          </a:prstGeom>
        </p:spPr>
        <p:txBody>
          <a:bodyPr wrap="square">
            <a:spAutoFit/>
          </a:bodyPr>
          <a:lstStyle/>
          <a:p>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年日本国際博覧会大阪パビリオン推進委員会事務局</a:t>
            </a:r>
            <a:endParaRPr lang="en-US" altLang="ja-JP" dirty="0">
              <a:latin typeface="Meiryo UI" panose="020B0604030504040204" pitchFamily="50" charset="-128"/>
              <a:ea typeface="Meiryo UI" panose="020B0604030504040204" pitchFamily="50" charset="-128"/>
            </a:endParaRPr>
          </a:p>
        </p:txBody>
      </p:sp>
      <p:sp>
        <p:nvSpPr>
          <p:cNvPr id="8" name="正方形/長方形 7"/>
          <p:cNvSpPr/>
          <p:nvPr/>
        </p:nvSpPr>
        <p:spPr>
          <a:xfrm>
            <a:off x="7288890" y="960472"/>
            <a:ext cx="2099810" cy="369332"/>
          </a:xfrm>
          <a:prstGeom prst="rect">
            <a:avLst/>
          </a:prstGeom>
        </p:spPr>
        <p:txBody>
          <a:bodyPr wrap="square">
            <a:spAutoFit/>
          </a:bodyPr>
          <a:lstStyle/>
          <a:p>
            <a:r>
              <a:rPr kumimoji="1" lang="ja-JP" altLang="en-US" dirty="0">
                <a:latin typeface="Meiryo UI" panose="020B0604030504040204" pitchFamily="50" charset="-128"/>
                <a:ea typeface="Meiryo UI" panose="020B0604030504040204" pitchFamily="50" charset="-128"/>
              </a:rPr>
              <a:t>令和３年８月</a:t>
            </a:r>
            <a:r>
              <a:rPr kumimoji="1" lang="en-US" altLang="ja-JP" dirty="0">
                <a:latin typeface="Meiryo UI" panose="020B0604030504040204" pitchFamily="50" charset="-128"/>
                <a:ea typeface="Meiryo UI" panose="020B0604030504040204" pitchFamily="50" charset="-128"/>
              </a:rPr>
              <a:t>23</a:t>
            </a:r>
            <a:r>
              <a:rPr kumimoji="1" lang="ja-JP" altLang="en-US" dirty="0">
                <a:latin typeface="Meiryo UI" panose="020B0604030504040204" pitchFamily="50" charset="-128"/>
                <a:ea typeface="Meiryo UI" panose="020B0604030504040204" pitchFamily="50" charset="-128"/>
              </a:rPr>
              <a:t>日</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784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grpSp>
        <p:nvGrpSpPr>
          <p:cNvPr id="7" name="グループ化 6"/>
          <p:cNvGrpSpPr/>
          <p:nvPr/>
        </p:nvGrpSpPr>
        <p:grpSpPr>
          <a:xfrm>
            <a:off x="0" y="914400"/>
            <a:ext cx="9906000" cy="5943600"/>
            <a:chOff x="0" y="914400"/>
            <a:chExt cx="9906000" cy="594360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875"/>
              <a:ext cx="9906000" cy="5572125"/>
            </a:xfrm>
            <a:prstGeom prst="rect">
              <a:avLst/>
            </a:prstGeom>
          </p:spPr>
        </p:pic>
        <p:pic>
          <p:nvPicPr>
            <p:cNvPr id="9" name="図 8"/>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0" y="914400"/>
              <a:ext cx="9906000" cy="2028305"/>
            </a:xfrm>
            <a:prstGeom prst="rect">
              <a:avLst/>
            </a:prstGeom>
          </p:spPr>
        </p:pic>
      </p:grpSp>
      <p:sp>
        <p:nvSpPr>
          <p:cNvPr id="10" name="正方形/長方形 9">
            <a:extLst>
              <a:ext uri="{FF2B5EF4-FFF2-40B4-BE49-F238E27FC236}">
                <a16:creationId xmlns:a16="http://schemas.microsoft.com/office/drawing/2014/main" id="{D520ED3E-2978-4B24-9553-84FFA415703C}"/>
              </a:ext>
            </a:extLst>
          </p:cNvPr>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大阪パビリオンの概要（外観イメージ）</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idx="12"/>
          </p:nvPr>
        </p:nvSpPr>
        <p:spPr>
          <a:xfrm>
            <a:off x="9255770" y="6346178"/>
            <a:ext cx="594425" cy="524700"/>
          </a:xfrm>
        </p:spPr>
        <p:txBody>
          <a:bodyPr>
            <a:normAutofit/>
          </a:bodyPr>
          <a:lstStyle/>
          <a:p>
            <a:fld id="{00000000-1234-1234-1234-123412341234}" type="slidenum">
              <a:rPr lang="en-US" altLang="ja-JP" sz="1200" smtClean="0">
                <a:solidFill>
                  <a:schemeClr val="bg1"/>
                </a:solidFill>
                <a:latin typeface="+mn-ea"/>
                <a:ea typeface="+mn-ea"/>
              </a:rPr>
              <a:pPr/>
              <a:t>10</a:t>
            </a:fld>
            <a:endParaRPr lang="ja-JP" altLang="en-US" sz="1200" dirty="0">
              <a:solidFill>
                <a:schemeClr val="bg1"/>
              </a:solidFill>
              <a:latin typeface="+mn-ea"/>
              <a:ea typeface="+mn-ea"/>
            </a:endParaRPr>
          </a:p>
        </p:txBody>
      </p:sp>
    </p:spTree>
    <p:extLst>
      <p:ext uri="{BB962C8B-B14F-4D97-AF65-F5344CB8AC3E}">
        <p14:creationId xmlns:p14="http://schemas.microsoft.com/office/powerpoint/2010/main" val="23543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5" name="図 4">
            <a:extLst>
              <a:ext uri="{FF2B5EF4-FFF2-40B4-BE49-F238E27FC236}">
                <a16:creationId xmlns:a16="http://schemas.microsoft.com/office/drawing/2014/main" id="{95BE1382-A2D0-4F5C-9B7B-A162505C7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0293" y="4875396"/>
            <a:ext cx="2230657" cy="1672993"/>
          </a:xfrm>
          <a:prstGeom prst="rect">
            <a:avLst/>
          </a:prstGeom>
        </p:spPr>
      </p:pic>
      <p:sp>
        <p:nvSpPr>
          <p:cNvPr id="632" name="Google Shape;632;p12"/>
          <p:cNvSpPr txBox="1">
            <a:spLocks noGrp="1"/>
          </p:cNvSpPr>
          <p:nvPr>
            <p:ph type="sldNum" idx="12"/>
          </p:nvPr>
        </p:nvSpPr>
        <p:spPr>
          <a:xfrm>
            <a:off x="9166499" y="6396794"/>
            <a:ext cx="548700" cy="524700"/>
          </a:xfrm>
          <a:prstGeom prst="rect">
            <a:avLst/>
          </a:prstGeom>
          <a:noFill/>
          <a:ln>
            <a:noFill/>
          </a:ln>
        </p:spPr>
        <p:txBody>
          <a:bodyPr spcFirstLastPara="1" vert="horz" wrap="square" lIns="91425" tIns="91425" rIns="91425" bIns="91425" rtlCol="0" anchor="ctr" anchorCtr="0">
            <a:normAutofit/>
          </a:bodyPr>
          <a:lstStyle/>
          <a:p>
            <a:fld id="{00000000-1234-1234-1234-123412341234}" type="slidenum">
              <a:rPr lang="en-US" altLang="ja-JP" sz="1200">
                <a:latin typeface="+mn-ea"/>
                <a:ea typeface="+mn-ea"/>
              </a:rPr>
              <a:pPr/>
              <a:t>11</a:t>
            </a:fld>
            <a:endParaRPr sz="1200">
              <a:latin typeface="+mn-ea"/>
              <a:ea typeface="+mn-ea"/>
            </a:endParaRPr>
          </a:p>
        </p:txBody>
      </p:sp>
      <p:sp>
        <p:nvSpPr>
          <p:cNvPr id="8" name="Google Shape;614;p87">
            <a:extLst>
              <a:ext uri="{FF2B5EF4-FFF2-40B4-BE49-F238E27FC236}">
                <a16:creationId xmlns:a16="http://schemas.microsoft.com/office/drawing/2014/main" id="{4D53AAEB-5ECD-4621-B441-6C55CD98CCED}"/>
              </a:ext>
            </a:extLst>
          </p:cNvPr>
          <p:cNvSpPr txBox="1"/>
          <p:nvPr/>
        </p:nvSpPr>
        <p:spPr>
          <a:xfrm>
            <a:off x="163855" y="668559"/>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100" b="1" dirty="0">
                <a:solidFill>
                  <a:schemeClr val="dk1"/>
                </a:solidFill>
                <a:latin typeface="Meiryo UI" panose="020B0604030504040204" pitchFamily="50" charset="-128"/>
                <a:ea typeface="Meiryo UI" panose="020B0604030504040204" pitchFamily="50" charset="-128"/>
              </a:rPr>
              <a:t>エントランス</a:t>
            </a:r>
            <a:endParaRPr sz="1100" b="1" dirty="0">
              <a:solidFill>
                <a:srgbClr val="FF0000"/>
              </a:solidFill>
              <a:latin typeface="Meiryo UI" panose="020B0604030504040204" pitchFamily="50" charset="-128"/>
              <a:ea typeface="Meiryo UI" panose="020B0604030504040204" pitchFamily="50" charset="-128"/>
            </a:endParaRPr>
          </a:p>
        </p:txBody>
      </p:sp>
      <p:sp>
        <p:nvSpPr>
          <p:cNvPr id="9" name="Google Shape;614;p87">
            <a:extLst>
              <a:ext uri="{FF2B5EF4-FFF2-40B4-BE49-F238E27FC236}">
                <a16:creationId xmlns:a16="http://schemas.microsoft.com/office/drawing/2014/main" id="{4D53AAEB-5ECD-4621-B441-6C55CD98CCED}"/>
              </a:ext>
            </a:extLst>
          </p:cNvPr>
          <p:cNvSpPr txBox="1"/>
          <p:nvPr/>
        </p:nvSpPr>
        <p:spPr>
          <a:xfrm>
            <a:off x="4979290" y="631014"/>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100" b="1" dirty="0">
                <a:solidFill>
                  <a:schemeClr val="dk1"/>
                </a:solidFill>
                <a:latin typeface="Meiryo UI" panose="020B0604030504040204" pitchFamily="50" charset="-128"/>
                <a:ea typeface="Meiryo UI" panose="020B0604030504040204" pitchFamily="50" charset="-128"/>
              </a:rPr>
              <a:t>アンチエイジング・ライド</a:t>
            </a:r>
            <a:endParaRPr sz="1100" b="1" dirty="0">
              <a:solidFill>
                <a:srgbClr val="FF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79CB29E-3208-49DF-B162-493F4DCDBCFF}"/>
              </a:ext>
            </a:extLst>
          </p:cNvPr>
          <p:cNvSpPr/>
          <p:nvPr/>
        </p:nvSpPr>
        <p:spPr>
          <a:xfrm>
            <a:off x="4190423" y="6179057"/>
            <a:ext cx="286987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シート前面のガラスウィンドウに自動診断でのデータ解析から導き出される診断サマリーと次に進むコンテンツが表示される</a:t>
            </a:r>
          </a:p>
        </p:txBody>
      </p:sp>
      <p:sp>
        <p:nvSpPr>
          <p:cNvPr id="12" name="正方形/長方形 11">
            <a:extLst>
              <a:ext uri="{FF2B5EF4-FFF2-40B4-BE49-F238E27FC236}">
                <a16:creationId xmlns:a16="http://schemas.microsoft.com/office/drawing/2014/main" id="{179CB29E-3208-49DF-B162-493F4DCDBCFF}"/>
              </a:ext>
            </a:extLst>
          </p:cNvPr>
          <p:cNvSpPr/>
          <p:nvPr/>
        </p:nvSpPr>
        <p:spPr>
          <a:xfrm>
            <a:off x="160258" y="3922703"/>
            <a:ext cx="4476136"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メインエントランスから入場すると、アンチエイジング・ライドが円を描きながら移動している空間を</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見上げる。ブリーフィングスペースがあり、それぞれ来場者の基礎データ登録を行う</a:t>
            </a:r>
          </a:p>
        </p:txBody>
      </p:sp>
      <p:sp>
        <p:nvSpPr>
          <p:cNvPr id="13" name="正方形/長方形 12">
            <a:extLst>
              <a:ext uri="{FF2B5EF4-FFF2-40B4-BE49-F238E27FC236}">
                <a16:creationId xmlns:a16="http://schemas.microsoft.com/office/drawing/2014/main" id="{179CB29E-3208-49DF-B162-493F4DCDBCFF}"/>
              </a:ext>
            </a:extLst>
          </p:cNvPr>
          <p:cNvSpPr/>
          <p:nvPr/>
        </p:nvSpPr>
        <p:spPr>
          <a:xfrm>
            <a:off x="2868944" y="4700515"/>
            <a:ext cx="4057844"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ライドに乗車した後、ホールの吹き抜けを回避しながら２</a:t>
            </a:r>
            <a:r>
              <a:rPr lang="en-US" altLang="ja-JP" sz="900" dirty="0">
                <a:latin typeface="Meiryo UI" panose="020B0604030504040204" pitchFamily="50" charset="-128"/>
                <a:ea typeface="Meiryo UI" panose="020B0604030504040204" pitchFamily="50" charset="-128"/>
              </a:rPr>
              <a:t>F</a:t>
            </a:r>
            <a:r>
              <a:rPr lang="ja-JP" altLang="en-US" sz="900" dirty="0">
                <a:latin typeface="Meiryo UI" panose="020B0604030504040204" pitchFamily="50" charset="-128"/>
                <a:ea typeface="Meiryo UI" panose="020B0604030504040204" pitchFamily="50" charset="-128"/>
              </a:rPr>
              <a:t>に向けて進んでいく</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道中にある映像面やたまりスペースによって没入感のある自動診断を行う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自動診断ライドを終えると、最後に診断サマリーのコンテンツリコメンドを表示</a:t>
            </a:r>
          </a:p>
        </p:txBody>
      </p:sp>
      <p:pic>
        <p:nvPicPr>
          <p:cNvPr id="3" name="図 2">
            <a:extLst>
              <a:ext uri="{FF2B5EF4-FFF2-40B4-BE49-F238E27FC236}">
                <a16:creationId xmlns:a16="http://schemas.microsoft.com/office/drawing/2014/main" id="{678E62F0-11EF-43EF-94B2-AD497630BF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258" y="1035158"/>
            <a:ext cx="4680022" cy="2751981"/>
          </a:xfrm>
          <a:prstGeom prst="rect">
            <a:avLst/>
          </a:prstGeom>
        </p:spPr>
      </p:pic>
      <p:pic>
        <p:nvPicPr>
          <p:cNvPr id="4" name="図 3">
            <a:extLst>
              <a:ext uri="{FF2B5EF4-FFF2-40B4-BE49-F238E27FC236}">
                <a16:creationId xmlns:a16="http://schemas.microsoft.com/office/drawing/2014/main" id="{C8A411A3-2171-439D-8DF3-B85F74BC60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7866" y="1037128"/>
            <a:ext cx="4713162" cy="3534872"/>
          </a:xfrm>
          <a:prstGeom prst="rect">
            <a:avLst/>
          </a:prstGeom>
        </p:spPr>
      </p:pic>
      <p:sp>
        <p:nvSpPr>
          <p:cNvPr id="14" name="正方形/長方形 13"/>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FFFF"/>
                </a:solidFill>
                <a:latin typeface="Meiryo UI" panose="020B0604030504040204" pitchFamily="50" charset="-128"/>
                <a:ea typeface="Meiryo UI" panose="020B0604030504040204" pitchFamily="50" charset="-128"/>
              </a:rPr>
              <a:t>大阪パビリオンの概要　：　展示構成イメージ（エントランス、アンチエイジング・ライド）</a:t>
            </a:r>
          </a:p>
        </p:txBody>
      </p:sp>
    </p:spTree>
    <p:extLst>
      <p:ext uri="{BB962C8B-B14F-4D97-AF65-F5344CB8AC3E}">
        <p14:creationId xmlns:p14="http://schemas.microsoft.com/office/powerpoint/2010/main" val="147041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9" name="図 8">
            <a:extLst>
              <a:ext uri="{FF2B5EF4-FFF2-40B4-BE49-F238E27FC236}">
                <a16:creationId xmlns:a16="http://schemas.microsoft.com/office/drawing/2014/main" id="{21AD8FE8-9FC6-49D4-89F3-8BB358F61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5673" y="4093311"/>
            <a:ext cx="3863375" cy="2026816"/>
          </a:xfrm>
          <a:prstGeom prst="rect">
            <a:avLst/>
          </a:prstGeom>
        </p:spPr>
      </p:pic>
      <p:pic>
        <p:nvPicPr>
          <p:cNvPr id="8" name="図 7">
            <a:extLst>
              <a:ext uri="{FF2B5EF4-FFF2-40B4-BE49-F238E27FC236}">
                <a16:creationId xmlns:a16="http://schemas.microsoft.com/office/drawing/2014/main" id="{02CB9212-0B49-42AE-B36C-ACB2C82D39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1760" y="1007416"/>
            <a:ext cx="3865001" cy="1993583"/>
          </a:xfrm>
          <a:prstGeom prst="rect">
            <a:avLst/>
          </a:prstGeom>
        </p:spPr>
      </p:pic>
      <p:pic>
        <p:nvPicPr>
          <p:cNvPr id="7" name="図 6">
            <a:extLst>
              <a:ext uri="{FF2B5EF4-FFF2-40B4-BE49-F238E27FC236}">
                <a16:creationId xmlns:a16="http://schemas.microsoft.com/office/drawing/2014/main" id="{6CCEDE8C-4C4A-46CE-BAC4-EF0660CDEE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238" y="4093311"/>
            <a:ext cx="4026567" cy="2026816"/>
          </a:xfrm>
          <a:prstGeom prst="rect">
            <a:avLst/>
          </a:prstGeom>
        </p:spPr>
      </p:pic>
      <p:sp>
        <p:nvSpPr>
          <p:cNvPr id="15" name="Google Shape;614;p87">
            <a:extLst>
              <a:ext uri="{FF2B5EF4-FFF2-40B4-BE49-F238E27FC236}">
                <a16:creationId xmlns:a16="http://schemas.microsoft.com/office/drawing/2014/main" id="{4D53AAEB-5ECD-4621-B441-6C55CD98CCED}"/>
              </a:ext>
            </a:extLst>
          </p:cNvPr>
          <p:cNvSpPr txBox="1"/>
          <p:nvPr/>
        </p:nvSpPr>
        <p:spPr>
          <a:xfrm>
            <a:off x="787233" y="676546"/>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altLang="ja" sz="1100" b="1" dirty="0">
                <a:solidFill>
                  <a:schemeClr val="dk1"/>
                </a:solidFill>
                <a:latin typeface="Meiryo UI" panose="020B0604030504040204" pitchFamily="50" charset="-128"/>
                <a:ea typeface="Meiryo UI" panose="020B0604030504040204" pitchFamily="50" charset="-128"/>
              </a:rPr>
              <a:t>REBORN</a:t>
            </a:r>
            <a:r>
              <a:rPr lang="ja" altLang="en-US" sz="1100" b="1" dirty="0">
                <a:solidFill>
                  <a:schemeClr val="dk1"/>
                </a:solidFill>
                <a:latin typeface="Meiryo UI" panose="020B0604030504040204" pitchFamily="50" charset="-128"/>
                <a:ea typeface="Meiryo UI" panose="020B0604030504040204" pitchFamily="50" charset="-128"/>
              </a:rPr>
              <a:t>レストラン</a:t>
            </a:r>
            <a:endParaRPr sz="1100" b="1" dirty="0">
              <a:solidFill>
                <a:srgbClr val="FF0000"/>
              </a:solidFill>
              <a:latin typeface="Meiryo UI" panose="020B0604030504040204" pitchFamily="50" charset="-128"/>
              <a:ea typeface="Meiryo UI" panose="020B0604030504040204" pitchFamily="50" charset="-128"/>
            </a:endParaRPr>
          </a:p>
        </p:txBody>
      </p:sp>
      <p:sp>
        <p:nvSpPr>
          <p:cNvPr id="18" name="Google Shape;638;p88">
            <a:extLst>
              <a:ext uri="{FF2B5EF4-FFF2-40B4-BE49-F238E27FC236}">
                <a16:creationId xmlns:a16="http://schemas.microsoft.com/office/drawing/2014/main" id="{D104B47E-A26B-4EE8-A103-ADA7AFECF8A3}"/>
              </a:ext>
            </a:extLst>
          </p:cNvPr>
          <p:cNvSpPr txBox="1"/>
          <p:nvPr/>
        </p:nvSpPr>
        <p:spPr>
          <a:xfrm>
            <a:off x="5211761" y="676546"/>
            <a:ext cx="3885282"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en-US" altLang="ja" sz="1100" b="1">
                <a:solidFill>
                  <a:schemeClr val="dk1"/>
                </a:solidFill>
                <a:latin typeface="Meiryo UI" panose="020B0604030504040204" pitchFamily="50" charset="-128"/>
                <a:ea typeface="Meiryo UI" panose="020B0604030504040204" pitchFamily="50" charset="-128"/>
              </a:rPr>
              <a:t>REBORN</a:t>
            </a:r>
            <a:r>
              <a:rPr lang="ja" altLang="en-US" sz="1100" b="1">
                <a:solidFill>
                  <a:schemeClr val="dk1"/>
                </a:solidFill>
                <a:latin typeface="Meiryo UI" panose="020B0604030504040204" pitchFamily="50" charset="-128"/>
                <a:ea typeface="Meiryo UI" panose="020B0604030504040204" pitchFamily="50" charset="-128"/>
              </a:rPr>
              <a:t>コンテンツゾーン</a:t>
            </a:r>
            <a:endParaRPr sz="1100" b="1">
              <a:solidFill>
                <a:srgbClr val="FF0000"/>
              </a:solidFill>
              <a:latin typeface="Meiryo UI" panose="020B0604030504040204" pitchFamily="50" charset="-128"/>
              <a:ea typeface="Meiryo UI" panose="020B0604030504040204" pitchFamily="50" charset="-128"/>
            </a:endParaRPr>
          </a:p>
        </p:txBody>
      </p:sp>
      <p:sp>
        <p:nvSpPr>
          <p:cNvPr id="23" name="Google Shape;694;p90">
            <a:extLst>
              <a:ext uri="{FF2B5EF4-FFF2-40B4-BE49-F238E27FC236}">
                <a16:creationId xmlns:a16="http://schemas.microsoft.com/office/drawing/2014/main" id="{EE256CB0-2CB4-43E5-85F1-C6C4BEB81226}"/>
              </a:ext>
            </a:extLst>
          </p:cNvPr>
          <p:cNvSpPr txBox="1"/>
          <p:nvPr/>
        </p:nvSpPr>
        <p:spPr>
          <a:xfrm>
            <a:off x="829241" y="3749176"/>
            <a:ext cx="4282857"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 altLang="en-US" sz="1100" b="1" dirty="0">
                <a:solidFill>
                  <a:schemeClr val="dk1"/>
                </a:solidFill>
                <a:latin typeface="Meiryo UI" panose="020B0604030504040204" pitchFamily="50" charset="-128"/>
                <a:ea typeface="Meiryo UI" panose="020B0604030504040204" pitchFamily="50" charset="-128"/>
              </a:rPr>
              <a:t>ミライの病院 </a:t>
            </a:r>
            <a:r>
              <a:rPr lang="en-US" altLang="ja" sz="1100" b="1" dirty="0">
                <a:solidFill>
                  <a:schemeClr val="dk1"/>
                </a:solidFill>
                <a:latin typeface="Meiryo UI" panose="020B0604030504040204" pitchFamily="50" charset="-128"/>
                <a:ea typeface="Meiryo UI" panose="020B0604030504040204" pitchFamily="50" charset="-128"/>
              </a:rPr>
              <a:t>2F</a:t>
            </a:r>
            <a:r>
              <a:rPr lang="ja" altLang="en-US" sz="1100" b="1" dirty="0">
                <a:solidFill>
                  <a:schemeClr val="dk1"/>
                </a:solidFill>
                <a:latin typeface="Meiryo UI" panose="020B0604030504040204" pitchFamily="50" charset="-128"/>
                <a:ea typeface="Meiryo UI" panose="020B0604030504040204" pitchFamily="50" charset="-128"/>
              </a:rPr>
              <a:t>：</a:t>
            </a:r>
            <a:r>
              <a:rPr lang="ja" altLang="en-US" sz="1100" b="1" dirty="0">
                <a:latin typeface="Meiryo UI" panose="020B0604030504040204" pitchFamily="50" charset="-128"/>
                <a:ea typeface="Meiryo UI" panose="020B0604030504040204" pitchFamily="50" charset="-128"/>
              </a:rPr>
              <a:t>未来の医療</a:t>
            </a:r>
            <a:r>
              <a:rPr lang="en-US" altLang="ja" sz="1100" b="1" dirty="0">
                <a:latin typeface="Meiryo UI" panose="020B0604030504040204" pitchFamily="50" charset="-128"/>
                <a:ea typeface="Meiryo UI" panose="020B0604030504040204" pitchFamily="50" charset="-128"/>
              </a:rPr>
              <a:t>SHOW </a:t>
            </a:r>
            <a:endParaRPr sz="900" b="1" dirty="0">
              <a:latin typeface="Meiryo UI" panose="020B0604030504040204" pitchFamily="50" charset="-128"/>
              <a:ea typeface="Meiryo UI" panose="020B0604030504040204" pitchFamily="50" charset="-128"/>
            </a:endParaRPr>
          </a:p>
        </p:txBody>
      </p:sp>
      <p:sp>
        <p:nvSpPr>
          <p:cNvPr id="25" name="Google Shape;723;p91">
            <a:extLst>
              <a:ext uri="{FF2B5EF4-FFF2-40B4-BE49-F238E27FC236}">
                <a16:creationId xmlns:a16="http://schemas.microsoft.com/office/drawing/2014/main" id="{3A854F90-1600-4918-AACA-920B383CF77C}"/>
              </a:ext>
            </a:extLst>
          </p:cNvPr>
          <p:cNvSpPr txBox="1"/>
          <p:nvPr/>
        </p:nvSpPr>
        <p:spPr>
          <a:xfrm>
            <a:off x="5253768" y="3761536"/>
            <a:ext cx="4300791"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 altLang="en-US" sz="1100" b="1" dirty="0">
                <a:solidFill>
                  <a:schemeClr val="dk1"/>
                </a:solidFill>
                <a:latin typeface="Meiryo UI" panose="020B0604030504040204" pitchFamily="50" charset="-128"/>
                <a:ea typeface="Meiryo UI" panose="020B0604030504040204" pitchFamily="50" charset="-128"/>
              </a:rPr>
              <a:t>ミライの病院 </a:t>
            </a:r>
            <a:r>
              <a:rPr lang="en-US" altLang="ja" sz="1100" b="1" dirty="0">
                <a:solidFill>
                  <a:schemeClr val="dk1"/>
                </a:solidFill>
                <a:latin typeface="Meiryo UI" panose="020B0604030504040204" pitchFamily="50" charset="-128"/>
                <a:ea typeface="Meiryo UI" panose="020B0604030504040204" pitchFamily="50" charset="-128"/>
              </a:rPr>
              <a:t>1F</a:t>
            </a:r>
            <a:r>
              <a:rPr lang="ja" altLang="en-US" sz="1100" b="1" dirty="0">
                <a:solidFill>
                  <a:schemeClr val="dk1"/>
                </a:solidFill>
                <a:latin typeface="Meiryo UI" panose="020B0604030504040204" pitchFamily="50" charset="-128"/>
                <a:ea typeface="Meiryo UI" panose="020B0604030504040204" pitchFamily="50" charset="-128"/>
              </a:rPr>
              <a:t>：未来の医療ショールーム</a:t>
            </a:r>
            <a:endParaRPr sz="1100" b="1" dirty="0">
              <a:solidFill>
                <a:schemeClr val="dk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94EFE6DD-A0A0-4AAD-9874-4C1F9404EAC3}"/>
              </a:ext>
            </a:extLst>
          </p:cNvPr>
          <p:cNvSpPr/>
          <p:nvPr/>
        </p:nvSpPr>
        <p:spPr>
          <a:xfrm>
            <a:off x="787232" y="2995273"/>
            <a:ext cx="4053215"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パーソナルヘルスレコードでの診断サマリーを元に、パーソナライズされたヘルスケアフード・ドリンクを提供するレストラン</a:t>
            </a:r>
          </a:p>
          <a:p>
            <a:r>
              <a:rPr lang="en-US" altLang="ja-JP" sz="900" dirty="0">
                <a:latin typeface="Meiryo UI" panose="020B0604030504040204" pitchFamily="50" charset="-128"/>
                <a:ea typeface="Meiryo UI" panose="020B0604030504040204" pitchFamily="50" charset="-128"/>
              </a:rPr>
              <a:t>ID</a:t>
            </a:r>
            <a:r>
              <a:rPr lang="ja-JP" altLang="en-US" sz="900" dirty="0">
                <a:latin typeface="Meiryo UI" panose="020B0604030504040204" pitchFamily="50" charset="-128"/>
                <a:ea typeface="Meiryo UI" panose="020B0604030504040204" pitchFamily="50" charset="-128"/>
              </a:rPr>
              <a:t>をかざすと、情報に合うメニューをロボットが自動配膳する</a:t>
            </a:r>
          </a:p>
        </p:txBody>
      </p:sp>
      <p:sp>
        <p:nvSpPr>
          <p:cNvPr id="3" name="正方形/長方形 2">
            <a:extLst>
              <a:ext uri="{FF2B5EF4-FFF2-40B4-BE49-F238E27FC236}">
                <a16:creationId xmlns:a16="http://schemas.microsoft.com/office/drawing/2014/main" id="{179CB29E-3208-49DF-B162-493F4DCDBCFF}"/>
              </a:ext>
            </a:extLst>
          </p:cNvPr>
          <p:cNvSpPr/>
          <p:nvPr/>
        </p:nvSpPr>
        <p:spPr>
          <a:xfrm>
            <a:off x="5222623" y="3004243"/>
            <a:ext cx="388528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パーソナライズされたフィットネスプログラムや、</a:t>
            </a:r>
            <a:r>
              <a:rPr lang="en-US" altLang="ja-JP" sz="900" dirty="0">
                <a:latin typeface="Meiryo UI" panose="020B0604030504040204" pitchFamily="50" charset="-128"/>
                <a:ea typeface="Meiryo UI" panose="020B0604030504040204" pitchFamily="50" charset="-128"/>
              </a:rPr>
              <a:t>AI</a:t>
            </a:r>
            <a:r>
              <a:rPr lang="ja-JP" altLang="en-US" sz="900" dirty="0">
                <a:latin typeface="Meiryo UI" panose="020B0604030504040204" pitchFamily="50" charset="-128"/>
                <a:ea typeface="Meiryo UI" panose="020B0604030504040204" pitchFamily="50" charset="-128"/>
              </a:rPr>
              <a:t>によるアンチエイジングアドバイスなど様々な再活性体験ができる</a:t>
            </a:r>
          </a:p>
        </p:txBody>
      </p:sp>
      <p:sp>
        <p:nvSpPr>
          <p:cNvPr id="4" name="正方形/長方形 3">
            <a:extLst>
              <a:ext uri="{FF2B5EF4-FFF2-40B4-BE49-F238E27FC236}">
                <a16:creationId xmlns:a16="http://schemas.microsoft.com/office/drawing/2014/main" id="{1974FA6A-B907-44E1-8BE2-2A8FBD590193}"/>
              </a:ext>
            </a:extLst>
          </p:cNvPr>
          <p:cNvSpPr/>
          <p:nvPr/>
        </p:nvSpPr>
        <p:spPr>
          <a:xfrm>
            <a:off x="787234" y="6156133"/>
            <a:ext cx="4068575"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「再生医療」「ナノテク」「</a:t>
            </a:r>
            <a:r>
              <a:rPr lang="en-US" altLang="ja-JP" sz="900" dirty="0">
                <a:latin typeface="Meiryo UI" panose="020B0604030504040204" pitchFamily="50" charset="-128"/>
                <a:ea typeface="Meiryo UI" panose="020B0604030504040204" pitchFamily="50" charset="-128"/>
              </a:rPr>
              <a:t>AI</a:t>
            </a:r>
            <a:r>
              <a:rPr lang="ja-JP" altLang="en-US" sz="900" dirty="0">
                <a:latin typeface="Meiryo UI" panose="020B0604030504040204" pitchFamily="50" charset="-128"/>
                <a:ea typeface="Meiryo UI" panose="020B0604030504040204" pitchFamily="50" charset="-128"/>
              </a:rPr>
              <a:t>診療」などを題材にした、未来の医療ストーリーを演劇風　演出で体験ができる</a:t>
            </a:r>
          </a:p>
        </p:txBody>
      </p:sp>
      <p:sp>
        <p:nvSpPr>
          <p:cNvPr id="5" name="正方形/長方形 4">
            <a:extLst>
              <a:ext uri="{FF2B5EF4-FFF2-40B4-BE49-F238E27FC236}">
                <a16:creationId xmlns:a16="http://schemas.microsoft.com/office/drawing/2014/main" id="{82576922-57CA-430C-939E-33598415438B}"/>
              </a:ext>
            </a:extLst>
          </p:cNvPr>
          <p:cNvSpPr/>
          <p:nvPr/>
        </p:nvSpPr>
        <p:spPr>
          <a:xfrm>
            <a:off x="5253768" y="6138777"/>
            <a:ext cx="388528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近未来に実現する医療施設・機器・サービスが展示され、各コンテンツは再生医療のプロセスが体験できる参加型展示</a:t>
            </a:r>
          </a:p>
        </p:txBody>
      </p:sp>
      <p:pic>
        <p:nvPicPr>
          <p:cNvPr id="6" name="図 5">
            <a:extLst>
              <a:ext uri="{FF2B5EF4-FFF2-40B4-BE49-F238E27FC236}">
                <a16:creationId xmlns:a16="http://schemas.microsoft.com/office/drawing/2014/main" id="{5D9C290E-A5E2-4EC7-9AA1-C8C8E10A78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239" y="993089"/>
            <a:ext cx="3968081" cy="2028315"/>
          </a:xfrm>
          <a:prstGeom prst="rect">
            <a:avLst/>
          </a:prstGeom>
        </p:spPr>
      </p:pic>
      <p:sp>
        <p:nvSpPr>
          <p:cNvPr id="16" name="正方形/長方形 15"/>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FFFF"/>
                </a:solidFill>
                <a:latin typeface="Meiryo UI" panose="020B0604030504040204" pitchFamily="50" charset="-128"/>
                <a:ea typeface="Meiryo UI" panose="020B0604030504040204" pitchFamily="50" charset="-128"/>
              </a:rPr>
              <a:t>大阪パビリオンの概要 ： 展示構成イメージ（</a:t>
            </a:r>
            <a:r>
              <a:rPr lang="en-US" altLang="ja-JP" b="1" dirty="0">
                <a:solidFill>
                  <a:srgbClr val="FFFFFF"/>
                </a:solidFill>
                <a:latin typeface="Meiryo UI" panose="020B0604030504040204" pitchFamily="50" charset="-128"/>
                <a:ea typeface="Meiryo UI" panose="020B0604030504040204" pitchFamily="50" charset="-128"/>
              </a:rPr>
              <a:t>REBORN</a:t>
            </a:r>
            <a:r>
              <a:rPr lang="ja-JP" altLang="en-US" b="1" dirty="0">
                <a:solidFill>
                  <a:srgbClr val="FFFFFF"/>
                </a:solidFill>
                <a:latin typeface="Meiryo UI" panose="020B0604030504040204" pitchFamily="50" charset="-128"/>
                <a:ea typeface="Meiryo UI" panose="020B0604030504040204" pitchFamily="50" charset="-128"/>
              </a:rPr>
              <a:t>レストラン、ミライの病院）</a:t>
            </a:r>
          </a:p>
        </p:txBody>
      </p:sp>
      <p:sp>
        <p:nvSpPr>
          <p:cNvPr id="10" name="スライド番号プレースホルダー 9"/>
          <p:cNvSpPr>
            <a:spLocks noGrp="1"/>
          </p:cNvSpPr>
          <p:nvPr>
            <p:ph type="sldNum" idx="12"/>
          </p:nvPr>
        </p:nvSpPr>
        <p:spPr/>
        <p:txBody>
          <a:bodyPr/>
          <a:lstStyle/>
          <a:p>
            <a:fld id="{00000000-1234-1234-1234-123412341234}" type="slidenum">
              <a:rPr lang="en-US" altLang="ja-JP" smtClean="0"/>
              <a:pPr/>
              <a:t>12</a:t>
            </a:fld>
            <a:endParaRPr lang="ja-JP" altLang="en-US"/>
          </a:p>
        </p:txBody>
      </p:sp>
    </p:spTree>
    <p:extLst>
      <p:ext uri="{BB962C8B-B14F-4D97-AF65-F5344CB8AC3E}">
        <p14:creationId xmlns:p14="http://schemas.microsoft.com/office/powerpoint/2010/main" val="389463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31" name="角丸四角形 30"/>
          <p:cNvSpPr/>
          <p:nvPr/>
        </p:nvSpPr>
        <p:spPr>
          <a:xfrm>
            <a:off x="4891893" y="3876822"/>
            <a:ext cx="4570340" cy="2661307"/>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100" b="1"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rgbClr val="FF0000"/>
              </a:solidFill>
              <a:latin typeface="Meiryo UI" panose="020B0604030504040204" pitchFamily="50" charset="-128"/>
              <a:ea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632" name="Google Shape;632;p12"/>
          <p:cNvSpPr txBox="1">
            <a:spLocks noGrp="1"/>
          </p:cNvSpPr>
          <p:nvPr>
            <p:ph type="sldNum" idx="12"/>
          </p:nvPr>
        </p:nvSpPr>
        <p:spPr>
          <a:xfrm>
            <a:off x="9038528" y="6352766"/>
            <a:ext cx="793050" cy="524700"/>
          </a:xfrm>
          <a:prstGeom prst="rect">
            <a:avLst/>
          </a:prstGeom>
          <a:noFill/>
          <a:ln>
            <a:noFill/>
          </a:ln>
        </p:spPr>
        <p:txBody>
          <a:bodyPr spcFirstLastPara="1" vert="horz" wrap="square" lIns="91425" tIns="91425" rIns="91425" bIns="91425" rtlCol="0" anchor="ctr" anchorCtr="0">
            <a:normAutofit/>
          </a:bodyPr>
          <a:lstStyle/>
          <a:p>
            <a:r>
              <a:rPr lang="en-US" sz="1200" dirty="0">
                <a:latin typeface="+mn-ea"/>
                <a:ea typeface="+mn-ea"/>
              </a:rPr>
              <a:t>13</a:t>
            </a:r>
            <a:endParaRPr sz="1200" dirty="0">
              <a:latin typeface="+mn-ea"/>
              <a:ea typeface="+mn-ea"/>
            </a:endParaRPr>
          </a:p>
        </p:txBody>
      </p:sp>
      <p:sp>
        <p:nvSpPr>
          <p:cNvPr id="14" name="Google Shape;631;p12"/>
          <p:cNvSpPr txBox="1"/>
          <p:nvPr/>
        </p:nvSpPr>
        <p:spPr>
          <a:xfrm>
            <a:off x="539976" y="3732006"/>
            <a:ext cx="3813285" cy="2014694"/>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▶「展示・出展ゾーン」において、大阪産業局と</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大阪商工会議所が共同で企画・運営を担う</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優れた中小企業・スタートアップを発掘・支援し、　</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大阪パビリオンでその象徴的な成果、活躍を効果的に　　　　</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発信できるように、万博の会期中だけでなく、　</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準備期間や開催後も視野に入れた取り組みを、</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企画・推進する</a:t>
            </a:r>
            <a:endParaRPr sz="1200"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17" name="Google Shape;638;p88">
            <a:extLst>
              <a:ext uri="{FF2B5EF4-FFF2-40B4-BE49-F238E27FC236}">
                <a16:creationId xmlns:a16="http://schemas.microsoft.com/office/drawing/2014/main" id="{D104B47E-A26B-4EE8-A103-ADA7AFECF8A3}"/>
              </a:ext>
            </a:extLst>
          </p:cNvPr>
          <p:cNvSpPr txBox="1"/>
          <p:nvPr/>
        </p:nvSpPr>
        <p:spPr>
          <a:xfrm>
            <a:off x="5153246" y="763382"/>
            <a:ext cx="3885282"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100" b="1" dirty="0">
                <a:solidFill>
                  <a:schemeClr val="dk1"/>
                </a:solidFill>
                <a:latin typeface="Meiryo UI" panose="020B0604030504040204" pitchFamily="50" charset="-128"/>
                <a:ea typeface="Meiryo UI" panose="020B0604030504040204" pitchFamily="50" charset="-128"/>
              </a:rPr>
              <a:t>イベント・催事ゾーン</a:t>
            </a:r>
            <a:endParaRPr sz="1100" b="1" dirty="0">
              <a:solidFill>
                <a:srgbClr val="FF000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4EFE6DD-A0A0-4AAD-9874-4C1F9404EAC3}"/>
              </a:ext>
            </a:extLst>
          </p:cNvPr>
          <p:cNvSpPr/>
          <p:nvPr/>
        </p:nvSpPr>
        <p:spPr>
          <a:xfrm>
            <a:off x="472704" y="3224975"/>
            <a:ext cx="359101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中小企業・スタートアップの展示スペース。映像ディスプレイやフレキシブルな手法でレイアウトし、開催中の調整も可能</a:t>
            </a:r>
          </a:p>
        </p:txBody>
      </p:sp>
      <p:sp>
        <p:nvSpPr>
          <p:cNvPr id="24" name="Google Shape;694;p90">
            <a:extLst>
              <a:ext uri="{FF2B5EF4-FFF2-40B4-BE49-F238E27FC236}">
                <a16:creationId xmlns:a16="http://schemas.microsoft.com/office/drawing/2014/main" id="{EE256CB0-2CB4-43E5-85F1-C6C4BEB81226}"/>
              </a:ext>
            </a:extLst>
          </p:cNvPr>
          <p:cNvSpPr txBox="1"/>
          <p:nvPr/>
        </p:nvSpPr>
        <p:spPr>
          <a:xfrm>
            <a:off x="439413" y="798197"/>
            <a:ext cx="4282857"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100" b="1" dirty="0">
                <a:solidFill>
                  <a:schemeClr val="dk1"/>
                </a:solidFill>
                <a:latin typeface="Meiryo UI" panose="020B0604030504040204" pitchFamily="50" charset="-128"/>
                <a:ea typeface="Meiryo UI" panose="020B0604030504040204" pitchFamily="50" charset="-128"/>
              </a:rPr>
              <a:t>大阪の中小・スタートアップ展示・出展ゾーンの開設</a:t>
            </a:r>
            <a:endParaRPr sz="900" b="1" dirty="0">
              <a:latin typeface="Meiryo UI" panose="020B0604030504040204" pitchFamily="50" charset="-128"/>
              <a:ea typeface="Meiryo UI" panose="020B0604030504040204" pitchFamily="50" charset="-128"/>
            </a:endParaRPr>
          </a:p>
        </p:txBody>
      </p:sp>
      <p:sp>
        <p:nvSpPr>
          <p:cNvPr id="22" name="Google Shape;638;p88">
            <a:extLst>
              <a:ext uri="{FF2B5EF4-FFF2-40B4-BE49-F238E27FC236}">
                <a16:creationId xmlns:a16="http://schemas.microsoft.com/office/drawing/2014/main" id="{D104B47E-A26B-4EE8-A103-ADA7AFECF8A3}"/>
              </a:ext>
            </a:extLst>
          </p:cNvPr>
          <p:cNvSpPr txBox="1"/>
          <p:nvPr/>
        </p:nvSpPr>
        <p:spPr>
          <a:xfrm>
            <a:off x="4820333" y="3578733"/>
            <a:ext cx="3885282"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100" b="1" dirty="0">
                <a:solidFill>
                  <a:schemeClr val="dk1"/>
                </a:solidFill>
                <a:latin typeface="Meiryo UI" panose="020B0604030504040204" pitchFamily="50" charset="-128"/>
                <a:ea typeface="Meiryo UI" panose="020B0604030504040204" pitchFamily="50" charset="-128"/>
              </a:rPr>
              <a:t>バーチャル上での展示体験・イベント展開</a:t>
            </a:r>
            <a:endParaRPr sz="1100" b="1" dirty="0">
              <a:solidFill>
                <a:srgbClr val="FF0000"/>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179CB29E-3208-49DF-B162-493F4DCDBCFF}"/>
              </a:ext>
            </a:extLst>
          </p:cNvPr>
          <p:cNvSpPr/>
          <p:nvPr/>
        </p:nvSpPr>
        <p:spPr>
          <a:xfrm>
            <a:off x="5000180" y="5701765"/>
            <a:ext cx="4538579" cy="92333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万博開催に先がけ、３</a:t>
            </a:r>
            <a:r>
              <a:rPr lang="en-US" altLang="ja-JP" sz="900" dirty="0">
                <a:latin typeface="Meiryo UI" panose="020B0604030504040204" pitchFamily="50" charset="-128"/>
                <a:ea typeface="Meiryo UI" panose="020B0604030504040204" pitchFamily="50" charset="-128"/>
              </a:rPr>
              <a:t>D</a:t>
            </a:r>
            <a:r>
              <a:rPr lang="ja-JP" altLang="en-US" sz="900" dirty="0">
                <a:latin typeface="Meiryo UI" panose="020B0604030504040204" pitchFamily="50" charset="-128"/>
                <a:ea typeface="Meiryo UI" panose="020B0604030504040204" pitchFamily="50" charset="-128"/>
              </a:rPr>
              <a:t>モデリングされた大阪の観光地・都市空間等のバーチャル空間等を</a:t>
            </a:r>
          </a:p>
          <a:p>
            <a:r>
              <a:rPr lang="ja-JP" altLang="en-US" sz="900" dirty="0">
                <a:latin typeface="Meiryo UI" panose="020B0604030504040204" pitchFamily="50" charset="-128"/>
                <a:ea typeface="Meiryo UI" panose="020B0604030504040204" pitchFamily="50" charset="-128"/>
              </a:rPr>
              <a:t>制作・提供することにより、大阪の都市魅力を国内外に発信するとともに、万博への期待感を</a:t>
            </a:r>
          </a:p>
          <a:p>
            <a:r>
              <a:rPr lang="ja-JP" altLang="en-US" sz="900" dirty="0">
                <a:latin typeface="Meiryo UI" panose="020B0604030504040204" pitchFamily="50" charset="-128"/>
                <a:ea typeface="Meiryo UI" panose="020B0604030504040204" pitchFamily="50" charset="-128"/>
              </a:rPr>
              <a:t>高めることを目的に、大阪府・大阪市においてバーチャル大阪（仮称）を構築。</a:t>
            </a:r>
          </a:p>
          <a:p>
            <a:r>
              <a:rPr lang="ja-JP" altLang="en-US" sz="900" dirty="0">
                <a:latin typeface="Meiryo UI" panose="020B0604030504040204" pitchFamily="50" charset="-128"/>
                <a:ea typeface="Meiryo UI" panose="020B0604030504040204" pitchFamily="50" charset="-128"/>
              </a:rPr>
              <a:t>バーチャルパビリオンについては、大阪パビリオンの検討の進捗に合わせ、今後、具体化を検討し、</a:t>
            </a:r>
          </a:p>
          <a:p>
            <a:r>
              <a:rPr lang="ja-JP" altLang="en-US" sz="900" dirty="0">
                <a:latin typeface="Meiryo UI" panose="020B0604030504040204" pitchFamily="50" charset="-128"/>
                <a:ea typeface="Meiryo UI" panose="020B0604030504040204" pitchFamily="50" charset="-128"/>
              </a:rPr>
              <a:t>バーチャル大阪（仮称）上に搭載予定。</a:t>
            </a:r>
          </a:p>
          <a:p>
            <a:endParaRPr lang="ja-JP" altLang="en-US" sz="9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4643937" y="3900887"/>
            <a:ext cx="3265695" cy="1733823"/>
            <a:chOff x="298570" y="1117179"/>
            <a:chExt cx="2157258" cy="1884484"/>
          </a:xfrm>
        </p:grpSpPr>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284" y="1402326"/>
              <a:ext cx="1638207" cy="1422020"/>
            </a:xfrm>
            <a:prstGeom prst="rect">
              <a:avLst/>
            </a:prstGeom>
          </p:spPr>
        </p:pic>
        <p:sp>
          <p:nvSpPr>
            <p:cNvPr id="27" name="テキスト ボックス 26"/>
            <p:cNvSpPr txBox="1"/>
            <p:nvPr/>
          </p:nvSpPr>
          <p:spPr>
            <a:xfrm>
              <a:off x="298570" y="1117179"/>
              <a:ext cx="2059917" cy="267616"/>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３</a:t>
              </a:r>
              <a:r>
                <a:rPr kumimoji="1" lang="en-US" altLang="ja-JP" sz="1000" dirty="0">
                  <a:latin typeface="Meiryo UI" panose="020B0604030504040204" pitchFamily="50" charset="-128"/>
                  <a:ea typeface="Meiryo UI" panose="020B0604030504040204" pitchFamily="50" charset="-128"/>
                </a:rPr>
                <a:t>D</a:t>
              </a:r>
              <a:r>
                <a:rPr kumimoji="1" lang="ja-JP" altLang="en-US" sz="1000" dirty="0">
                  <a:latin typeface="Meiryo UI" panose="020B0604030504040204" pitchFamily="50" charset="-128"/>
                  <a:ea typeface="Meiryo UI" panose="020B0604030504040204" pitchFamily="50" charset="-128"/>
                </a:rPr>
                <a:t>モデリングされた大阪の街並みとアバター体験</a:t>
              </a:r>
            </a:p>
          </p:txBody>
        </p:sp>
        <p:sp>
          <p:nvSpPr>
            <p:cNvPr id="28" name="テキスト ボックス 27"/>
            <p:cNvSpPr txBox="1"/>
            <p:nvPr/>
          </p:nvSpPr>
          <p:spPr>
            <a:xfrm>
              <a:off x="1164237" y="2800950"/>
              <a:ext cx="1291591" cy="200713"/>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（画像</a:t>
              </a: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国土交通省「</a:t>
              </a:r>
              <a:r>
                <a:rPr kumimoji="1" lang="en-US" altLang="ja-JP" sz="600" dirty="0">
                  <a:latin typeface="Meiryo UI" panose="020B0604030504040204" pitchFamily="50" charset="-128"/>
                  <a:ea typeface="Meiryo UI" panose="020B0604030504040204" pitchFamily="50" charset="-128"/>
                </a:rPr>
                <a:t>Project PLATEAU</a:t>
              </a:r>
              <a:r>
                <a:rPr kumimoji="1" lang="ja-JP" altLang="en-US" sz="600" dirty="0">
                  <a:latin typeface="Meiryo UI" panose="020B0604030504040204" pitchFamily="50" charset="-128"/>
                  <a:ea typeface="Meiryo UI" panose="020B0604030504040204" pitchFamily="50" charset="-128"/>
                </a:rPr>
                <a:t>」）</a:t>
              </a:r>
            </a:p>
          </p:txBody>
        </p:sp>
      </p:grpSp>
      <p:sp>
        <p:nvSpPr>
          <p:cNvPr id="2" name="正方形/長方形 1"/>
          <p:cNvSpPr/>
          <p:nvPr/>
        </p:nvSpPr>
        <p:spPr>
          <a:xfrm>
            <a:off x="7642401" y="3916781"/>
            <a:ext cx="1955787"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バーチャルパビリオンのイメージ</a:t>
            </a:r>
          </a:p>
        </p:txBody>
      </p:sp>
      <p:pic>
        <p:nvPicPr>
          <p:cNvPr id="32" name="図 31">
            <a:extLst>
              <a:ext uri="{FF2B5EF4-FFF2-40B4-BE49-F238E27FC236}">
                <a16:creationId xmlns:a16="http://schemas.microsoft.com/office/drawing/2014/main" id="{D06BA6E1-BEE4-43FF-813D-311966A1CE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9757" y="1055906"/>
            <a:ext cx="3478351" cy="2069944"/>
          </a:xfrm>
          <a:prstGeom prst="rect">
            <a:avLst/>
          </a:prstGeom>
        </p:spPr>
      </p:pic>
      <p:sp>
        <p:nvSpPr>
          <p:cNvPr id="29" name="正方形/長方形 28"/>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FFFF"/>
                </a:solidFill>
                <a:latin typeface="Meiryo UI" panose="020B0604030504040204" pitchFamily="50" charset="-128"/>
                <a:ea typeface="Meiryo UI" panose="020B0604030504040204" pitchFamily="50" charset="-128"/>
              </a:rPr>
              <a:t>大阪パビリオンの概要 ： 展示構成イメージ（展示・出展、イベント・催事、バーチャル）</a:t>
            </a:r>
          </a:p>
        </p:txBody>
      </p:sp>
      <p:pic>
        <p:nvPicPr>
          <p:cNvPr id="34" name="図 33">
            <a:extLst>
              <a:ext uri="{FF2B5EF4-FFF2-40B4-BE49-F238E27FC236}">
                <a16:creationId xmlns:a16="http://schemas.microsoft.com/office/drawing/2014/main" id="{08B1F359-B50A-47FA-A3D8-EE6BA8D28480}"/>
              </a:ext>
            </a:extLst>
          </p:cNvPr>
          <p:cNvPicPr>
            <a:picLocks noChangeAspect="1"/>
          </p:cNvPicPr>
          <p:nvPr/>
        </p:nvPicPr>
        <p:blipFill>
          <a:blip r:embed="rId5"/>
          <a:stretch>
            <a:fillRect/>
          </a:stretch>
        </p:blipFill>
        <p:spPr>
          <a:xfrm>
            <a:off x="7931329" y="4155705"/>
            <a:ext cx="1158710" cy="1479005"/>
          </a:xfrm>
          <a:prstGeom prst="rect">
            <a:avLst/>
          </a:prstGeom>
        </p:spPr>
      </p:pic>
      <p:sp>
        <p:nvSpPr>
          <p:cNvPr id="33" name="正方形/長方形 32">
            <a:extLst>
              <a:ext uri="{FF2B5EF4-FFF2-40B4-BE49-F238E27FC236}">
                <a16:creationId xmlns:a16="http://schemas.microsoft.com/office/drawing/2014/main" id="{179CB29E-3208-49DF-B162-493F4DCDBCFF}"/>
              </a:ext>
            </a:extLst>
          </p:cNvPr>
          <p:cNvSpPr/>
          <p:nvPr/>
        </p:nvSpPr>
        <p:spPr>
          <a:xfrm>
            <a:off x="4979862" y="3143074"/>
            <a:ext cx="453857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ステージ上にバーチャル環境からの観覧や参加を演出として体感できるようバーチャルアクセスを</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表示するデバイスを設置。バーチャル側から見ると</a:t>
            </a:r>
            <a:r>
              <a:rPr lang="en-US" altLang="ja-JP" sz="900" dirty="0">
                <a:latin typeface="Meiryo UI" panose="020B0604030504040204" pitchFamily="50" charset="-128"/>
                <a:ea typeface="Meiryo UI" panose="020B0604030504040204" pitchFamily="50" charset="-128"/>
              </a:rPr>
              <a:t>AR</a:t>
            </a:r>
            <a:r>
              <a:rPr lang="ja-JP" altLang="en-US" sz="900" dirty="0">
                <a:latin typeface="Meiryo UI" panose="020B0604030504040204" pitchFamily="50" charset="-128"/>
                <a:ea typeface="Meiryo UI" panose="020B0604030504040204" pitchFamily="50" charset="-128"/>
              </a:rPr>
              <a:t>で拡張された演出が体験できる</a:t>
            </a:r>
            <a:r>
              <a:rPr lang="en-US" altLang="ja-JP" sz="900" dirty="0">
                <a:latin typeface="Meiryo UI" panose="020B0604030504040204" pitchFamily="50" charset="-128"/>
                <a:ea typeface="Meiryo UI" panose="020B0604030504040204" pitchFamily="50" charset="-128"/>
              </a:rPr>
              <a:t>XR</a:t>
            </a:r>
            <a:r>
              <a:rPr lang="ja-JP" altLang="en-US" sz="900" dirty="0">
                <a:latin typeface="Meiryo UI" panose="020B0604030504040204" pitchFamily="50" charset="-128"/>
                <a:ea typeface="Meiryo UI" panose="020B0604030504040204" pitchFamily="50" charset="-128"/>
              </a:rPr>
              <a:t>シアター</a:t>
            </a:r>
          </a:p>
        </p:txBody>
      </p:sp>
      <p:pic>
        <p:nvPicPr>
          <p:cNvPr id="3" name="図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9548" y="1099405"/>
            <a:ext cx="3394014" cy="2143701"/>
          </a:xfrm>
          <a:prstGeom prst="rect">
            <a:avLst/>
          </a:prstGeom>
        </p:spPr>
      </p:pic>
    </p:spTree>
    <p:extLst>
      <p:ext uri="{BB962C8B-B14F-4D97-AF65-F5344CB8AC3E}">
        <p14:creationId xmlns:p14="http://schemas.microsoft.com/office/powerpoint/2010/main" val="112110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8" name="Google Shape;418;p7"/>
          <p:cNvSpPr/>
          <p:nvPr/>
        </p:nvSpPr>
        <p:spPr>
          <a:xfrm>
            <a:off x="426944" y="1115735"/>
            <a:ext cx="9052112" cy="5423610"/>
          </a:xfrm>
          <a:prstGeom prst="rect">
            <a:avLst/>
          </a:prstGeom>
          <a:solidFill>
            <a:srgbClr val="D9D9D9"/>
          </a:solidFill>
          <a:ln w="9525" cap="flat" cmpd="sng">
            <a:solidFill>
              <a:srgbClr val="EFEFE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19" name="Google Shape;419;p7"/>
          <p:cNvSpPr/>
          <p:nvPr/>
        </p:nvSpPr>
        <p:spPr>
          <a:xfrm>
            <a:off x="1178787" y="1719358"/>
            <a:ext cx="7536018" cy="3725478"/>
          </a:xfrm>
          <a:prstGeom prst="rect">
            <a:avLst/>
          </a:prstGeom>
          <a:solidFill>
            <a:srgbClr val="FFFFFF"/>
          </a:solidFill>
          <a:ln>
            <a:noFill/>
          </a:ln>
        </p:spPr>
        <p:txBody>
          <a:bodyPr spcFirstLastPara="1" wrap="square" lIns="91425" tIns="45700" rIns="91425" bIns="45700" anchor="ctr" anchorCtr="0">
            <a:noAutofit/>
          </a:bodyPr>
          <a:lstStyle/>
          <a:p>
            <a:pPr algn="ctr">
              <a:buClr>
                <a:srgbClr val="000000"/>
              </a:buClr>
              <a:buSzPts val="1600"/>
            </a:pPr>
            <a:endParaRPr sz="1600"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21" name="Google Shape;421;p7"/>
          <p:cNvSpPr/>
          <p:nvPr/>
        </p:nvSpPr>
        <p:spPr>
          <a:xfrm>
            <a:off x="5153625" y="3090957"/>
            <a:ext cx="3405318" cy="974775"/>
          </a:xfrm>
          <a:prstGeom prst="homePlate">
            <a:avLst>
              <a:gd name="adj" fmla="val 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rgbClr val="FFFFFF"/>
              </a:solidFill>
              <a:latin typeface="Meiryo UI" panose="020B0604030504040204" pitchFamily="50" charset="-128"/>
              <a:ea typeface="Meiryo UI" panose="020B0604030504040204" pitchFamily="50" charset="-128"/>
              <a:cs typeface="Calibri"/>
              <a:sym typeface="Calibri"/>
            </a:endParaRPr>
          </a:p>
        </p:txBody>
      </p:sp>
      <p:sp>
        <p:nvSpPr>
          <p:cNvPr id="424" name="Google Shape;424;p7"/>
          <p:cNvSpPr/>
          <p:nvPr/>
        </p:nvSpPr>
        <p:spPr>
          <a:xfrm>
            <a:off x="5153625" y="4150830"/>
            <a:ext cx="3405318" cy="974775"/>
          </a:xfrm>
          <a:prstGeom prst="homePlate">
            <a:avLst>
              <a:gd name="adj" fmla="val 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rgbClr val="FFFFFF"/>
              </a:solidFill>
              <a:latin typeface="Meiryo UI" panose="020B0604030504040204" pitchFamily="50" charset="-128"/>
              <a:ea typeface="Meiryo UI" panose="020B0604030504040204" pitchFamily="50" charset="-128"/>
              <a:cs typeface="Calibri"/>
              <a:sym typeface="Calibri"/>
            </a:endParaRPr>
          </a:p>
        </p:txBody>
      </p:sp>
      <p:sp>
        <p:nvSpPr>
          <p:cNvPr id="425" name="Google Shape;425;p7"/>
          <p:cNvSpPr/>
          <p:nvPr/>
        </p:nvSpPr>
        <p:spPr>
          <a:xfrm>
            <a:off x="1365102" y="1901490"/>
            <a:ext cx="1405973" cy="268290"/>
          </a:xfrm>
          <a:prstGeom prst="homePlate">
            <a:avLst>
              <a:gd name="adj" fmla="val 44311"/>
            </a:avLst>
          </a:prstGeom>
          <a:solidFill>
            <a:srgbClr val="EFEFE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rgbClr val="FFFFFF"/>
              </a:solidFill>
              <a:latin typeface="Meiryo UI" panose="020B0604030504040204" pitchFamily="50" charset="-128"/>
              <a:ea typeface="Meiryo UI" panose="020B0604030504040204" pitchFamily="50" charset="-128"/>
              <a:cs typeface="Calibri"/>
              <a:sym typeface="Calibri"/>
            </a:endParaRPr>
          </a:p>
        </p:txBody>
      </p:sp>
      <p:sp>
        <p:nvSpPr>
          <p:cNvPr id="426" name="Google Shape;426;p7"/>
          <p:cNvSpPr/>
          <p:nvPr/>
        </p:nvSpPr>
        <p:spPr>
          <a:xfrm>
            <a:off x="2856977" y="1901490"/>
            <a:ext cx="1405973" cy="268290"/>
          </a:xfrm>
          <a:prstGeom prst="homePlate">
            <a:avLst>
              <a:gd name="adj" fmla="val 43818"/>
            </a:avLst>
          </a:prstGeom>
          <a:solidFill>
            <a:srgbClr val="EFEFE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rgbClr val="FFFFFF"/>
              </a:solidFill>
              <a:latin typeface="Meiryo UI" panose="020B0604030504040204" pitchFamily="50" charset="-128"/>
              <a:ea typeface="Meiryo UI" panose="020B0604030504040204" pitchFamily="50" charset="-128"/>
              <a:cs typeface="Calibri"/>
              <a:sym typeface="Calibri"/>
            </a:endParaRPr>
          </a:p>
        </p:txBody>
      </p:sp>
      <p:sp>
        <p:nvSpPr>
          <p:cNvPr id="427" name="Google Shape;427;p7"/>
          <p:cNvSpPr/>
          <p:nvPr/>
        </p:nvSpPr>
        <p:spPr>
          <a:xfrm>
            <a:off x="1194027" y="1290467"/>
            <a:ext cx="7536018" cy="426333"/>
          </a:xfrm>
          <a:prstGeom prst="rect">
            <a:avLst/>
          </a:prstGeom>
          <a:solidFill>
            <a:srgbClr val="CCE6FF"/>
          </a:solidFill>
          <a:ln>
            <a:noFill/>
          </a:ln>
        </p:spPr>
        <p:txBody>
          <a:bodyPr spcFirstLastPara="1" wrap="square" lIns="91425" tIns="45700" rIns="91425" bIns="45700" anchor="ctr" anchorCtr="0">
            <a:noAutofit/>
          </a:bodyPr>
          <a:lstStyle/>
          <a:p>
            <a:pPr algn="ctr">
              <a:buClr>
                <a:srgbClr val="000000"/>
              </a:buClr>
              <a:buSzPts val="1300"/>
            </a:pPr>
            <a:r>
              <a:rPr lang="ja-JP" altLang="en-US" sz="1300" b="1" dirty="0">
                <a:solidFill>
                  <a:srgbClr val="000000"/>
                </a:solidFill>
                <a:latin typeface="Meiryo UI" panose="020B0604030504040204" pitchFamily="50" charset="-128"/>
                <a:ea typeface="Meiryo UI" panose="020B0604030504040204" pitchFamily="50" charset="-128"/>
                <a:cs typeface="Arial"/>
                <a:sym typeface="Arial"/>
              </a:rPr>
              <a:t>リアル・パビリオン</a:t>
            </a:r>
            <a:endParaRPr sz="13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29" name="Google Shape;429;p7"/>
          <p:cNvSpPr/>
          <p:nvPr/>
        </p:nvSpPr>
        <p:spPr>
          <a:xfrm>
            <a:off x="1194027" y="5786501"/>
            <a:ext cx="1577384" cy="609147"/>
          </a:xfrm>
          <a:prstGeom prst="roundRect">
            <a:avLst>
              <a:gd name="adj" fmla="val 0"/>
            </a:avLst>
          </a:prstGeom>
          <a:solidFill>
            <a:schemeClr val="lt1"/>
          </a:solidFill>
          <a:ln>
            <a:noFill/>
          </a:ln>
        </p:spPr>
        <p:txBody>
          <a:bodyPr spcFirstLastPara="1" wrap="square" lIns="18000" tIns="45700" rIns="18000" bIns="45700" anchor="ctr" anchorCtr="0">
            <a:noAutofit/>
          </a:bodyPr>
          <a:lstStyle/>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バーチャルの事前体験で</a:t>
            </a:r>
            <a:endParaRPr sz="800" b="1" dirty="0">
              <a:solidFill>
                <a:srgbClr val="000000"/>
              </a:solidFill>
              <a:latin typeface="Meiryo UI" panose="020B0604030504040204" pitchFamily="50" charset="-128"/>
              <a:ea typeface="Meiryo UI" panose="020B0604030504040204" pitchFamily="50" charset="-128"/>
              <a:cs typeface="Arial"/>
              <a:sym typeface="Arial"/>
            </a:endParaRPr>
          </a:p>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データを登録し、</a:t>
            </a:r>
            <a:endParaRPr sz="800" b="1" dirty="0">
              <a:solidFill>
                <a:srgbClr val="000000"/>
              </a:solidFill>
              <a:latin typeface="Meiryo UI" panose="020B0604030504040204" pitchFamily="50" charset="-128"/>
              <a:ea typeface="Meiryo UI" panose="020B0604030504040204" pitchFamily="50" charset="-128"/>
              <a:cs typeface="Arial"/>
              <a:sym typeface="Arial"/>
            </a:endParaRPr>
          </a:p>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リアル・パビリオンで連携</a:t>
            </a:r>
            <a:endParaRPr sz="8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1" name="Google Shape;431;p7"/>
          <p:cNvSpPr/>
          <p:nvPr/>
        </p:nvSpPr>
        <p:spPr>
          <a:xfrm>
            <a:off x="2855882" y="5787926"/>
            <a:ext cx="5874107" cy="609147"/>
          </a:xfrm>
          <a:prstGeom prst="roundRect">
            <a:avLst>
              <a:gd name="adj" fmla="val 0"/>
            </a:avLst>
          </a:prstGeom>
          <a:solidFill>
            <a:schemeClr val="lt1"/>
          </a:solidFill>
          <a:ln>
            <a:noFill/>
          </a:ln>
        </p:spPr>
        <p:txBody>
          <a:bodyPr spcFirstLastPara="1" wrap="square" lIns="91425" tIns="45700" rIns="91425" bIns="45700" anchor="ctr" anchorCtr="0">
            <a:noAutofit/>
          </a:bodyPr>
          <a:lstStyle/>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バーチャル・パビリオンではリアル・パビリオンの簡易体験ができ、</a:t>
            </a:r>
            <a:endParaRPr sz="800" b="1" dirty="0">
              <a:solidFill>
                <a:srgbClr val="000000"/>
              </a:solidFill>
              <a:latin typeface="Meiryo UI" panose="020B0604030504040204" pitchFamily="50" charset="-128"/>
              <a:ea typeface="Meiryo UI" panose="020B0604030504040204" pitchFamily="50" charset="-128"/>
              <a:cs typeface="Arial"/>
              <a:sym typeface="Arial"/>
            </a:endParaRPr>
          </a:p>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また「バーチャル入場」することで、バーチャル上からリアルの展示観覧やイベント、催事に参加</a:t>
            </a:r>
            <a:endParaRPr sz="8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2" name="Google Shape;432;p7"/>
          <p:cNvSpPr/>
          <p:nvPr/>
        </p:nvSpPr>
        <p:spPr>
          <a:xfrm rot="16200000">
            <a:off x="-1404955" y="3477482"/>
            <a:ext cx="4376719" cy="484261"/>
          </a:xfrm>
          <a:prstGeom prst="rect">
            <a:avLst/>
          </a:prstGeom>
          <a:noFill/>
          <a:ln>
            <a:noFill/>
          </a:ln>
        </p:spPr>
        <p:txBody>
          <a:bodyPr spcFirstLastPara="1" wrap="square" lIns="91425" tIns="45700" rIns="91425" bIns="45700" anchor="ctr" anchorCtr="0">
            <a:noAutofit/>
          </a:bodyPr>
          <a:lstStyle/>
          <a:p>
            <a:pPr algn="ctr">
              <a:buClr>
                <a:srgbClr val="000000"/>
              </a:buClr>
              <a:buSzPts val="1200"/>
            </a:pPr>
            <a:r>
              <a:rPr lang="ja-JP" altLang="en-US" sz="1200" b="1" dirty="0">
                <a:solidFill>
                  <a:srgbClr val="000000"/>
                </a:solidFill>
                <a:latin typeface="Meiryo UI" panose="020B0604030504040204" pitchFamily="50" charset="-128"/>
                <a:ea typeface="Meiryo UI" panose="020B0604030504040204" pitchFamily="50" charset="-128"/>
                <a:cs typeface="Arial"/>
                <a:sym typeface="Arial"/>
              </a:rPr>
              <a:t>　　バーチャル・パビリオン</a:t>
            </a:r>
            <a:r>
              <a:rPr lang="en-US" altLang="ja-JP" sz="1200" b="1" dirty="0">
                <a:solidFill>
                  <a:srgbClr val="000000"/>
                </a:solidFill>
                <a:latin typeface="Meiryo UI" panose="020B0604030504040204" pitchFamily="50" charset="-128"/>
                <a:ea typeface="Meiryo UI" panose="020B0604030504040204" pitchFamily="50" charset="-128"/>
                <a:cs typeface="Arial"/>
                <a:sym typeface="Arial"/>
              </a:rPr>
              <a:t>〈Before〉</a:t>
            </a:r>
            <a:endParaRPr sz="12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3" name="Google Shape;433;p7"/>
          <p:cNvSpPr txBox="1"/>
          <p:nvPr/>
        </p:nvSpPr>
        <p:spPr>
          <a:xfrm>
            <a:off x="3123981" y="1905531"/>
            <a:ext cx="772528" cy="268290"/>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ZONE ②</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4" name="Google Shape;434;p7"/>
          <p:cNvSpPr/>
          <p:nvPr/>
        </p:nvSpPr>
        <p:spPr>
          <a:xfrm>
            <a:off x="4371830" y="1903858"/>
            <a:ext cx="345464" cy="3230992"/>
          </a:xfrm>
          <a:prstGeom prst="homePlate">
            <a:avLst>
              <a:gd name="adj" fmla="val 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00"/>
            </a:pPr>
            <a:r>
              <a:rPr lang="ja-JP" altLang="en-US" sz="1000" b="1" dirty="0">
                <a:solidFill>
                  <a:srgbClr val="000000"/>
                </a:solidFill>
                <a:latin typeface="Meiryo UI" panose="020B0604030504040204" pitchFamily="50" charset="-128"/>
                <a:ea typeface="Meiryo UI" panose="020B0604030504040204" pitchFamily="50" charset="-128"/>
                <a:cs typeface="Arial"/>
                <a:sym typeface="Arial"/>
              </a:rPr>
              <a:t>診断結果</a:t>
            </a:r>
            <a:endParaRPr sz="1000" b="1" dirty="0">
              <a:solidFill>
                <a:srgbClr val="000000"/>
              </a:solidFill>
              <a:latin typeface="Meiryo UI" panose="020B0604030504040204" pitchFamily="50" charset="-128"/>
              <a:ea typeface="Meiryo UI" panose="020B0604030504040204" pitchFamily="50" charset="-128"/>
              <a:cs typeface="Arial"/>
              <a:sym typeface="Arial"/>
            </a:endParaRPr>
          </a:p>
          <a:p>
            <a:pPr algn="ctr">
              <a:buClr>
                <a:srgbClr val="000000"/>
              </a:buClr>
              <a:buSzPts val="1000"/>
            </a:pPr>
            <a:r>
              <a:rPr lang="ja-JP" altLang="en-US" sz="1000" b="1" dirty="0">
                <a:solidFill>
                  <a:srgbClr val="000000"/>
                </a:solidFill>
                <a:latin typeface="Meiryo UI" panose="020B0604030504040204" pitchFamily="50" charset="-128"/>
                <a:ea typeface="Meiryo UI" panose="020B0604030504040204" pitchFamily="50" charset="-128"/>
                <a:cs typeface="Arial"/>
                <a:sym typeface="Arial"/>
              </a:rPr>
              <a:t>と　　コンテンツリコメンド</a:t>
            </a:r>
            <a:endParaRPr sz="10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5" name="Google Shape;435;p7"/>
          <p:cNvSpPr txBox="1"/>
          <p:nvPr/>
        </p:nvSpPr>
        <p:spPr>
          <a:xfrm>
            <a:off x="1681824" y="1905531"/>
            <a:ext cx="772528" cy="268290"/>
          </a:xfrm>
          <a:prstGeom prst="rect">
            <a:avLst/>
          </a:prstGeom>
          <a:noFill/>
          <a:ln>
            <a:noFill/>
          </a:ln>
        </p:spPr>
        <p:txBody>
          <a:bodyPr spcFirstLastPara="1" wrap="square" lIns="91425" tIns="45700" rIns="91425" bIns="45700" anchor="t" anchorCtr="0">
            <a:spAutoFit/>
          </a:bodyPr>
          <a:lstStyle/>
          <a:p>
            <a:pP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ZONE ①</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6" name="Google Shape;436;p7"/>
          <p:cNvSpPr/>
          <p:nvPr/>
        </p:nvSpPr>
        <p:spPr>
          <a:xfrm rot="16200000">
            <a:off x="6917510" y="3493646"/>
            <a:ext cx="4376719" cy="451932"/>
          </a:xfrm>
          <a:prstGeom prst="rect">
            <a:avLst/>
          </a:prstGeom>
          <a:noFill/>
          <a:ln>
            <a:noFill/>
          </a:ln>
        </p:spPr>
        <p:txBody>
          <a:bodyPr spcFirstLastPara="1" wrap="square" lIns="91425" tIns="45700" rIns="91425" bIns="45700" anchor="ctr" anchorCtr="0">
            <a:noAutofit/>
          </a:bodyPr>
          <a:lstStyle/>
          <a:p>
            <a:pPr algn="ctr">
              <a:buClr>
                <a:srgbClr val="000000"/>
              </a:buClr>
              <a:buSzPts val="1200"/>
            </a:pPr>
            <a:r>
              <a:rPr lang="ja-JP" altLang="en-US" sz="1200" b="1" dirty="0">
                <a:solidFill>
                  <a:srgbClr val="000000"/>
                </a:solidFill>
                <a:latin typeface="Meiryo UI" panose="020B0604030504040204" pitchFamily="50" charset="-128"/>
                <a:ea typeface="Meiryo UI" panose="020B0604030504040204" pitchFamily="50" charset="-128"/>
                <a:cs typeface="Arial"/>
                <a:sym typeface="Arial"/>
              </a:rPr>
              <a:t>　　バーチャル・パビリオン</a:t>
            </a:r>
            <a:r>
              <a:rPr lang="en-US" altLang="ja-JP" sz="1200" b="1" dirty="0">
                <a:solidFill>
                  <a:srgbClr val="000000"/>
                </a:solidFill>
                <a:latin typeface="Meiryo UI" panose="020B0604030504040204" pitchFamily="50" charset="-128"/>
                <a:ea typeface="Meiryo UI" panose="020B0604030504040204" pitchFamily="50" charset="-128"/>
                <a:cs typeface="Arial"/>
                <a:sym typeface="Arial"/>
              </a:rPr>
              <a:t>〈After〉</a:t>
            </a:r>
            <a:endParaRPr sz="12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7" name="Google Shape;437;p7"/>
          <p:cNvSpPr/>
          <p:nvPr/>
        </p:nvSpPr>
        <p:spPr>
          <a:xfrm>
            <a:off x="5153625" y="1937700"/>
            <a:ext cx="1248370" cy="238286"/>
          </a:xfrm>
          <a:prstGeom prst="homePlate">
            <a:avLst>
              <a:gd name="adj" fmla="val 0"/>
            </a:avLst>
          </a:prstGeom>
          <a:solidFill>
            <a:srgbClr val="EFEFE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ZONE ③</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8" name="Google Shape;438;p7"/>
          <p:cNvSpPr/>
          <p:nvPr/>
        </p:nvSpPr>
        <p:spPr>
          <a:xfrm>
            <a:off x="5153625" y="3090950"/>
            <a:ext cx="1248370" cy="238286"/>
          </a:xfrm>
          <a:prstGeom prst="homePlate">
            <a:avLst>
              <a:gd name="adj" fmla="val 0"/>
            </a:avLst>
          </a:prstGeom>
          <a:solidFill>
            <a:srgbClr val="EFEFE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ZONE ④</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39" name="Google Shape;439;p7"/>
          <p:cNvSpPr/>
          <p:nvPr/>
        </p:nvSpPr>
        <p:spPr>
          <a:xfrm>
            <a:off x="5153625" y="4150817"/>
            <a:ext cx="1248370" cy="238286"/>
          </a:xfrm>
          <a:prstGeom prst="homePlate">
            <a:avLst>
              <a:gd name="adj" fmla="val 0"/>
            </a:avLst>
          </a:prstGeom>
          <a:solidFill>
            <a:srgbClr val="EFEFE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ZONE ⑤</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0" name="Google Shape;440;p7"/>
          <p:cNvSpPr/>
          <p:nvPr/>
        </p:nvSpPr>
        <p:spPr>
          <a:xfrm>
            <a:off x="6401995" y="1937700"/>
            <a:ext cx="2156949" cy="238286"/>
          </a:xfrm>
          <a:prstGeom prst="homePlate">
            <a:avLst>
              <a:gd name="adj" fmla="val 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未来のケア体験</a:t>
            </a:r>
            <a:endParaRPr sz="8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1" name="Google Shape;441;p7"/>
          <p:cNvSpPr/>
          <p:nvPr/>
        </p:nvSpPr>
        <p:spPr>
          <a:xfrm>
            <a:off x="6401995" y="3090957"/>
            <a:ext cx="2156949" cy="238286"/>
          </a:xfrm>
          <a:prstGeom prst="homePlate">
            <a:avLst>
              <a:gd name="adj" fmla="val 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未来医療のモデルルーム</a:t>
            </a:r>
            <a:endParaRPr sz="8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2" name="Google Shape;442;p7"/>
          <p:cNvSpPr/>
          <p:nvPr/>
        </p:nvSpPr>
        <p:spPr>
          <a:xfrm>
            <a:off x="6401995" y="4148737"/>
            <a:ext cx="2156949" cy="238286"/>
          </a:xfrm>
          <a:prstGeom prst="homePlate">
            <a:avLst>
              <a:gd name="adj" fmla="val 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未来につながる大阪</a:t>
            </a:r>
            <a:endParaRPr sz="8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3" name="Google Shape;443;p7"/>
          <p:cNvSpPr/>
          <p:nvPr/>
        </p:nvSpPr>
        <p:spPr>
          <a:xfrm>
            <a:off x="1365102" y="2781035"/>
            <a:ext cx="1405973" cy="23539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44" name="Google Shape;444;p7"/>
          <p:cNvSpPr/>
          <p:nvPr/>
        </p:nvSpPr>
        <p:spPr>
          <a:xfrm>
            <a:off x="2856977" y="2781034"/>
            <a:ext cx="1398565" cy="23539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45" name="Google Shape;445;p7"/>
          <p:cNvSpPr/>
          <p:nvPr/>
        </p:nvSpPr>
        <p:spPr>
          <a:xfrm>
            <a:off x="6471928" y="2579526"/>
            <a:ext cx="1995304" cy="426333"/>
          </a:xfrm>
          <a:prstGeom prst="rect">
            <a:avLst/>
          </a:prstGeom>
          <a:noFill/>
          <a:ln>
            <a:noFill/>
          </a:ln>
        </p:spPr>
        <p:txBody>
          <a:bodyPr spcFirstLastPara="1" wrap="square" lIns="91425" tIns="91425" rIns="91425" bIns="91425" anchor="ctr" anchorCtr="0">
            <a:noAutofit/>
          </a:bodyPr>
          <a:lstStyle/>
          <a:p>
            <a:pPr>
              <a:lnSpc>
                <a:spcPct val="120000"/>
              </a:lnSpc>
              <a:buClr>
                <a:srgbClr val="000000"/>
              </a:buClr>
              <a:buSzPts val="800"/>
            </a:pPr>
            <a:r>
              <a:rPr lang="ja-JP" altLang="en-US" sz="800" dirty="0">
                <a:solidFill>
                  <a:schemeClr val="dk1"/>
                </a:solidFill>
                <a:latin typeface="Meiryo UI" panose="020B0604030504040204" pitchFamily="50" charset="-128"/>
                <a:ea typeface="Meiryo UI" panose="020B0604030504040204" pitchFamily="50" charset="-128"/>
                <a:cs typeface="Arial"/>
                <a:sym typeface="Arial"/>
              </a:rPr>
              <a:t>パーソナルデータに基づくレストランや様々な　体験コンテンツ</a:t>
            </a:r>
            <a:endParaRPr sz="8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6" name="Google Shape;446;p7"/>
          <p:cNvSpPr/>
          <p:nvPr/>
        </p:nvSpPr>
        <p:spPr>
          <a:xfrm>
            <a:off x="6484669" y="3607002"/>
            <a:ext cx="1995304" cy="426333"/>
          </a:xfrm>
          <a:prstGeom prst="rect">
            <a:avLst/>
          </a:prstGeom>
          <a:noFill/>
          <a:ln>
            <a:noFill/>
          </a:ln>
        </p:spPr>
        <p:txBody>
          <a:bodyPr spcFirstLastPara="1" wrap="square" lIns="91425" tIns="91425" rIns="91425" bIns="91425" anchor="ctr" anchorCtr="0">
            <a:noAutofit/>
          </a:bodyPr>
          <a:lstStyle/>
          <a:p>
            <a:pPr>
              <a:lnSpc>
                <a:spcPct val="120000"/>
              </a:lnSpc>
              <a:buClr>
                <a:srgbClr val="000000"/>
              </a:buClr>
              <a:buSzPts val="800"/>
            </a:pPr>
            <a:r>
              <a:rPr lang="ja-JP" altLang="en-US" sz="800" dirty="0">
                <a:solidFill>
                  <a:srgbClr val="000000"/>
                </a:solidFill>
                <a:latin typeface="Meiryo UI" panose="020B0604030504040204" pitchFamily="50" charset="-128"/>
                <a:ea typeface="Meiryo UI" panose="020B0604030504040204" pitchFamily="50" charset="-128"/>
                <a:cs typeface="Arial"/>
                <a:sym typeface="Arial"/>
              </a:rPr>
              <a:t>近未来に実現する医療施設・サービスの　　モデルルーム</a:t>
            </a:r>
            <a:endParaRPr sz="8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7" name="Google Shape;447;p7"/>
          <p:cNvSpPr/>
          <p:nvPr/>
        </p:nvSpPr>
        <p:spPr>
          <a:xfrm>
            <a:off x="6519805" y="4609235"/>
            <a:ext cx="1960281" cy="530649"/>
          </a:xfrm>
          <a:prstGeom prst="rect">
            <a:avLst/>
          </a:prstGeom>
          <a:noFill/>
          <a:ln>
            <a:noFill/>
          </a:ln>
        </p:spPr>
        <p:txBody>
          <a:bodyPr spcFirstLastPara="1" wrap="square" lIns="0" tIns="90000" rIns="0" bIns="91425" anchor="t" anchorCtr="0">
            <a:noAutofit/>
          </a:bodyPr>
          <a:lstStyle/>
          <a:p>
            <a:pPr>
              <a:lnSpc>
                <a:spcPct val="120000"/>
              </a:lnSpc>
              <a:buClr>
                <a:srgbClr val="000000"/>
              </a:buClr>
              <a:buSzPts val="800"/>
            </a:pPr>
            <a:r>
              <a:rPr lang="ja-JP" altLang="en-US" sz="800" dirty="0">
                <a:solidFill>
                  <a:schemeClr val="dk1"/>
                </a:solidFill>
                <a:latin typeface="Meiryo UI" panose="020B0604030504040204" pitchFamily="50" charset="-128"/>
                <a:ea typeface="Meiryo UI" panose="020B0604030504040204" pitchFamily="50" charset="-128"/>
                <a:cs typeface="Arial"/>
                <a:sym typeface="Arial"/>
              </a:rPr>
              <a:t>「ヘルスケア」テーマのイベント開催と大阪の　　　　コンテンツ・サービス展示</a:t>
            </a:r>
            <a:endParaRPr sz="8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8" name="Google Shape;448;p7"/>
          <p:cNvSpPr/>
          <p:nvPr/>
        </p:nvSpPr>
        <p:spPr>
          <a:xfrm>
            <a:off x="2856977" y="3937782"/>
            <a:ext cx="1384758" cy="268290"/>
          </a:xfrm>
          <a:prstGeom prst="rect">
            <a:avLst/>
          </a:prstGeom>
          <a:noFill/>
          <a:ln>
            <a:noFill/>
          </a:ln>
        </p:spPr>
        <p:txBody>
          <a:bodyPr spcFirstLastPara="1" wrap="square" lIns="91425" tIns="91425" rIns="91425" bIns="91425"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900" b="1" dirty="0">
                <a:solidFill>
                  <a:srgbClr val="000000"/>
                </a:solidFill>
                <a:latin typeface="Meiryo UI" panose="020B0604030504040204" pitchFamily="50" charset="-128"/>
                <a:ea typeface="Meiryo UI" panose="020B0604030504040204" pitchFamily="50" charset="-128"/>
                <a:cs typeface="Arial"/>
                <a:sym typeface="Arial"/>
              </a:rPr>
              <a:t>アンチエイジング</a:t>
            </a:r>
            <a:endParaRPr sz="900" b="1" dirty="0">
              <a:solidFill>
                <a:srgbClr val="000000"/>
              </a:solidFill>
              <a:latin typeface="Meiryo UI" panose="020B0604030504040204" pitchFamily="50" charset="-128"/>
              <a:ea typeface="Meiryo UI" panose="020B0604030504040204" pitchFamily="50" charset="-128"/>
              <a:cs typeface="Arial"/>
              <a:sym typeface="Arial"/>
            </a:endParaRPr>
          </a:p>
          <a:p>
            <a:pPr algn="ctr">
              <a:buClr>
                <a:srgbClr val="000000"/>
              </a:buClr>
              <a:buSzPts val="900"/>
            </a:pPr>
            <a:r>
              <a:rPr lang="ja-JP" altLang="en-US" sz="900" b="1" dirty="0">
                <a:solidFill>
                  <a:srgbClr val="000000"/>
                </a:solidFill>
                <a:latin typeface="Meiryo UI" panose="020B0604030504040204" pitchFamily="50" charset="-128"/>
                <a:ea typeface="Meiryo UI" panose="020B0604030504040204" pitchFamily="50" charset="-128"/>
                <a:cs typeface="Arial"/>
                <a:sym typeface="Arial"/>
              </a:rPr>
              <a:t>・ライド</a:t>
            </a: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49" name="Google Shape;449;p7"/>
          <p:cNvSpPr/>
          <p:nvPr/>
        </p:nvSpPr>
        <p:spPr>
          <a:xfrm>
            <a:off x="1372875" y="3943161"/>
            <a:ext cx="1398565" cy="268290"/>
          </a:xfrm>
          <a:prstGeom prst="rect">
            <a:avLst/>
          </a:prstGeom>
          <a:noFill/>
          <a:ln>
            <a:noFill/>
          </a:ln>
        </p:spPr>
        <p:txBody>
          <a:bodyPr spcFirstLastPara="1" wrap="square" lIns="91425" tIns="91425" rIns="91425" bIns="91425"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900" b="1" dirty="0">
                <a:solidFill>
                  <a:srgbClr val="000000"/>
                </a:solidFill>
                <a:latin typeface="Meiryo UI" panose="020B0604030504040204" pitchFamily="50" charset="-128"/>
                <a:ea typeface="Meiryo UI" panose="020B0604030504040204" pitchFamily="50" charset="-128"/>
                <a:cs typeface="Arial"/>
                <a:sym typeface="Arial"/>
              </a:rPr>
              <a:t>ブリーフィング</a:t>
            </a: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50" name="Google Shape;450;p7"/>
          <p:cNvSpPr/>
          <p:nvPr/>
        </p:nvSpPr>
        <p:spPr>
          <a:xfrm>
            <a:off x="6447786" y="2240762"/>
            <a:ext cx="2053002" cy="338066"/>
          </a:xfrm>
          <a:prstGeom prst="rect">
            <a:avLst/>
          </a:prstGeom>
          <a:noFill/>
          <a:ln>
            <a:noFill/>
          </a:ln>
        </p:spPr>
        <p:txBody>
          <a:bodyPr spcFirstLastPara="1" wrap="square" lIns="91425" tIns="91425" rIns="91425" bIns="91425"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『REBORN</a:t>
            </a:r>
            <a:r>
              <a:rPr lang="ja-JP" altLang="en-US" sz="900" b="1" dirty="0">
                <a:solidFill>
                  <a:srgbClr val="000000"/>
                </a:solidFill>
                <a:latin typeface="Meiryo UI" panose="020B0604030504040204" pitchFamily="50" charset="-128"/>
                <a:ea typeface="Meiryo UI" panose="020B0604030504040204" pitchFamily="50" charset="-128"/>
                <a:cs typeface="Arial"/>
                <a:sym typeface="Arial"/>
              </a:rPr>
              <a:t>レストラン＆体験コンテンツ</a:t>
            </a: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51" name="Google Shape;451;p7"/>
          <p:cNvSpPr/>
          <p:nvPr/>
        </p:nvSpPr>
        <p:spPr>
          <a:xfrm>
            <a:off x="6645865" y="3315631"/>
            <a:ext cx="1647431" cy="338066"/>
          </a:xfrm>
          <a:prstGeom prst="rect">
            <a:avLst/>
          </a:prstGeom>
          <a:noFill/>
          <a:ln>
            <a:noFill/>
          </a:ln>
        </p:spPr>
        <p:txBody>
          <a:bodyPr spcFirstLastPara="1" wrap="square" lIns="91425" tIns="91425" rIns="91425" bIns="91425"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900" b="1" dirty="0">
                <a:solidFill>
                  <a:srgbClr val="000000"/>
                </a:solidFill>
                <a:latin typeface="Meiryo UI" panose="020B0604030504040204" pitchFamily="50" charset="-128"/>
                <a:ea typeface="Meiryo UI" panose="020B0604030504040204" pitchFamily="50" charset="-128"/>
                <a:cs typeface="Arial"/>
                <a:sym typeface="Arial"/>
              </a:rPr>
              <a:t>ミライの病院</a:t>
            </a: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52" name="Google Shape;452;p7"/>
          <p:cNvSpPr/>
          <p:nvPr/>
        </p:nvSpPr>
        <p:spPr>
          <a:xfrm>
            <a:off x="1372875" y="4297378"/>
            <a:ext cx="1398565" cy="817778"/>
          </a:xfrm>
          <a:prstGeom prst="rect">
            <a:avLst/>
          </a:prstGeom>
          <a:noFill/>
          <a:ln>
            <a:noFill/>
          </a:ln>
        </p:spPr>
        <p:txBody>
          <a:bodyPr spcFirstLastPara="1" wrap="square" lIns="91425" tIns="91425" rIns="91425" bIns="91425" anchor="t" anchorCtr="0">
            <a:noAutofit/>
          </a:bodyPr>
          <a:lstStyle/>
          <a:p>
            <a:pPr>
              <a:lnSpc>
                <a:spcPct val="120000"/>
              </a:lnSpc>
              <a:buClr>
                <a:srgbClr val="000000"/>
              </a:buClr>
              <a:buSzPts val="800"/>
            </a:pPr>
            <a:r>
              <a:rPr lang="ja-JP" altLang="en-US" sz="800" dirty="0">
                <a:solidFill>
                  <a:schemeClr val="dk1"/>
                </a:solidFill>
                <a:latin typeface="Meiryo UI" panose="020B0604030504040204" pitchFamily="50" charset="-128"/>
                <a:ea typeface="Meiryo UI" panose="020B0604030504040204" pitchFamily="50" charset="-128"/>
                <a:cs typeface="Arial"/>
                <a:sym typeface="Arial"/>
              </a:rPr>
              <a:t>ライド乗車前に、個人情報の登録と基礎データを取得</a:t>
            </a:r>
            <a:endParaRPr sz="800"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453" name="Google Shape;453;p7"/>
          <p:cNvSpPr/>
          <p:nvPr/>
        </p:nvSpPr>
        <p:spPr>
          <a:xfrm>
            <a:off x="2856977" y="4263246"/>
            <a:ext cx="1398565" cy="853015"/>
          </a:xfrm>
          <a:prstGeom prst="rect">
            <a:avLst/>
          </a:prstGeom>
          <a:noFill/>
          <a:ln>
            <a:noFill/>
          </a:ln>
        </p:spPr>
        <p:txBody>
          <a:bodyPr spcFirstLastPara="1" wrap="square" lIns="91425" tIns="91425" rIns="91425" bIns="91425" anchor="t" anchorCtr="0">
            <a:noAutofit/>
          </a:bodyPr>
          <a:lstStyle/>
          <a:p>
            <a:pPr>
              <a:lnSpc>
                <a:spcPct val="120000"/>
              </a:lnSpc>
              <a:buClr>
                <a:srgbClr val="000000"/>
              </a:buClr>
              <a:buSzPts val="800"/>
            </a:pPr>
            <a:r>
              <a:rPr lang="ja-JP" altLang="en-US" sz="800" dirty="0">
                <a:solidFill>
                  <a:schemeClr val="dk1"/>
                </a:solidFill>
                <a:latin typeface="Meiryo UI" panose="020B0604030504040204" pitchFamily="50" charset="-128"/>
                <a:ea typeface="Meiryo UI" panose="020B0604030504040204" pitchFamily="50" charset="-128"/>
                <a:cs typeface="Arial"/>
                <a:sym typeface="Arial"/>
              </a:rPr>
              <a:t>ライドに乗り込み、センシングや</a:t>
            </a:r>
            <a:r>
              <a:rPr lang="en-US" altLang="ja-JP" sz="800" dirty="0">
                <a:solidFill>
                  <a:schemeClr val="dk1"/>
                </a:solidFill>
                <a:latin typeface="Meiryo UI" panose="020B0604030504040204" pitchFamily="50" charset="-128"/>
                <a:ea typeface="Meiryo UI" panose="020B0604030504040204" pitchFamily="50" charset="-128"/>
                <a:cs typeface="Arial"/>
                <a:sym typeface="Arial"/>
              </a:rPr>
              <a:t>QA</a:t>
            </a:r>
            <a:r>
              <a:rPr lang="ja-JP" altLang="en-US" sz="800" dirty="0">
                <a:solidFill>
                  <a:schemeClr val="dk1"/>
                </a:solidFill>
                <a:latin typeface="Meiryo UI" panose="020B0604030504040204" pitchFamily="50" charset="-128"/>
                <a:ea typeface="Meiryo UI" panose="020B0604030504040204" pitchFamily="50" charset="-128"/>
                <a:cs typeface="Arial"/>
                <a:sym typeface="Arial"/>
              </a:rPr>
              <a:t>によって、生体データを　　取得、診断</a:t>
            </a:r>
            <a:endParaRPr sz="800"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454" name="Google Shape;454;p7"/>
          <p:cNvSpPr/>
          <p:nvPr/>
        </p:nvSpPr>
        <p:spPr>
          <a:xfrm rot="5400000">
            <a:off x="4588691" y="2371361"/>
            <a:ext cx="791263" cy="200372"/>
          </a:xfrm>
          <a:prstGeom prst="triangle">
            <a:avLst>
              <a:gd name="adj" fmla="val 50000"/>
            </a:avLst>
          </a:prstGeom>
          <a:solidFill>
            <a:srgbClr val="183194"/>
          </a:solidFill>
          <a:ln>
            <a:noFill/>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55" name="Google Shape;455;p7"/>
          <p:cNvSpPr/>
          <p:nvPr/>
        </p:nvSpPr>
        <p:spPr>
          <a:xfrm rot="5400000">
            <a:off x="4588691" y="3464280"/>
            <a:ext cx="791263" cy="200372"/>
          </a:xfrm>
          <a:prstGeom prst="triangle">
            <a:avLst>
              <a:gd name="adj" fmla="val 50000"/>
            </a:avLst>
          </a:prstGeom>
          <a:solidFill>
            <a:srgbClr val="183194"/>
          </a:solidFill>
          <a:ln>
            <a:noFill/>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56" name="Google Shape;456;p7"/>
          <p:cNvSpPr/>
          <p:nvPr/>
        </p:nvSpPr>
        <p:spPr>
          <a:xfrm rot="5400000">
            <a:off x="4588691" y="4538032"/>
            <a:ext cx="791263" cy="200372"/>
          </a:xfrm>
          <a:prstGeom prst="triangle">
            <a:avLst>
              <a:gd name="adj" fmla="val 50000"/>
            </a:avLst>
          </a:prstGeom>
          <a:solidFill>
            <a:srgbClr val="183194"/>
          </a:solidFill>
          <a:ln>
            <a:noFill/>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57" name="Google Shape;457;p7"/>
          <p:cNvSpPr/>
          <p:nvPr/>
        </p:nvSpPr>
        <p:spPr>
          <a:xfrm rot="5400000">
            <a:off x="802357" y="3619426"/>
            <a:ext cx="791263" cy="200372"/>
          </a:xfrm>
          <a:prstGeom prst="triangle">
            <a:avLst>
              <a:gd name="adj" fmla="val 50000"/>
            </a:avLst>
          </a:prstGeom>
          <a:solidFill>
            <a:srgbClr val="183194"/>
          </a:solidFill>
          <a:ln>
            <a:noFill/>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58" name="Google Shape;458;p7"/>
          <p:cNvSpPr/>
          <p:nvPr/>
        </p:nvSpPr>
        <p:spPr>
          <a:xfrm rot="5400000">
            <a:off x="8353249" y="3619426"/>
            <a:ext cx="791263" cy="200372"/>
          </a:xfrm>
          <a:prstGeom prst="triangle">
            <a:avLst>
              <a:gd name="adj" fmla="val 50000"/>
            </a:avLst>
          </a:prstGeom>
          <a:solidFill>
            <a:srgbClr val="183194"/>
          </a:solidFill>
          <a:ln>
            <a:noFill/>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Meiryo UI" panose="020B0604030504040204" pitchFamily="50" charset="-128"/>
              <a:ea typeface="Meiryo UI" panose="020B0604030504040204" pitchFamily="50" charset="-128"/>
              <a:cs typeface="Calibri"/>
              <a:sym typeface="Calibri"/>
            </a:endParaRPr>
          </a:p>
        </p:txBody>
      </p:sp>
      <p:sp>
        <p:nvSpPr>
          <p:cNvPr id="459" name="Google Shape;459;p7"/>
          <p:cNvSpPr/>
          <p:nvPr/>
        </p:nvSpPr>
        <p:spPr>
          <a:xfrm rot="16200000">
            <a:off x="5636230" y="5011218"/>
            <a:ext cx="222935" cy="1204591"/>
          </a:xfrm>
          <a:prstGeom prst="homePlate">
            <a:avLst>
              <a:gd name="adj" fmla="val 52776"/>
            </a:avLst>
          </a:prstGeom>
          <a:solidFill>
            <a:srgbClr val="999999"/>
          </a:solidFill>
          <a:ln>
            <a:noFill/>
          </a:ln>
        </p:spPr>
        <p:txBody>
          <a:bodyPr spcFirstLastPara="1" wrap="square" lIns="91425" tIns="45700" rIns="91425" bIns="45700" anchor="ctr" anchorCtr="0">
            <a:noAutofit/>
          </a:bodyPr>
          <a:lstStyle/>
          <a:p>
            <a:pPr algn="ctr">
              <a:buClr>
                <a:srgbClr val="000000"/>
              </a:buClr>
              <a:buSzPts val="900"/>
            </a:pPr>
            <a:endParaRPr sz="9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0" name="Google Shape;460;p7"/>
          <p:cNvSpPr/>
          <p:nvPr/>
        </p:nvSpPr>
        <p:spPr>
          <a:xfrm rot="16200000">
            <a:off x="1871252" y="5194416"/>
            <a:ext cx="222935" cy="838196"/>
          </a:xfrm>
          <a:prstGeom prst="homePlate">
            <a:avLst>
              <a:gd name="adj" fmla="val 52776"/>
            </a:avLst>
          </a:prstGeom>
          <a:solidFill>
            <a:srgbClr val="999999"/>
          </a:solidFill>
          <a:ln>
            <a:noFill/>
          </a:ln>
        </p:spPr>
        <p:txBody>
          <a:bodyPr spcFirstLastPara="1" wrap="square" lIns="91425" tIns="45700" rIns="91425" bIns="45700" anchor="ctr" anchorCtr="0">
            <a:noAutofit/>
          </a:bodyPr>
          <a:lstStyle/>
          <a:p>
            <a:pPr algn="ctr">
              <a:buClr>
                <a:srgbClr val="000000"/>
              </a:buClr>
              <a:buSzPts val="900"/>
            </a:pPr>
            <a:endParaRPr sz="9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1" name="Google Shape;461;p7"/>
          <p:cNvSpPr/>
          <p:nvPr/>
        </p:nvSpPr>
        <p:spPr>
          <a:xfrm>
            <a:off x="1211483" y="5545908"/>
            <a:ext cx="1557516" cy="222935"/>
          </a:xfrm>
          <a:prstGeom prst="rect">
            <a:avLst/>
          </a:prstGeom>
          <a:noFill/>
          <a:ln>
            <a:noFill/>
          </a:ln>
        </p:spPr>
        <p:txBody>
          <a:bodyPr spcFirstLastPara="1" wrap="square" lIns="91425" tIns="91425" rIns="91425" bIns="91425" anchor="ctr" anchorCtr="0">
            <a:noAutofit/>
          </a:bodyPr>
          <a:lstStyle/>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データ連携</a:t>
            </a:r>
            <a:endParaRPr sz="8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2" name="Google Shape;462;p7"/>
          <p:cNvSpPr/>
          <p:nvPr/>
        </p:nvSpPr>
        <p:spPr>
          <a:xfrm>
            <a:off x="5037959" y="5545908"/>
            <a:ext cx="1384758" cy="222935"/>
          </a:xfrm>
          <a:prstGeom prst="rect">
            <a:avLst/>
          </a:prstGeom>
          <a:noFill/>
          <a:ln>
            <a:noFill/>
          </a:ln>
        </p:spPr>
        <p:txBody>
          <a:bodyPr spcFirstLastPara="1" wrap="square" lIns="91425" tIns="91425" rIns="91425" bIns="91425" anchor="ctr" anchorCtr="0">
            <a:noAutofit/>
          </a:bodyPr>
          <a:lstStyle/>
          <a:p>
            <a:pPr algn="ctr">
              <a:buClr>
                <a:srgbClr val="000000"/>
              </a:buClr>
              <a:buSzPts val="800"/>
            </a:pPr>
            <a:r>
              <a:rPr lang="ja-JP" altLang="en-US" sz="800" b="1" dirty="0">
                <a:solidFill>
                  <a:srgbClr val="000000"/>
                </a:solidFill>
                <a:latin typeface="Meiryo UI" panose="020B0604030504040204" pitchFamily="50" charset="-128"/>
                <a:ea typeface="Meiryo UI" panose="020B0604030504040204" pitchFamily="50" charset="-128"/>
                <a:cs typeface="Arial"/>
                <a:sym typeface="Arial"/>
              </a:rPr>
              <a:t>バーチャル入場</a:t>
            </a:r>
            <a:endParaRPr sz="8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3" name="Google Shape;463;p7"/>
          <p:cNvSpPr/>
          <p:nvPr/>
        </p:nvSpPr>
        <p:spPr>
          <a:xfrm rot="16200000">
            <a:off x="7010632" y="5011218"/>
            <a:ext cx="222935" cy="1204591"/>
          </a:xfrm>
          <a:prstGeom prst="homePlate">
            <a:avLst>
              <a:gd name="adj" fmla="val 52776"/>
            </a:avLst>
          </a:prstGeom>
          <a:solidFill>
            <a:srgbClr val="999999"/>
          </a:solidFill>
          <a:ln>
            <a:noFill/>
          </a:ln>
        </p:spPr>
        <p:txBody>
          <a:bodyPr spcFirstLastPara="1" wrap="square" lIns="91425" tIns="45700" rIns="91425" bIns="45700" anchor="ctr" anchorCtr="0">
            <a:noAutofit/>
          </a:bodyPr>
          <a:lstStyle/>
          <a:p>
            <a:pPr algn="ctr">
              <a:buClr>
                <a:srgbClr val="000000"/>
              </a:buClr>
              <a:buSzPts val="900"/>
            </a:pPr>
            <a:endParaRPr sz="9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4" name="Google Shape;464;p7"/>
          <p:cNvSpPr/>
          <p:nvPr/>
        </p:nvSpPr>
        <p:spPr>
          <a:xfrm rot="16200000">
            <a:off x="4261828" y="5011873"/>
            <a:ext cx="222935" cy="1204591"/>
          </a:xfrm>
          <a:prstGeom prst="homePlate">
            <a:avLst>
              <a:gd name="adj" fmla="val 52776"/>
            </a:avLst>
          </a:prstGeom>
          <a:solidFill>
            <a:srgbClr val="999999"/>
          </a:solidFill>
          <a:ln>
            <a:noFill/>
          </a:ln>
        </p:spPr>
        <p:txBody>
          <a:bodyPr spcFirstLastPara="1" wrap="square" lIns="91425" tIns="45700" rIns="91425" bIns="45700" anchor="ctr" anchorCtr="0">
            <a:noAutofit/>
          </a:bodyPr>
          <a:lstStyle/>
          <a:p>
            <a:pPr algn="ctr">
              <a:buClr>
                <a:srgbClr val="000000"/>
              </a:buClr>
              <a:buSzPts val="900"/>
            </a:pPr>
            <a:endParaRPr sz="9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5" name="Google Shape;465;p7"/>
          <p:cNvSpPr/>
          <p:nvPr/>
        </p:nvSpPr>
        <p:spPr>
          <a:xfrm>
            <a:off x="6699157" y="4440846"/>
            <a:ext cx="1619816" cy="222935"/>
          </a:xfrm>
          <a:prstGeom prst="rect">
            <a:avLst/>
          </a:prstGeom>
          <a:noFill/>
          <a:ln>
            <a:noFill/>
          </a:ln>
        </p:spPr>
        <p:txBody>
          <a:bodyPr spcFirstLastPara="1" wrap="square" lIns="91425" tIns="91425" rIns="91425" bIns="91425" anchor="ctr" anchorCtr="0">
            <a:noAutofit/>
          </a:bodyPr>
          <a:lstStyle/>
          <a:p>
            <a:pPr algn="ctr">
              <a:buClr>
                <a:srgbClr val="000000"/>
              </a:buClr>
              <a:buSzPts val="900"/>
            </a:pP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900" b="1" dirty="0">
                <a:solidFill>
                  <a:srgbClr val="000000"/>
                </a:solidFill>
                <a:latin typeface="Meiryo UI" panose="020B0604030504040204" pitchFamily="50" charset="-128"/>
                <a:ea typeface="Meiryo UI" panose="020B0604030504040204" pitchFamily="50" charset="-128"/>
                <a:cs typeface="Arial"/>
                <a:sym typeface="Arial"/>
              </a:rPr>
              <a:t>イベント・催事</a:t>
            </a:r>
            <a:r>
              <a:rPr lang="en-US" altLang="ja-JP" sz="900" b="1" dirty="0">
                <a:solidFill>
                  <a:srgbClr val="000000"/>
                </a:solidFill>
                <a:latin typeface="Meiryo UI" panose="020B0604030504040204" pitchFamily="50" charset="-128"/>
                <a:ea typeface="Meiryo UI" panose="020B0604030504040204" pitchFamily="50" charset="-128"/>
                <a:cs typeface="Arial"/>
                <a:sym typeface="Arial"/>
              </a:rPr>
              <a:t>』</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7" name="Google Shape;467;p7"/>
          <p:cNvSpPr/>
          <p:nvPr/>
        </p:nvSpPr>
        <p:spPr>
          <a:xfrm>
            <a:off x="1365102" y="2262451"/>
            <a:ext cx="1405973" cy="516345"/>
          </a:xfrm>
          <a:prstGeom prst="rect">
            <a:avLst/>
          </a:prstGeom>
          <a:no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algn="ctr">
              <a:buClr>
                <a:srgbClr val="000000"/>
              </a:buClr>
              <a:buSzPts val="800"/>
            </a:pPr>
            <a:r>
              <a:rPr lang="ja-JP" altLang="en-US" sz="800" b="1" dirty="0">
                <a:solidFill>
                  <a:schemeClr val="dk1"/>
                </a:solidFill>
                <a:latin typeface="Meiryo UI" panose="020B0604030504040204" pitchFamily="50" charset="-128"/>
                <a:ea typeface="Meiryo UI" panose="020B0604030504040204" pitchFamily="50" charset="-128"/>
                <a:cs typeface="Arial"/>
                <a:sym typeface="Arial"/>
              </a:rPr>
              <a:t>エントランス</a:t>
            </a:r>
            <a:endParaRPr sz="14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68" name="Google Shape;468;p7"/>
          <p:cNvSpPr/>
          <p:nvPr/>
        </p:nvSpPr>
        <p:spPr>
          <a:xfrm>
            <a:off x="2855882" y="2262451"/>
            <a:ext cx="1398565" cy="516345"/>
          </a:xfrm>
          <a:prstGeom prst="rect">
            <a:avLst/>
          </a:prstGeom>
          <a:no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algn="ctr">
              <a:buClr>
                <a:srgbClr val="000000"/>
              </a:buClr>
              <a:buSzPts val="800"/>
            </a:pPr>
            <a:r>
              <a:rPr lang="ja-JP" altLang="en-US" sz="800" b="1" dirty="0">
                <a:solidFill>
                  <a:schemeClr val="dk1"/>
                </a:solidFill>
                <a:latin typeface="Meiryo UI" panose="020B0604030504040204" pitchFamily="50" charset="-128"/>
                <a:ea typeface="Meiryo UI" panose="020B0604030504040204" pitchFamily="50" charset="-128"/>
                <a:cs typeface="Arial"/>
                <a:sym typeface="Arial"/>
              </a:rPr>
              <a:t>未来の診断体験</a:t>
            </a:r>
            <a:endParaRPr sz="800" b="1"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469" name="Google Shape;469;p7"/>
          <p:cNvSpPr/>
          <p:nvPr/>
        </p:nvSpPr>
        <p:spPr>
          <a:xfrm>
            <a:off x="5153625" y="1937235"/>
            <a:ext cx="3405318" cy="1068624"/>
          </a:xfrm>
          <a:prstGeom prst="homePlate">
            <a:avLst>
              <a:gd name="adj" fmla="val 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rgbClr val="FFFFFF"/>
              </a:solidFill>
              <a:latin typeface="Meiryo UI" panose="020B0604030504040204" pitchFamily="50" charset="-128"/>
              <a:ea typeface="Meiryo UI" panose="020B0604030504040204" pitchFamily="50" charset="-128"/>
              <a:cs typeface="Calibri"/>
              <a:sym typeface="Calibri"/>
            </a:endParaRPr>
          </a:p>
        </p:txBody>
      </p:sp>
      <p:sp>
        <p:nvSpPr>
          <p:cNvPr id="477" name="Google Shape;477;p7"/>
          <p:cNvSpPr txBox="1">
            <a:spLocks noGrp="1"/>
          </p:cNvSpPr>
          <p:nvPr>
            <p:ph type="sldNum" idx="12"/>
          </p:nvPr>
        </p:nvSpPr>
        <p:spPr>
          <a:xfrm>
            <a:off x="9331836" y="6365136"/>
            <a:ext cx="570783" cy="508200"/>
          </a:xfrm>
          <a:prstGeom prst="rect">
            <a:avLst/>
          </a:prstGeom>
          <a:noFill/>
          <a:ln>
            <a:noFill/>
          </a:ln>
        </p:spPr>
        <p:txBody>
          <a:bodyPr spcFirstLastPara="1" vert="horz" wrap="square" lIns="91425" tIns="91425" rIns="91425" bIns="91425" rtlCol="0" anchor="ctr" anchorCtr="0">
            <a:noAutofit/>
          </a:bodyPr>
          <a:lstStyle/>
          <a:p>
            <a:pPr>
              <a:buSzPts val="1000"/>
            </a:pPr>
            <a:r>
              <a:rPr lang="en-US" dirty="0">
                <a:latin typeface="+mn-ea"/>
              </a:rPr>
              <a:t>14</a:t>
            </a:r>
            <a:endParaRPr dirty="0">
              <a:latin typeface="+mn-ea"/>
            </a:endParaRPr>
          </a:p>
        </p:txBody>
      </p:sp>
      <p:pic>
        <p:nvPicPr>
          <p:cNvPr id="63" name="図 62">
            <a:extLst>
              <a:ext uri="{FF2B5EF4-FFF2-40B4-BE49-F238E27FC236}">
                <a16:creationId xmlns:a16="http://schemas.microsoft.com/office/drawing/2014/main" id="{9D4D72FA-AD64-4093-8BF2-7A4A7BB89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9131" y="2799242"/>
            <a:ext cx="1386135" cy="967884"/>
          </a:xfrm>
          <a:prstGeom prst="rect">
            <a:avLst/>
          </a:prstGeom>
        </p:spPr>
      </p:pic>
      <p:pic>
        <p:nvPicPr>
          <p:cNvPr id="64" name="図 63">
            <a:extLst>
              <a:ext uri="{FF2B5EF4-FFF2-40B4-BE49-F238E27FC236}">
                <a16:creationId xmlns:a16="http://schemas.microsoft.com/office/drawing/2014/main" id="{D0F36160-1BA4-4749-9562-6F99421410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7425" y="2795714"/>
            <a:ext cx="1379012" cy="971412"/>
          </a:xfrm>
          <a:prstGeom prst="rect">
            <a:avLst/>
          </a:prstGeom>
        </p:spPr>
      </p:pic>
      <p:pic>
        <p:nvPicPr>
          <p:cNvPr id="2" name="図 1">
            <a:extLst>
              <a:ext uri="{FF2B5EF4-FFF2-40B4-BE49-F238E27FC236}">
                <a16:creationId xmlns:a16="http://schemas.microsoft.com/office/drawing/2014/main" id="{EEDF52A0-C510-4FF2-81C0-F1E4144065C4}"/>
              </a:ext>
            </a:extLst>
          </p:cNvPr>
          <p:cNvPicPr>
            <a:picLocks noChangeAspect="1"/>
          </p:cNvPicPr>
          <p:nvPr/>
        </p:nvPicPr>
        <p:blipFill>
          <a:blip r:embed="rId5"/>
          <a:stretch>
            <a:fillRect/>
          </a:stretch>
        </p:blipFill>
        <p:spPr>
          <a:xfrm>
            <a:off x="5160602" y="2162836"/>
            <a:ext cx="1248717" cy="843024"/>
          </a:xfrm>
          <a:prstGeom prst="rect">
            <a:avLst/>
          </a:prstGeom>
        </p:spPr>
      </p:pic>
      <p:pic>
        <p:nvPicPr>
          <p:cNvPr id="3" name="図 2">
            <a:extLst>
              <a:ext uri="{FF2B5EF4-FFF2-40B4-BE49-F238E27FC236}">
                <a16:creationId xmlns:a16="http://schemas.microsoft.com/office/drawing/2014/main" id="{A7F9E953-0CC7-4F79-A352-4C275F5BF3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0602" y="3335449"/>
            <a:ext cx="1241392" cy="730283"/>
          </a:xfrm>
          <a:prstGeom prst="rect">
            <a:avLst/>
          </a:prstGeom>
        </p:spPr>
      </p:pic>
      <p:sp>
        <p:nvSpPr>
          <p:cNvPr id="475" name="Google Shape;475;p7"/>
          <p:cNvSpPr/>
          <p:nvPr/>
        </p:nvSpPr>
        <p:spPr>
          <a:xfrm>
            <a:off x="6112213" y="2930239"/>
            <a:ext cx="574176" cy="238286"/>
          </a:xfrm>
          <a:prstGeom prst="upDownArrow">
            <a:avLst>
              <a:gd name="adj1" fmla="val 48817"/>
              <a:gd name="adj2" fmla="val 31134"/>
            </a:avLst>
          </a:prstGeom>
          <a:solidFill>
            <a:srgbClr val="183194"/>
          </a:solidFill>
          <a:ln>
            <a:noFill/>
          </a:ln>
        </p:spPr>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476" name="Google Shape;476;p7"/>
          <p:cNvSpPr/>
          <p:nvPr/>
        </p:nvSpPr>
        <p:spPr>
          <a:xfrm>
            <a:off x="6112213" y="3989879"/>
            <a:ext cx="574176" cy="232355"/>
          </a:xfrm>
          <a:prstGeom prst="upDownArrow">
            <a:avLst>
              <a:gd name="adj1" fmla="val 47957"/>
              <a:gd name="adj2" fmla="val 31134"/>
            </a:avLst>
          </a:prstGeom>
          <a:solidFill>
            <a:srgbClr val="183194"/>
          </a:solidFill>
          <a:ln>
            <a:noFill/>
          </a:ln>
        </p:spPr>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eiryo UI" panose="020B0604030504040204" pitchFamily="50" charset="-128"/>
              <a:ea typeface="Meiryo UI" panose="020B0604030504040204" pitchFamily="50" charset="-128"/>
              <a:cs typeface="Arial"/>
              <a:sym typeface="Arial"/>
            </a:endParaRPr>
          </a:p>
        </p:txBody>
      </p:sp>
      <p:pic>
        <p:nvPicPr>
          <p:cNvPr id="68" name="図 67">
            <a:extLst>
              <a:ext uri="{FF2B5EF4-FFF2-40B4-BE49-F238E27FC236}">
                <a16:creationId xmlns:a16="http://schemas.microsoft.com/office/drawing/2014/main" id="{CBB37259-C9C8-4AC6-BCED-5D33010F90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9189" y="4389102"/>
            <a:ext cx="1241594" cy="733873"/>
          </a:xfrm>
          <a:prstGeom prst="rect">
            <a:avLst/>
          </a:prstGeom>
        </p:spPr>
      </p:pic>
      <p:sp>
        <p:nvSpPr>
          <p:cNvPr id="57" name="正方形/長方形 56"/>
          <p:cNvSpPr/>
          <p:nvPr/>
        </p:nvSpPr>
        <p:spPr>
          <a:xfrm>
            <a:off x="-5368" y="184731"/>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FFFF"/>
                </a:solidFill>
                <a:latin typeface="Meiryo UI" panose="020B0604030504040204" pitchFamily="50" charset="-128"/>
                <a:ea typeface="Meiryo UI" panose="020B0604030504040204" pitchFamily="50" charset="-128"/>
              </a:rPr>
              <a:t>大阪パビリオンの概要 ： 展示構成イメージ（全体）</a:t>
            </a:r>
          </a:p>
        </p:txBody>
      </p:sp>
      <p:sp>
        <p:nvSpPr>
          <p:cNvPr id="58" name="Google Shape;449;p7"/>
          <p:cNvSpPr/>
          <p:nvPr/>
        </p:nvSpPr>
        <p:spPr>
          <a:xfrm>
            <a:off x="1620872" y="5197691"/>
            <a:ext cx="7009124" cy="242990"/>
          </a:xfrm>
          <a:prstGeom prst="rect">
            <a:avLst/>
          </a:prstGeom>
          <a:noFill/>
          <a:ln>
            <a:noFill/>
          </a:ln>
        </p:spPr>
        <p:txBody>
          <a:bodyPr spcFirstLastPara="1" wrap="square" lIns="91425" tIns="91425" rIns="91425" bIns="91425" anchor="ctr" anchorCtr="0">
            <a:noAutofit/>
          </a:bodyPr>
          <a:lstStyle/>
          <a:p>
            <a:pPr algn="ctr">
              <a:buClr>
                <a:srgbClr val="000000"/>
              </a:buClr>
              <a:buSzPts val="900"/>
            </a:pPr>
            <a:r>
              <a:rPr lang="en-US" altLang="ja-JP" sz="900"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900" dirty="0">
                <a:solidFill>
                  <a:srgbClr val="000000"/>
                </a:solidFill>
                <a:latin typeface="Meiryo UI" panose="020B0604030504040204" pitchFamily="50" charset="-128"/>
                <a:ea typeface="Meiryo UI" panose="020B0604030504040204" pitchFamily="50" charset="-128"/>
                <a:cs typeface="Arial"/>
                <a:sym typeface="Arial"/>
              </a:rPr>
              <a:t>未来の診断体験</a:t>
            </a:r>
            <a:r>
              <a:rPr lang="en-US" altLang="ja-JP" sz="900"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900" dirty="0">
                <a:solidFill>
                  <a:srgbClr val="000000"/>
                </a:solidFill>
                <a:latin typeface="Meiryo UI" panose="020B0604030504040204" pitchFamily="50" charset="-128"/>
                <a:ea typeface="Meiryo UI" panose="020B0604030504040204" pitchFamily="50" charset="-128"/>
                <a:cs typeface="Arial"/>
                <a:sym typeface="Arial"/>
              </a:rPr>
              <a:t>や</a:t>
            </a:r>
            <a:r>
              <a:rPr lang="en-US" altLang="ja-JP" sz="900"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900" dirty="0">
                <a:solidFill>
                  <a:srgbClr val="000000"/>
                </a:solidFill>
                <a:latin typeface="Meiryo UI" panose="020B0604030504040204" pitchFamily="50" charset="-128"/>
                <a:ea typeface="Meiryo UI" panose="020B0604030504040204" pitchFamily="50" charset="-128"/>
                <a:cs typeface="Arial"/>
                <a:sym typeface="Arial"/>
              </a:rPr>
              <a:t>ミライの病院」などの展示に伴い規制緩和が必要な場合は、スーパーシティを活用していく</a:t>
            </a:r>
            <a:endParaRPr sz="900" b="1" dirty="0">
              <a:solidFill>
                <a:srgbClr val="000000"/>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5832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91095" y="6067198"/>
            <a:ext cx="8459865" cy="700090"/>
          </a:xfrm>
          <a:prstGeom prst="rect">
            <a:avLst/>
          </a:prstGeom>
          <a:solidFill>
            <a:schemeClr val="accent2">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kumimoji="1" lang="ja-JP" altLang="en-US" sz="1662" dirty="0">
              <a:solidFill>
                <a:prstClr val="black"/>
              </a:solidFill>
              <a:latin typeface="Arial" panose="020B0604020202020204" pitchFamily="34" charset="0"/>
              <a:ea typeface="游ゴシック" panose="020B0400000000000000" pitchFamily="50" charset="-128"/>
              <a:cs typeface="Arial" panose="020B0604020202020204" pitchFamily="34" charset="0"/>
            </a:endParaRPr>
          </a:p>
        </p:txBody>
      </p:sp>
      <p:sp>
        <p:nvSpPr>
          <p:cNvPr id="40" name="正方形/長方形 39"/>
          <p:cNvSpPr/>
          <p:nvPr/>
        </p:nvSpPr>
        <p:spPr>
          <a:xfrm>
            <a:off x="687931" y="756392"/>
            <a:ext cx="8440462" cy="1267658"/>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kumimoji="1" lang="ja-JP" altLang="en-US" sz="1846" dirty="0">
              <a:solidFill>
                <a:prstClr val="black"/>
              </a:solidFill>
              <a:latin typeface="Arial" panose="020B0604020202020204" pitchFamily="34" charset="0"/>
              <a:ea typeface="游ゴシック" panose="020B0400000000000000" pitchFamily="50" charset="-128"/>
              <a:cs typeface="Arial" panose="020B0604020202020204" pitchFamily="34" charset="0"/>
            </a:endParaRPr>
          </a:p>
        </p:txBody>
      </p:sp>
      <p:sp>
        <p:nvSpPr>
          <p:cNvPr id="39" name="テキスト ボックス 38">
            <a:extLst>
              <a:ext uri="{FF2B5EF4-FFF2-40B4-BE49-F238E27FC236}">
                <a16:creationId xmlns:a16="http://schemas.microsoft.com/office/drawing/2014/main" id="{496EA5A1-C34F-4344-B908-7B29EEE5127A}"/>
              </a:ext>
            </a:extLst>
          </p:cNvPr>
          <p:cNvSpPr txBox="1"/>
          <p:nvPr/>
        </p:nvSpPr>
        <p:spPr>
          <a:xfrm>
            <a:off x="650776" y="641167"/>
            <a:ext cx="3106470" cy="331959"/>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defTabSz="422041"/>
            <a:r>
              <a:rPr lang="ja-JP" altLang="en-US" sz="1477" b="1" dirty="0">
                <a:solidFill>
                  <a:prstClr val="white"/>
                </a:solidFill>
                <a:latin typeface="Arial" panose="020B0604020202020204" pitchFamily="34" charset="0"/>
                <a:ea typeface="Meiryo UI" panose="020B0604030504040204" pitchFamily="50" charset="-128"/>
                <a:cs typeface="Arial" panose="020B0604020202020204" pitchFamily="34" charset="0"/>
              </a:rPr>
              <a:t>１．レガシーの基本的な考え方</a:t>
            </a:r>
          </a:p>
        </p:txBody>
      </p:sp>
      <p:sp>
        <p:nvSpPr>
          <p:cNvPr id="5" name="テキスト ボックス 4">
            <a:extLst>
              <a:ext uri="{FF2B5EF4-FFF2-40B4-BE49-F238E27FC236}">
                <a16:creationId xmlns:a16="http://schemas.microsoft.com/office/drawing/2014/main" id="{91DA09DA-A723-410D-BC68-01FC271584B9}"/>
              </a:ext>
            </a:extLst>
          </p:cNvPr>
          <p:cNvSpPr txBox="1"/>
          <p:nvPr/>
        </p:nvSpPr>
        <p:spPr>
          <a:xfrm>
            <a:off x="746533" y="1532987"/>
            <a:ext cx="8034093" cy="461665"/>
          </a:xfrm>
          <a:prstGeom prst="rect">
            <a:avLst/>
          </a:prstGeom>
          <a:noFill/>
        </p:spPr>
        <p:txBody>
          <a:bodyPr wrap="square" rtlCol="0">
            <a:spAutoFit/>
          </a:bodyPr>
          <a:lstStyle/>
          <a:p>
            <a:pPr defTabSz="422041"/>
            <a:r>
              <a:rPr kumimoji="1"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大阪パビリオンのテーマ「ＲＥＢＯＲＮ」のもと「健康」という観点から世界に発信する取組みを一過性のイベントで終わらせることなく、その記憶とともにパビリオンの精神を後世に引き継ぐレガシーとして残していける</a:t>
            </a:r>
            <a:r>
              <a:rPr kumimoji="1" lang="ja-JP" altLang="en-US" sz="1200" dirty="0">
                <a:latin typeface="Arial" panose="020B0604020202020204" pitchFamily="34" charset="0"/>
                <a:ea typeface="Meiryo UI" panose="020B0604030504040204" pitchFamily="50" charset="-128"/>
                <a:cs typeface="Arial" panose="020B0604020202020204" pitchFamily="34" charset="0"/>
              </a:rPr>
              <a:t>よう取り組む   （出展参加基本構想より）</a:t>
            </a:r>
          </a:p>
        </p:txBody>
      </p:sp>
      <p:sp>
        <p:nvSpPr>
          <p:cNvPr id="55" name="テキスト ボックス 54">
            <a:extLst>
              <a:ext uri="{FF2B5EF4-FFF2-40B4-BE49-F238E27FC236}">
                <a16:creationId xmlns:a16="http://schemas.microsoft.com/office/drawing/2014/main" id="{EB51F3E0-13DA-4962-A58C-90D95BC9DECA}"/>
              </a:ext>
            </a:extLst>
          </p:cNvPr>
          <p:cNvSpPr txBox="1"/>
          <p:nvPr/>
        </p:nvSpPr>
        <p:spPr>
          <a:xfrm>
            <a:off x="631664" y="5934239"/>
            <a:ext cx="2483719" cy="331959"/>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defTabSz="422041"/>
            <a:r>
              <a:rPr lang="ja-JP" altLang="en-US" sz="1477" b="1" dirty="0">
                <a:solidFill>
                  <a:prstClr val="white"/>
                </a:solidFill>
                <a:latin typeface="Arial" panose="020B0604020202020204" pitchFamily="34" charset="0"/>
                <a:ea typeface="Meiryo UI" panose="020B0604030504040204" pitchFamily="50" charset="-128"/>
                <a:cs typeface="Arial" panose="020B0604020202020204" pitchFamily="34" charset="0"/>
              </a:rPr>
              <a:t>３．ソフトレガシー</a:t>
            </a:r>
          </a:p>
        </p:txBody>
      </p:sp>
      <p:sp>
        <p:nvSpPr>
          <p:cNvPr id="21" name="正方形/長方形 20"/>
          <p:cNvSpPr/>
          <p:nvPr/>
        </p:nvSpPr>
        <p:spPr>
          <a:xfrm>
            <a:off x="3240643" y="948095"/>
            <a:ext cx="3140912" cy="377487"/>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3006" tIns="23006" rIns="23006" bIns="23006" rtlCol="0" anchor="ctr"/>
          <a:lstStyle/>
          <a:p>
            <a:pPr defTabSz="422041"/>
            <a:r>
              <a:rPr lang="ja-JP" altLang="en-US" sz="1477" b="1" dirty="0">
                <a:solidFill>
                  <a:prstClr val="black"/>
                </a:solidFill>
                <a:latin typeface="Arial" panose="020B0604020202020204" pitchFamily="34" charset="0"/>
                <a:ea typeface="Meiryo UI" panose="020B0604030504040204" pitchFamily="50" charset="-128"/>
                <a:cs typeface="Arial" panose="020B0604020202020204" pitchFamily="34" charset="0"/>
              </a:rPr>
              <a:t>ハード・ソフト両面でレガシーを承継</a:t>
            </a:r>
          </a:p>
        </p:txBody>
      </p:sp>
      <p:sp>
        <p:nvSpPr>
          <p:cNvPr id="23" name="正方形/長方形 22"/>
          <p:cNvSpPr/>
          <p:nvPr/>
        </p:nvSpPr>
        <p:spPr>
          <a:xfrm>
            <a:off x="504546" y="1144532"/>
            <a:ext cx="9020455" cy="510420"/>
          </a:xfrm>
          <a:prstGeom prst="rect">
            <a:avLst/>
          </a:prstGeom>
          <a:noFill/>
        </p:spPr>
        <p:txBody>
          <a:bodyPr wrap="square" anchor="ctr" anchorCtr="1">
            <a:noAutofit/>
          </a:bodyPr>
          <a:lstStyle/>
          <a:p>
            <a:pPr algn="ctr" defTabSz="422041"/>
            <a:r>
              <a:rPr lang="en-US" altLang="ja-JP"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2030</a:t>
            </a:r>
            <a:r>
              <a:rPr lang="ja-JP" altLang="en-US"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年以降の</a:t>
            </a:r>
            <a:r>
              <a:rPr lang="en-US" altLang="ja-JP"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a:t>
            </a:r>
            <a:r>
              <a:rPr lang="ja-JP" altLang="en-US"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大阪の成長・経済発展</a:t>
            </a:r>
            <a:r>
              <a:rPr lang="en-US" altLang="ja-JP"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a:t>
            </a:r>
            <a:r>
              <a:rPr lang="ja-JP" altLang="en-US"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や</a:t>
            </a:r>
            <a:r>
              <a:rPr lang="en-US" altLang="ja-JP"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a:t>
            </a:r>
            <a:r>
              <a:rPr lang="ja-JP" altLang="en-US"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いのち輝く幸せな暮らし</a:t>
            </a:r>
            <a:r>
              <a:rPr lang="en-US" altLang="ja-JP"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a:t>
            </a:r>
            <a:r>
              <a:rPr lang="ja-JP" altLang="en-US" sz="1569" b="1" u="sng" dirty="0">
                <a:solidFill>
                  <a:srgbClr val="C00000"/>
                </a:solidFill>
                <a:latin typeface="Arial" panose="020B0604020202020204" pitchFamily="34" charset="0"/>
                <a:ea typeface="Meiryo UI" panose="020B0604030504040204" pitchFamily="50" charset="-128"/>
                <a:cs typeface="Arial" panose="020B0604020202020204" pitchFamily="34" charset="0"/>
              </a:rPr>
              <a:t>の実現に向けて貢献</a:t>
            </a:r>
            <a:endParaRPr lang="en-US" altLang="ja-JP" sz="1569" b="1" u="sng" dirty="0">
              <a:solidFill>
                <a:srgbClr val="C00000"/>
              </a:solidFill>
              <a:latin typeface="Arial" panose="020B0604020202020204" pitchFamily="34" charset="0"/>
              <a:ea typeface="Meiryo UI" panose="020B0604030504040204" pitchFamily="50" charset="-128"/>
              <a:cs typeface="Arial" panose="020B0604020202020204" pitchFamily="34" charset="0"/>
            </a:endParaRPr>
          </a:p>
        </p:txBody>
      </p:sp>
      <p:sp>
        <p:nvSpPr>
          <p:cNvPr id="25" name="正方形/長方形 24"/>
          <p:cNvSpPr/>
          <p:nvPr/>
        </p:nvSpPr>
        <p:spPr>
          <a:xfrm>
            <a:off x="687931" y="2325854"/>
            <a:ext cx="8440462" cy="3431001"/>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kumimoji="1" lang="ja-JP" altLang="en-US" sz="1846" dirty="0">
              <a:solidFill>
                <a:prstClr val="black"/>
              </a:solidFill>
              <a:latin typeface="Arial" panose="020B0604020202020204" pitchFamily="34" charset="0"/>
              <a:ea typeface="游ゴシック" panose="020B0400000000000000" pitchFamily="50" charset="-128"/>
              <a:cs typeface="Arial" panose="020B0604020202020204" pitchFamily="34" charset="0"/>
            </a:endParaRPr>
          </a:p>
        </p:txBody>
      </p:sp>
      <p:sp>
        <p:nvSpPr>
          <p:cNvPr id="28" name="正方形/長方形 27"/>
          <p:cNvSpPr/>
          <p:nvPr/>
        </p:nvSpPr>
        <p:spPr>
          <a:xfrm>
            <a:off x="1409940" y="3896723"/>
            <a:ext cx="7097972" cy="297295"/>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3006" tIns="23006" rIns="23006" bIns="23006" rtlCol="0" anchor="ctr"/>
          <a:lstStyle/>
          <a:p>
            <a:pPr defTabSz="422041"/>
            <a:r>
              <a:rPr lang="ja-JP" altLang="en-US" sz="1477" b="1" dirty="0">
                <a:solidFill>
                  <a:prstClr val="black"/>
                </a:solidFill>
                <a:latin typeface="Arial" panose="020B0604020202020204" pitchFamily="34" charset="0"/>
                <a:ea typeface="Meiryo UI" panose="020B0604030504040204" pitchFamily="50" charset="-128"/>
                <a:cs typeface="Arial" panose="020B0604020202020204" pitchFamily="34" charset="0"/>
              </a:rPr>
              <a:t>今後ヒアリング結果を踏まえ、ハードレガシーとしてパビリオン建築物の一部を残すかを判断</a:t>
            </a:r>
          </a:p>
        </p:txBody>
      </p:sp>
      <p:sp>
        <p:nvSpPr>
          <p:cNvPr id="29" name="正方形/長方形 28"/>
          <p:cNvSpPr/>
          <p:nvPr/>
        </p:nvSpPr>
        <p:spPr>
          <a:xfrm>
            <a:off x="927558" y="4118844"/>
            <a:ext cx="8248782" cy="725405"/>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3006" tIns="23006" rIns="23006" bIns="23006" rtlCol="0" anchor="ctr"/>
          <a:lstStyle/>
          <a:p>
            <a:pPr defTabSz="422041">
              <a:lnSpc>
                <a:spcPts val="1569"/>
              </a:lnSpc>
            </a:pPr>
            <a:r>
              <a:rPr lang="ja-JP" altLang="en-US" sz="1292" dirty="0">
                <a:solidFill>
                  <a:srgbClr val="FF000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“何を残すのか？（レガシーのイメージ）”</a:t>
            </a:r>
            <a:endParaRPr lang="en-US" altLang="ja-JP" sz="1292" dirty="0">
              <a:solidFill>
                <a:srgbClr val="FF000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a:p>
            <a:pPr marL="158265" indent="-158265" defTabSz="422041">
              <a:lnSpc>
                <a:spcPts val="1569"/>
              </a:lnSpc>
              <a:buFont typeface="Wingdings" panose="05000000000000000000" pitchFamily="2" charset="2"/>
              <a:buChar char="Ø"/>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テーマ「ＲＥＢＯＲＮ」を引き継ぎ、万博期間中に世界に発信した最先端の医療技術やライフサイエンスを万博開催地から世界に発信し続けるため、「ＲＥＢＯＲＮ」の体験としてメインとなる</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ミライの病院</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や</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未来の診断</a:t>
            </a:r>
            <a:r>
              <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を行う建物部分</a:t>
            </a:r>
            <a:r>
              <a:rPr lang="ja-JP" altLang="en-US" sz="1100" dirty="0">
                <a:solidFill>
                  <a:schemeClr val="tx1"/>
                </a:solidFill>
                <a:latin typeface="Arial" panose="020B0604020202020204" pitchFamily="34" charset="0"/>
                <a:ea typeface="Meiryo UI" panose="020B0604030504040204" pitchFamily="50" charset="-128"/>
                <a:cs typeface="Arial" panose="020B0604020202020204" pitchFamily="34" charset="0"/>
              </a:rPr>
              <a:t>で検討</a:t>
            </a:r>
            <a:endParaRPr lang="en-US" altLang="ja-JP" sz="11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0" name="正方形/長方形 29"/>
          <p:cNvSpPr/>
          <p:nvPr/>
        </p:nvSpPr>
        <p:spPr>
          <a:xfrm>
            <a:off x="925486" y="4763144"/>
            <a:ext cx="8178573" cy="1032348"/>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3006" tIns="23006" rIns="23006" bIns="23006" rtlCol="0" anchor="ctr"/>
          <a:lstStyle/>
          <a:p>
            <a:pPr defTabSz="422041">
              <a:lnSpc>
                <a:spcPts val="1569"/>
              </a:lnSpc>
            </a:pPr>
            <a:r>
              <a:rPr lang="ja-JP" altLang="en-US" sz="1292" dirty="0">
                <a:solidFill>
                  <a:srgbClr val="FF000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“どのように残すのか？”</a:t>
            </a:r>
            <a:endParaRPr lang="en-US" altLang="ja-JP" sz="1292" dirty="0">
              <a:solidFill>
                <a:srgbClr val="FF0000"/>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endParaRPr>
          </a:p>
          <a:p>
            <a:pPr marL="158265" indent="-158265" defTabSz="422041">
              <a:lnSpc>
                <a:spcPts val="1600"/>
              </a:lnSpc>
              <a:buFont typeface="Wingdings" panose="05000000000000000000" pitchFamily="2" charset="2"/>
              <a:buChar char="Ø"/>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ハードレガシーとして建物を有効活用できるよう、民間事業者による最先端医療技術やライフサイエンスなどに関連するレガシー事業を行う。</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58265" indent="-158265" defTabSz="422041">
              <a:lnSpc>
                <a:spcPts val="1600"/>
              </a:lnSpc>
              <a:buFont typeface="Wingdings" panose="05000000000000000000" pitchFamily="2" charset="2"/>
              <a:buChar char="Ø"/>
            </a:pPr>
            <a:r>
              <a:rPr lang="ja-JP" altLang="en-US" sz="1100" dirty="0">
                <a:solidFill>
                  <a:prstClr val="black"/>
                </a:solidFill>
                <a:latin typeface="Arial" panose="020B0604020202020204" pitchFamily="34" charset="0"/>
                <a:ea typeface="Meiryo UI" panose="020B0604030504040204" pitchFamily="50" charset="-128"/>
                <a:cs typeface="Arial" panose="020B0604020202020204" pitchFamily="34" charset="0"/>
              </a:rPr>
              <a:t>なお、具体的な事業内容などについては、マーケットサウンディング等による民間事業者との意見交換や府・市と議論を行いながら検討を進める。</a:t>
            </a:r>
            <a:endParaRPr lang="en-US" altLang="ja-JP" sz="11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31" name="正方形/長方形 30"/>
          <p:cNvSpPr/>
          <p:nvPr/>
        </p:nvSpPr>
        <p:spPr>
          <a:xfrm>
            <a:off x="930791" y="6327247"/>
            <a:ext cx="8044418" cy="377487"/>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3006" tIns="23006" rIns="23006" bIns="23006" rtlCol="0" anchor="ctr"/>
          <a:lstStyle/>
          <a:p>
            <a:pPr defTabSz="422041"/>
            <a:r>
              <a:rPr lang="ja-JP" altLang="en-US" sz="1108" dirty="0">
                <a:solidFill>
                  <a:prstClr val="black"/>
                </a:solidFill>
                <a:latin typeface="Arial" panose="020B0604020202020204" pitchFamily="34" charset="0"/>
                <a:ea typeface="Meiryo UI" panose="020B0604030504040204" pitchFamily="50" charset="-128"/>
                <a:cs typeface="Arial" panose="020B0604020202020204" pitchFamily="34" charset="0"/>
              </a:rPr>
              <a:t>　展示やイベント・催事の内容や体験、その記録などについて、万博開催後の大阪の発展に寄与するものとなるよう検討を進める。さらにバーチャルパビリオンをソフトレガシーとして残す。</a:t>
            </a:r>
          </a:p>
        </p:txBody>
      </p:sp>
      <p:sp>
        <p:nvSpPr>
          <p:cNvPr id="49" name="テキスト ボックス 48">
            <a:extLst>
              <a:ext uri="{FF2B5EF4-FFF2-40B4-BE49-F238E27FC236}">
                <a16:creationId xmlns:a16="http://schemas.microsoft.com/office/drawing/2014/main" id="{DD9E71E2-FDC8-4F10-B6E9-ABCBE8CDA10E}"/>
              </a:ext>
            </a:extLst>
          </p:cNvPr>
          <p:cNvSpPr txBox="1"/>
          <p:nvPr/>
        </p:nvSpPr>
        <p:spPr>
          <a:xfrm>
            <a:off x="650777" y="2130342"/>
            <a:ext cx="2483719" cy="331959"/>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defTabSz="422041"/>
            <a:r>
              <a:rPr lang="ja-JP" altLang="en-US" sz="1477" b="1" dirty="0">
                <a:solidFill>
                  <a:prstClr val="white"/>
                </a:solidFill>
                <a:latin typeface="Arial" panose="020B0604020202020204" pitchFamily="34" charset="0"/>
                <a:ea typeface="Meiryo UI" panose="020B0604030504040204" pitchFamily="50" charset="-128"/>
                <a:cs typeface="Arial" panose="020B0604020202020204" pitchFamily="34" charset="0"/>
              </a:rPr>
              <a:t>２．ハードレガシー</a:t>
            </a:r>
          </a:p>
        </p:txBody>
      </p:sp>
      <p:sp>
        <p:nvSpPr>
          <p:cNvPr id="3" name="テキスト ボックス 2"/>
          <p:cNvSpPr txBox="1"/>
          <p:nvPr/>
        </p:nvSpPr>
        <p:spPr>
          <a:xfrm>
            <a:off x="841570" y="2479951"/>
            <a:ext cx="847066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大阪パビリオンの建物（一部）を含む土地約</a:t>
            </a:r>
            <a:r>
              <a:rPr lang="en-US" altLang="ja-JP" sz="1100" dirty="0">
                <a:latin typeface="Meiryo UI" panose="020B0604030504040204" pitchFamily="50" charset="-128"/>
                <a:ea typeface="Meiryo UI" panose="020B0604030504040204" pitchFamily="50" charset="-128"/>
              </a:rPr>
              <a:t>12,900</a:t>
            </a:r>
            <a:r>
              <a:rPr lang="ja-JP" altLang="en-US" sz="1100" dirty="0">
                <a:latin typeface="Meiryo UI" panose="020B0604030504040204" pitchFamily="50" charset="-128"/>
                <a:ea typeface="Meiryo UI" panose="020B0604030504040204" pitchFamily="50" charset="-128"/>
              </a:rPr>
              <a:t>平方メートルを対象に、レガシー事業としての活用を含めた民間事業を想定し、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具体的な事業内容について幅広く提案いただくマーケットサウンディングを実施</a:t>
            </a:r>
            <a:endParaRPr kumimoji="1" lang="ja-JP" altLang="en-US" sz="1100" dirty="0">
              <a:latin typeface="Meiryo UI" panose="020B0604030504040204" pitchFamily="50" charset="-128"/>
              <a:ea typeface="Meiryo UI" panose="020B0604030504040204" pitchFamily="50" charset="-128"/>
            </a:endParaRPr>
          </a:p>
        </p:txBody>
      </p:sp>
      <p:sp>
        <p:nvSpPr>
          <p:cNvPr id="4" name="二等辺三角形 3"/>
          <p:cNvSpPr/>
          <p:nvPr/>
        </p:nvSpPr>
        <p:spPr>
          <a:xfrm rot="10800000">
            <a:off x="4662981" y="3746858"/>
            <a:ext cx="580039" cy="11438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white"/>
                </a:solidFill>
                <a:latin typeface="Arial" panose="020B0604020202020204" pitchFamily="34" charset="0"/>
                <a:ea typeface="Meiryo UI" panose="020B0604030504040204" pitchFamily="50" charset="-128"/>
                <a:cs typeface="Arial" panose="020B0604020202020204" pitchFamily="34" charset="0"/>
              </a:rPr>
              <a:t>大阪パビリオンのレガシーについて</a:t>
            </a:r>
            <a:endParaRPr lang="en-US" altLang="ja-JP" b="1" dirty="0">
              <a:solidFill>
                <a:prstClr val="white"/>
              </a:solidFill>
              <a:latin typeface="Arial" panose="020B0604020202020204" pitchFamily="34" charset="0"/>
              <a:ea typeface="Meiryo UI" panose="020B0604030504040204" pitchFamily="50" charset="-128"/>
              <a:cs typeface="Arial" panose="020B0604020202020204" pitchFamily="34" charset="0"/>
            </a:endParaRPr>
          </a:p>
        </p:txBody>
      </p:sp>
      <p:sp>
        <p:nvSpPr>
          <p:cNvPr id="19" name="正方形/長方形 18"/>
          <p:cNvSpPr/>
          <p:nvPr/>
        </p:nvSpPr>
        <p:spPr>
          <a:xfrm>
            <a:off x="884204" y="2895856"/>
            <a:ext cx="7939056" cy="74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defTabSz="422041">
              <a:lnSpc>
                <a:spcPts val="1569"/>
              </a:lnSpc>
            </a:pPr>
            <a:r>
              <a:rPr lang="ja-JP" altLang="en-US" sz="1108"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　マーケットサウンディング</a:t>
            </a:r>
            <a:r>
              <a:rPr lang="ja-JP" altLang="en-US" sz="1015"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（提案期間：</a:t>
            </a:r>
            <a:r>
              <a:rPr lang="en-US" altLang="ja-JP" sz="1015"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R</a:t>
            </a:r>
            <a:r>
              <a:rPr lang="ja-JP" altLang="en-US" sz="1015"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３年７月</a:t>
            </a:r>
            <a:r>
              <a:rPr lang="en-US" altLang="ja-JP" sz="1015"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26</a:t>
            </a:r>
            <a:r>
              <a:rPr lang="ja-JP" altLang="en-US" sz="1015"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a:t>
            </a:r>
            <a:r>
              <a:rPr lang="en-US" altLang="ja-JP" sz="1015"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30</a:t>
            </a:r>
            <a:r>
              <a:rPr lang="ja-JP" altLang="en-US" sz="1015" b="1" dirty="0">
                <a:solidFill>
                  <a:prstClr val="white"/>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日）　</a:t>
            </a:r>
            <a:r>
              <a:rPr lang="ja-JP" altLang="en-US" sz="1015" dirty="0">
                <a:solidFill>
                  <a:prstClr val="white"/>
                </a:solidFill>
                <a:latin typeface="Arial" panose="020B0604020202020204" pitchFamily="34" charset="0"/>
                <a:ea typeface="Meiryo UI" panose="020B0604030504040204" pitchFamily="50" charset="-128"/>
                <a:cs typeface="Arial" panose="020B0604020202020204" pitchFamily="34" charset="0"/>
              </a:rPr>
              <a:t>　</a:t>
            </a:r>
            <a:r>
              <a:rPr lang="en-US" altLang="ja-JP" sz="1015" dirty="0">
                <a:solidFill>
                  <a:prstClr val="white"/>
                </a:solidFill>
                <a:latin typeface="Arial" panose="020B0604020202020204" pitchFamily="34" charset="0"/>
                <a:ea typeface="Meiryo UI" panose="020B0604030504040204" pitchFamily="50" charset="-128"/>
                <a:cs typeface="Arial" panose="020B0604020202020204" pitchFamily="34" charset="0"/>
              </a:rPr>
              <a:t>【</a:t>
            </a:r>
            <a:r>
              <a:rPr lang="ja-JP" altLang="en-US" sz="1015" dirty="0">
                <a:solidFill>
                  <a:prstClr val="white"/>
                </a:solidFill>
                <a:latin typeface="Arial" panose="020B0604020202020204" pitchFamily="34" charset="0"/>
                <a:ea typeface="Meiryo UI" panose="020B0604030504040204" pitchFamily="50" charset="-128"/>
                <a:cs typeface="Arial" panose="020B0604020202020204" pitchFamily="34" charset="0"/>
              </a:rPr>
              <a:t>提案結果：４件</a:t>
            </a:r>
            <a:r>
              <a:rPr lang="en-US" altLang="ja-JP" sz="1015" dirty="0">
                <a:solidFill>
                  <a:prstClr val="white"/>
                </a:solidFill>
                <a:latin typeface="Arial" panose="020B0604020202020204" pitchFamily="34" charset="0"/>
                <a:ea typeface="Meiryo UI" panose="020B0604030504040204" pitchFamily="50" charset="-128"/>
                <a:cs typeface="Arial" panose="020B0604020202020204" pitchFamily="34" charset="0"/>
              </a:rPr>
              <a:t>】</a:t>
            </a:r>
          </a:p>
          <a:p>
            <a:pPr defTabSz="422041">
              <a:lnSpc>
                <a:spcPts val="1569"/>
              </a:lnSpc>
            </a:pPr>
            <a:r>
              <a:rPr lang="ja-JP" altLang="en-US" sz="1015" dirty="0">
                <a:solidFill>
                  <a:prstClr val="white"/>
                </a:solidFill>
                <a:latin typeface="Arial" panose="020B0604020202020204" pitchFamily="34" charset="0"/>
                <a:ea typeface="Meiryo UI" panose="020B0604030504040204" pitchFamily="50" charset="-128"/>
                <a:cs typeface="Arial" panose="020B0604020202020204" pitchFamily="34" charset="0"/>
              </a:rPr>
              <a:t>　　　　提案内容： ▷ 大阪パビリオンを活用するレガシー事業　２件</a:t>
            </a:r>
            <a:endParaRPr lang="en-US" altLang="ja-JP" sz="1015" dirty="0">
              <a:solidFill>
                <a:prstClr val="white"/>
              </a:solidFill>
              <a:latin typeface="Arial" panose="020B0604020202020204" pitchFamily="34" charset="0"/>
              <a:ea typeface="Meiryo UI" panose="020B0604030504040204" pitchFamily="50" charset="-128"/>
              <a:cs typeface="Arial" panose="020B0604020202020204" pitchFamily="34" charset="0"/>
            </a:endParaRPr>
          </a:p>
          <a:p>
            <a:pPr defTabSz="422041">
              <a:lnSpc>
                <a:spcPts val="1569"/>
              </a:lnSpc>
            </a:pPr>
            <a:r>
              <a:rPr lang="ja-JP" altLang="en-US" sz="1015" dirty="0">
                <a:solidFill>
                  <a:prstClr val="white"/>
                </a:solidFill>
                <a:latin typeface="Arial" panose="020B0604020202020204" pitchFamily="34" charset="0"/>
                <a:ea typeface="Meiryo UI" panose="020B0604030504040204" pitchFamily="50" charset="-128"/>
                <a:cs typeface="Arial" panose="020B0604020202020204" pitchFamily="34" charset="0"/>
              </a:rPr>
              <a:t>　　　　　　　　　　　　▷ 大阪パビリオンを含む土地の開発事業　１件　　　　　▷その他　１件　　</a:t>
            </a:r>
          </a:p>
        </p:txBody>
      </p:sp>
      <p:sp>
        <p:nvSpPr>
          <p:cNvPr id="2" name="スライド番号プレースホルダー 1"/>
          <p:cNvSpPr>
            <a:spLocks noGrp="1"/>
          </p:cNvSpPr>
          <p:nvPr>
            <p:ph type="sldNum" sz="quarter" idx="12"/>
          </p:nvPr>
        </p:nvSpPr>
        <p:spPr>
          <a:xfrm>
            <a:off x="7588541" y="6356352"/>
            <a:ext cx="2228850" cy="365125"/>
          </a:xfrm>
        </p:spPr>
        <p:txBody>
          <a:bodyPr/>
          <a:lstStyle/>
          <a:p>
            <a:r>
              <a:rPr kumimoji="1" lang="en-US" altLang="ja-JP" dirty="0"/>
              <a:t>15</a:t>
            </a:r>
            <a:endParaRPr kumimoji="1" lang="ja-JP" altLang="en-US" dirty="0"/>
          </a:p>
        </p:txBody>
      </p:sp>
    </p:spTree>
    <p:extLst>
      <p:ext uri="{BB962C8B-B14F-4D97-AF65-F5344CB8AC3E}">
        <p14:creationId xmlns:p14="http://schemas.microsoft.com/office/powerpoint/2010/main" val="204775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88541" y="6356352"/>
            <a:ext cx="2228850" cy="365125"/>
          </a:xfrm>
        </p:spPr>
        <p:txBody>
          <a:bodyPr/>
          <a:lstStyle/>
          <a:p>
            <a:r>
              <a:rPr kumimoji="1" lang="en-US" altLang="ja-JP" dirty="0"/>
              <a:t>16</a:t>
            </a:r>
            <a:endParaRPr kumimoji="1" lang="ja-JP" altLang="en-US" dirty="0"/>
          </a:p>
        </p:txBody>
      </p:sp>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建物鳥瞰イメージ</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948" y="941139"/>
            <a:ext cx="9556924" cy="5375770"/>
          </a:xfrm>
          <a:prstGeom prst="rect">
            <a:avLst/>
          </a:prstGeom>
        </p:spPr>
      </p:pic>
      <p:sp>
        <p:nvSpPr>
          <p:cNvPr id="26" name="テキスト ボックス 25"/>
          <p:cNvSpPr txBox="1"/>
          <p:nvPr/>
        </p:nvSpPr>
        <p:spPr>
          <a:xfrm>
            <a:off x="2515651" y="4165780"/>
            <a:ext cx="2089650" cy="224229"/>
          </a:xfrm>
          <a:prstGeom prst="rect">
            <a:avLst/>
          </a:prstGeom>
          <a:noFill/>
        </p:spPr>
        <p:txBody>
          <a:bodyPr wrap="square" rtlCol="0">
            <a:spAutoFit/>
          </a:bodyPr>
          <a:lstStyle/>
          <a:p>
            <a:pPr algn="ctr"/>
            <a:r>
              <a:rPr kumimoji="1" lang="ja-JP" altLang="en-US" sz="857" b="1" dirty="0">
                <a:latin typeface="Yu Gothic UI" panose="020B0500000000000000" pitchFamily="50" charset="-128"/>
                <a:ea typeface="Yu Gothic UI" panose="020B0500000000000000" pitchFamily="50" charset="-128"/>
              </a:rPr>
              <a:t>その他自治体パビリオン</a:t>
            </a:r>
            <a:endParaRPr kumimoji="1" lang="en-US" altLang="ja-JP" sz="857" b="1" dirty="0">
              <a:latin typeface="Yu Gothic UI" panose="020B0500000000000000" pitchFamily="50" charset="-128"/>
              <a:ea typeface="Yu Gothic UI" panose="020B0500000000000000" pitchFamily="50" charset="-128"/>
            </a:endParaRPr>
          </a:p>
        </p:txBody>
      </p:sp>
      <p:sp>
        <p:nvSpPr>
          <p:cNvPr id="27" name="テキスト ボックス 26"/>
          <p:cNvSpPr txBox="1"/>
          <p:nvPr/>
        </p:nvSpPr>
        <p:spPr>
          <a:xfrm>
            <a:off x="5382353" y="2393000"/>
            <a:ext cx="1199069" cy="246221"/>
          </a:xfrm>
          <a:prstGeom prst="rect">
            <a:avLst/>
          </a:prstGeom>
          <a:noFill/>
        </p:spPr>
        <p:txBody>
          <a:bodyPr wrap="square" rtlCol="0">
            <a:spAutoFit/>
          </a:bodyPr>
          <a:lstStyle/>
          <a:p>
            <a:pPr algn="ctr"/>
            <a:r>
              <a:rPr kumimoji="1" lang="ja-JP" altLang="en-US" sz="1000" b="1" dirty="0">
                <a:latin typeface="Yu Gothic UI" panose="020B0500000000000000" pitchFamily="50" charset="-128"/>
                <a:ea typeface="Yu Gothic UI" panose="020B0500000000000000" pitchFamily="50" charset="-128"/>
              </a:rPr>
              <a:t>ライド棟</a:t>
            </a:r>
            <a:endParaRPr kumimoji="1" lang="en-US" altLang="ja-JP" sz="1000" b="1" dirty="0">
              <a:latin typeface="Yu Gothic UI" panose="020B0500000000000000" pitchFamily="50" charset="-128"/>
              <a:ea typeface="Yu Gothic UI" panose="020B0500000000000000" pitchFamily="50" charset="-128"/>
            </a:endParaRPr>
          </a:p>
        </p:txBody>
      </p:sp>
      <p:sp>
        <p:nvSpPr>
          <p:cNvPr id="32" name="テキスト ボックス 31"/>
          <p:cNvSpPr txBox="1"/>
          <p:nvPr/>
        </p:nvSpPr>
        <p:spPr>
          <a:xfrm>
            <a:off x="2515651" y="1872913"/>
            <a:ext cx="1799464" cy="246221"/>
          </a:xfrm>
          <a:prstGeom prst="rect">
            <a:avLst/>
          </a:prstGeom>
          <a:noFill/>
        </p:spPr>
        <p:txBody>
          <a:bodyPr wrap="square" rtlCol="0">
            <a:spAutoFit/>
          </a:bodyPr>
          <a:lstStyle/>
          <a:p>
            <a:pPr algn="ctr"/>
            <a:r>
              <a:rPr kumimoji="1" lang="ja-JP" altLang="en-US" sz="1000" b="1" dirty="0">
                <a:latin typeface="Yu Gothic UI" panose="020B0500000000000000" pitchFamily="50" charset="-128"/>
                <a:ea typeface="Yu Gothic UI" panose="020B0500000000000000" pitchFamily="50" charset="-128"/>
              </a:rPr>
              <a:t>催事＋物販</a:t>
            </a:r>
            <a:r>
              <a:rPr lang="ja-JP" altLang="en-US" sz="1000" b="1" dirty="0">
                <a:latin typeface="Yu Gothic UI" panose="020B0500000000000000" pitchFamily="50" charset="-128"/>
                <a:ea typeface="Yu Gothic UI" panose="020B0500000000000000" pitchFamily="50" charset="-128"/>
              </a:rPr>
              <a:t>＋レストラン</a:t>
            </a:r>
            <a:endParaRPr kumimoji="1" lang="en-US" altLang="ja-JP" sz="1000" b="1" dirty="0">
              <a:latin typeface="Yu Gothic UI" panose="020B0500000000000000" pitchFamily="50" charset="-128"/>
              <a:ea typeface="Yu Gothic UI" panose="020B0500000000000000" pitchFamily="50" charset="-128"/>
            </a:endParaRPr>
          </a:p>
        </p:txBody>
      </p:sp>
      <p:sp>
        <p:nvSpPr>
          <p:cNvPr id="33" name="テキスト ボックス 32"/>
          <p:cNvSpPr txBox="1"/>
          <p:nvPr/>
        </p:nvSpPr>
        <p:spPr>
          <a:xfrm>
            <a:off x="4638223" y="1800014"/>
            <a:ext cx="989845" cy="378117"/>
          </a:xfrm>
          <a:prstGeom prst="rect">
            <a:avLst/>
          </a:prstGeom>
          <a:noFill/>
        </p:spPr>
        <p:txBody>
          <a:bodyPr wrap="square" rtlCol="0">
            <a:spAutoFit/>
          </a:bodyPr>
          <a:lstStyle/>
          <a:p>
            <a:pPr algn="ctr"/>
            <a:r>
              <a:rPr kumimoji="1" lang="ja-JP" altLang="en-US" sz="1000" b="1" dirty="0">
                <a:latin typeface="Yu Gothic UI" panose="020B0500000000000000" pitchFamily="50" charset="-128"/>
                <a:ea typeface="Yu Gothic UI" panose="020B0500000000000000" pitchFamily="50" charset="-128"/>
              </a:rPr>
              <a:t>ホール</a:t>
            </a:r>
            <a:endParaRPr kumimoji="1" lang="en-US" altLang="ja-JP" sz="1000" b="1" dirty="0">
              <a:latin typeface="Yu Gothic UI" panose="020B0500000000000000" pitchFamily="50" charset="-128"/>
              <a:ea typeface="Yu Gothic UI" panose="020B0500000000000000" pitchFamily="50" charset="-128"/>
            </a:endParaRPr>
          </a:p>
          <a:p>
            <a:pPr algn="ctr"/>
            <a:r>
              <a:rPr lang="ja-JP" altLang="en-US" sz="857" b="1" dirty="0">
                <a:latin typeface="Yu Gothic UI" panose="020B0500000000000000" pitchFamily="50" charset="-128"/>
                <a:ea typeface="Yu Gothic UI" panose="020B0500000000000000" pitchFamily="50" charset="-128"/>
              </a:rPr>
              <a:t>（滞留スペース）</a:t>
            </a:r>
            <a:endParaRPr kumimoji="1" lang="en-US" altLang="ja-JP" sz="857" b="1" dirty="0">
              <a:latin typeface="Yu Gothic UI" panose="020B0500000000000000" pitchFamily="50" charset="-128"/>
              <a:ea typeface="Yu Gothic UI" panose="020B0500000000000000" pitchFamily="50" charset="-128"/>
            </a:endParaRPr>
          </a:p>
        </p:txBody>
      </p:sp>
      <p:sp>
        <p:nvSpPr>
          <p:cNvPr id="34" name="テキスト ボックス 33"/>
          <p:cNvSpPr txBox="1"/>
          <p:nvPr/>
        </p:nvSpPr>
        <p:spPr>
          <a:xfrm>
            <a:off x="6164288" y="1966077"/>
            <a:ext cx="834266" cy="246221"/>
          </a:xfrm>
          <a:prstGeom prst="rect">
            <a:avLst/>
          </a:prstGeom>
          <a:noFill/>
        </p:spPr>
        <p:txBody>
          <a:bodyPr wrap="square" rtlCol="0">
            <a:spAutoFit/>
          </a:bodyPr>
          <a:lstStyle/>
          <a:p>
            <a:pPr algn="ctr"/>
            <a:r>
              <a:rPr kumimoji="1" lang="ja-JP" altLang="en-US" sz="1000" b="1" dirty="0">
                <a:latin typeface="Yu Gothic UI" panose="020B0500000000000000" pitchFamily="50" charset="-128"/>
                <a:ea typeface="Yu Gothic UI" panose="020B0500000000000000" pitchFamily="50" charset="-128"/>
              </a:rPr>
              <a:t>展示</a:t>
            </a:r>
            <a:endParaRPr kumimoji="1" lang="en-US" altLang="ja-JP" sz="1000" b="1" dirty="0">
              <a:latin typeface="Yu Gothic UI" panose="020B0500000000000000" pitchFamily="50" charset="-128"/>
              <a:ea typeface="Yu Gothic UI" panose="020B0500000000000000" pitchFamily="50" charset="-128"/>
            </a:endParaRPr>
          </a:p>
        </p:txBody>
      </p:sp>
      <p:sp>
        <p:nvSpPr>
          <p:cNvPr id="35" name="テキスト ボックス 34"/>
          <p:cNvSpPr txBox="1"/>
          <p:nvPr/>
        </p:nvSpPr>
        <p:spPr>
          <a:xfrm>
            <a:off x="6581422" y="1550972"/>
            <a:ext cx="1799464" cy="224229"/>
          </a:xfrm>
          <a:prstGeom prst="rect">
            <a:avLst/>
          </a:prstGeom>
          <a:noFill/>
        </p:spPr>
        <p:txBody>
          <a:bodyPr wrap="square" rtlCol="0">
            <a:spAutoFit/>
          </a:bodyPr>
          <a:lstStyle/>
          <a:p>
            <a:pPr algn="ctr"/>
            <a:r>
              <a:rPr kumimoji="1" lang="ja-JP" altLang="en-US" sz="857" b="1" dirty="0">
                <a:solidFill>
                  <a:schemeClr val="bg1"/>
                </a:solidFill>
                <a:latin typeface="Yu Gothic UI" panose="020B0500000000000000" pitchFamily="50" charset="-128"/>
                <a:ea typeface="Yu Gothic UI" panose="020B0500000000000000" pitchFamily="50" charset="-128"/>
              </a:rPr>
              <a:t>企業館</a:t>
            </a:r>
            <a:endParaRPr kumimoji="1" lang="en-US" altLang="ja-JP" sz="857" b="1" dirty="0">
              <a:solidFill>
                <a:schemeClr val="bg1"/>
              </a:solidFill>
              <a:latin typeface="Yu Gothic UI" panose="020B0500000000000000" pitchFamily="50" charset="-128"/>
              <a:ea typeface="Yu Gothic UI" panose="020B0500000000000000" pitchFamily="50" charset="-128"/>
            </a:endParaRPr>
          </a:p>
        </p:txBody>
      </p:sp>
      <p:sp>
        <p:nvSpPr>
          <p:cNvPr id="36" name="テキスト ボックス 35"/>
          <p:cNvSpPr txBox="1"/>
          <p:nvPr/>
        </p:nvSpPr>
        <p:spPr>
          <a:xfrm>
            <a:off x="4947410" y="1135867"/>
            <a:ext cx="1799464" cy="224229"/>
          </a:xfrm>
          <a:prstGeom prst="rect">
            <a:avLst/>
          </a:prstGeom>
          <a:noFill/>
        </p:spPr>
        <p:txBody>
          <a:bodyPr wrap="square" rtlCol="0">
            <a:spAutoFit/>
          </a:bodyPr>
          <a:lstStyle/>
          <a:p>
            <a:pPr algn="ctr"/>
            <a:r>
              <a:rPr kumimoji="1" lang="ja-JP" altLang="en-US" sz="857" b="1" dirty="0">
                <a:solidFill>
                  <a:schemeClr val="bg1"/>
                </a:solidFill>
                <a:latin typeface="Yu Gothic UI" panose="020B0500000000000000" pitchFamily="50" charset="-128"/>
                <a:ea typeface="Yu Gothic UI" panose="020B0500000000000000" pitchFamily="50" charset="-128"/>
              </a:rPr>
              <a:t>熱源供給施設</a:t>
            </a:r>
            <a:endParaRPr kumimoji="1" lang="en-US" altLang="ja-JP" sz="857" b="1" dirty="0">
              <a:solidFill>
                <a:schemeClr val="bg1"/>
              </a:solidFill>
              <a:latin typeface="Yu Gothic UI" panose="020B0500000000000000" pitchFamily="50" charset="-128"/>
              <a:ea typeface="Yu Gothic UI" panose="020B0500000000000000" pitchFamily="50" charset="-128"/>
            </a:endParaRPr>
          </a:p>
        </p:txBody>
      </p:sp>
      <p:sp>
        <p:nvSpPr>
          <p:cNvPr id="37" name="右矢印 36"/>
          <p:cNvSpPr/>
          <p:nvPr/>
        </p:nvSpPr>
        <p:spPr>
          <a:xfrm rot="13046269">
            <a:off x="1045374" y="1387993"/>
            <a:ext cx="602175" cy="651775"/>
          </a:xfrm>
          <a:prstGeom prst="rightArrow">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p>
        </p:txBody>
      </p:sp>
      <p:sp>
        <p:nvSpPr>
          <p:cNvPr id="38" name="テキスト ボックス 37"/>
          <p:cNvSpPr txBox="1"/>
          <p:nvPr/>
        </p:nvSpPr>
        <p:spPr>
          <a:xfrm>
            <a:off x="713780" y="1292476"/>
            <a:ext cx="367408" cy="312265"/>
          </a:xfrm>
          <a:prstGeom prst="rect">
            <a:avLst/>
          </a:prstGeom>
          <a:noFill/>
        </p:spPr>
        <p:txBody>
          <a:bodyPr wrap="none" rtlCol="0">
            <a:spAutoFit/>
          </a:bodyPr>
          <a:lstStyle/>
          <a:p>
            <a:pPr algn="ctr"/>
            <a:r>
              <a:rPr kumimoji="1" lang="ja-JP" altLang="en-US" sz="1429" b="1" dirty="0">
                <a:solidFill>
                  <a:schemeClr val="bg1"/>
                </a:solidFill>
                <a:latin typeface="Yu Gothic UI" panose="020B0500000000000000" pitchFamily="50" charset="-128"/>
                <a:ea typeface="Yu Gothic UI" panose="020B0500000000000000" pitchFamily="50" charset="-128"/>
              </a:rPr>
              <a:t>北</a:t>
            </a:r>
            <a:endParaRPr kumimoji="1" lang="en-US" altLang="ja-JP" sz="1429" b="1" dirty="0">
              <a:solidFill>
                <a:schemeClr val="bg1"/>
              </a:solidFill>
              <a:latin typeface="Yu Gothic UI" panose="020B0500000000000000" pitchFamily="50" charset="-128"/>
              <a:ea typeface="Yu Gothic UI" panose="020B0500000000000000" pitchFamily="50" charset="-128"/>
            </a:endParaRPr>
          </a:p>
        </p:txBody>
      </p:sp>
      <p:grpSp>
        <p:nvGrpSpPr>
          <p:cNvPr id="42" name="グループ化 41"/>
          <p:cNvGrpSpPr/>
          <p:nvPr/>
        </p:nvGrpSpPr>
        <p:grpSpPr>
          <a:xfrm>
            <a:off x="2314553" y="1292439"/>
            <a:ext cx="752189" cy="349081"/>
            <a:chOff x="11282611" y="13513459"/>
            <a:chExt cx="665210" cy="308722"/>
          </a:xfrm>
        </p:grpSpPr>
        <p:sp>
          <p:nvSpPr>
            <p:cNvPr id="43" name="テキスト ボックス 42"/>
            <p:cNvSpPr txBox="1"/>
            <p:nvPr/>
          </p:nvSpPr>
          <p:spPr>
            <a:xfrm>
              <a:off x="11321541" y="13526625"/>
              <a:ext cx="570175" cy="295556"/>
            </a:xfrm>
            <a:prstGeom prst="rect">
              <a:avLst/>
            </a:prstGeom>
            <a:noFill/>
          </p:spPr>
          <p:txBody>
            <a:bodyPr wrap="none" rtlCol="0">
              <a:spAutoFit/>
            </a:bodyPr>
            <a:lstStyle/>
            <a:p>
              <a:pPr algn="ctr"/>
              <a:r>
                <a:rPr kumimoji="1" lang="ja-JP" altLang="en-US" sz="786" b="1" dirty="0">
                  <a:solidFill>
                    <a:schemeClr val="bg1"/>
                  </a:solidFill>
                  <a:latin typeface="Yu Gothic UI" panose="020B0500000000000000" pitchFamily="50" charset="-128"/>
                  <a:ea typeface="Yu Gothic UI" panose="020B0500000000000000" pitchFamily="50" charset="-128"/>
                </a:rPr>
                <a:t>夢洲</a:t>
              </a:r>
              <a:endParaRPr kumimoji="1" lang="en-US" altLang="ja-JP" sz="786"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786" b="1" dirty="0">
                  <a:solidFill>
                    <a:schemeClr val="bg1"/>
                  </a:solidFill>
                  <a:latin typeface="Yu Gothic UI" panose="020B0500000000000000" pitchFamily="50" charset="-128"/>
                  <a:ea typeface="Yu Gothic UI" panose="020B0500000000000000" pitchFamily="50" charset="-128"/>
                </a:rPr>
                <a:t>環状</a:t>
              </a:r>
              <a:r>
                <a:rPr kumimoji="1" lang="en-US" altLang="ja-JP" sz="786" b="1" dirty="0">
                  <a:solidFill>
                    <a:schemeClr val="bg1"/>
                  </a:solidFill>
                  <a:latin typeface="Yu Gothic UI" panose="020B0500000000000000" pitchFamily="50" charset="-128"/>
                  <a:ea typeface="Yu Gothic UI" panose="020B0500000000000000" pitchFamily="50" charset="-128"/>
                </a:rPr>
                <a:t>2</a:t>
              </a:r>
              <a:r>
                <a:rPr kumimoji="1" lang="ja-JP" altLang="en-US" sz="786" b="1" dirty="0">
                  <a:solidFill>
                    <a:schemeClr val="bg1"/>
                  </a:solidFill>
                  <a:latin typeface="Yu Gothic UI" panose="020B0500000000000000" pitchFamily="50" charset="-128"/>
                  <a:ea typeface="Yu Gothic UI" panose="020B0500000000000000" pitchFamily="50" charset="-128"/>
                </a:rPr>
                <a:t>号線</a:t>
              </a:r>
            </a:p>
          </p:txBody>
        </p:sp>
        <p:sp>
          <p:nvSpPr>
            <p:cNvPr id="44" name="正方形/長方形 43"/>
            <p:cNvSpPr/>
            <p:nvPr/>
          </p:nvSpPr>
          <p:spPr>
            <a:xfrm>
              <a:off x="11282611" y="13513459"/>
              <a:ext cx="665210" cy="3046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229783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75664" y="6485383"/>
            <a:ext cx="2238038" cy="313368"/>
          </a:xfrm>
        </p:spPr>
        <p:txBody>
          <a:bodyPr/>
          <a:lstStyle/>
          <a:p>
            <a:r>
              <a:rPr kumimoji="1" lang="en-US" altLang="ja-JP" dirty="0"/>
              <a:t>17</a:t>
            </a:r>
            <a:endParaRPr kumimoji="1" lang="ja-JP" altLang="en-US" dirty="0"/>
          </a:p>
        </p:txBody>
      </p:sp>
      <p:pic>
        <p:nvPicPr>
          <p:cNvPr id="55" name="図 5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4244" y="540391"/>
            <a:ext cx="9144000" cy="6083524"/>
          </a:xfrm>
          <a:prstGeom prst="rect">
            <a:avLst/>
          </a:prstGeom>
        </p:spPr>
      </p:pic>
      <p:sp>
        <p:nvSpPr>
          <p:cNvPr id="57" name="Google Shape;486;ge638d91dcd_27_78"/>
          <p:cNvSpPr txBox="1"/>
          <p:nvPr/>
        </p:nvSpPr>
        <p:spPr>
          <a:xfrm>
            <a:off x="7050160" y="3257499"/>
            <a:ext cx="2610852" cy="1727931"/>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r>
              <a:rPr lang="ja-JP" sz="1200" b="1" dirty="0">
                <a:solidFill>
                  <a:schemeClr val="dk1"/>
                </a:solidFill>
                <a:latin typeface="Arial"/>
                <a:ea typeface="Arial"/>
                <a:cs typeface="Arial"/>
                <a:sym typeface="Arial"/>
              </a:rPr>
              <a:t>用地面積：約10,800㎡</a:t>
            </a:r>
            <a:endParaRPr sz="1200" b="1" dirty="0">
              <a:solidFill>
                <a:schemeClr val="dk1"/>
              </a:solidFill>
              <a:latin typeface="Arial"/>
              <a:ea typeface="Arial"/>
              <a:cs typeface="Arial"/>
              <a:sym typeface="Arial"/>
            </a:endParaRPr>
          </a:p>
          <a:p>
            <a:pPr lvl="0"/>
            <a:r>
              <a:rPr lang="ja-JP" sz="1200" b="1" dirty="0">
                <a:solidFill>
                  <a:schemeClr val="dk1"/>
                </a:solidFill>
                <a:latin typeface="Arial"/>
                <a:ea typeface="Arial"/>
                <a:cs typeface="Arial"/>
                <a:sym typeface="Arial"/>
              </a:rPr>
              <a:t>建物規模：地上２階建て</a:t>
            </a:r>
            <a:r>
              <a:rPr lang="zh-TW" altLang="en-US" sz="1200" b="1" dirty="0">
                <a:solidFill>
                  <a:schemeClr val="dk1"/>
                </a:solidFill>
                <a:latin typeface="Arial"/>
                <a:ea typeface="Arial"/>
                <a:cs typeface="Arial"/>
                <a:sym typeface="Arial"/>
              </a:rPr>
              <a:t>（一部３層）</a:t>
            </a:r>
          </a:p>
          <a:p>
            <a:pPr marL="0" marR="0" lvl="0" indent="0" algn="l" rtl="0">
              <a:spcBef>
                <a:spcPts val="0"/>
              </a:spcBef>
              <a:spcAft>
                <a:spcPts val="0"/>
              </a:spcAft>
              <a:buNone/>
            </a:pPr>
            <a:endParaRPr sz="1200" b="1" dirty="0">
              <a:solidFill>
                <a:schemeClr val="dk1"/>
              </a:solidFill>
              <a:latin typeface="Arial"/>
              <a:ea typeface="Arial"/>
              <a:cs typeface="Arial"/>
              <a:sym typeface="Arial"/>
            </a:endParaRPr>
          </a:p>
          <a:p>
            <a:pPr lvl="0"/>
            <a:r>
              <a:rPr lang="ja-JP" sz="1200" b="1" dirty="0">
                <a:solidFill>
                  <a:schemeClr val="dk1"/>
                </a:solidFill>
                <a:latin typeface="Arial"/>
                <a:ea typeface="Arial"/>
                <a:cs typeface="Arial"/>
                <a:sym typeface="Arial"/>
              </a:rPr>
              <a:t>建物高さ ：</a:t>
            </a:r>
            <a:r>
              <a:rPr lang="ja-JP" altLang="en-US" sz="1200" b="1" dirty="0">
                <a:solidFill>
                  <a:schemeClr val="dk1"/>
                </a:solidFill>
                <a:latin typeface="Arial"/>
                <a:ea typeface="Arial"/>
                <a:cs typeface="Arial"/>
                <a:sym typeface="Arial"/>
              </a:rPr>
              <a:t>約</a:t>
            </a:r>
            <a:r>
              <a:rPr lang="en-US" altLang="ja-JP" sz="1200" b="1" dirty="0">
                <a:solidFill>
                  <a:schemeClr val="dk1"/>
                </a:solidFill>
                <a:latin typeface="Arial"/>
                <a:ea typeface="Arial"/>
                <a:cs typeface="Arial"/>
                <a:sym typeface="Arial"/>
              </a:rPr>
              <a:t>12m</a:t>
            </a:r>
            <a:r>
              <a:rPr lang="ja-JP" altLang="en-US" sz="1200" b="1" dirty="0" err="1">
                <a:solidFill>
                  <a:schemeClr val="dk1"/>
                </a:solidFill>
                <a:latin typeface="Arial"/>
                <a:ea typeface="Arial"/>
                <a:cs typeface="Arial"/>
                <a:sym typeface="Arial"/>
              </a:rPr>
              <a:t>、</a:t>
            </a:r>
            <a:r>
              <a:rPr lang="ja-JP" altLang="en-US" sz="1200" b="1" dirty="0">
                <a:solidFill>
                  <a:schemeClr val="dk1"/>
                </a:solidFill>
                <a:latin typeface="Arial"/>
                <a:ea typeface="Arial"/>
                <a:cs typeface="Arial"/>
                <a:sym typeface="Arial"/>
              </a:rPr>
              <a:t>一部約</a:t>
            </a:r>
            <a:r>
              <a:rPr lang="en-US" altLang="ja-JP" sz="1200" b="1" dirty="0">
                <a:solidFill>
                  <a:schemeClr val="dk1"/>
                </a:solidFill>
                <a:latin typeface="Arial"/>
                <a:ea typeface="Arial"/>
                <a:cs typeface="Arial"/>
                <a:sym typeface="Arial"/>
              </a:rPr>
              <a:t>20m</a:t>
            </a:r>
          </a:p>
          <a:p>
            <a:pPr marL="0" marR="0" lvl="0" indent="0" algn="l" rtl="0">
              <a:spcBef>
                <a:spcPts val="0"/>
              </a:spcBef>
              <a:spcAft>
                <a:spcPts val="0"/>
              </a:spcAft>
              <a:buNone/>
            </a:pPr>
            <a:r>
              <a:rPr lang="ja-JP" sz="1200" b="1" dirty="0">
                <a:solidFill>
                  <a:schemeClr val="dk1"/>
                </a:solidFill>
                <a:latin typeface="Arial"/>
                <a:ea typeface="Arial"/>
                <a:cs typeface="Arial"/>
                <a:sym typeface="Arial"/>
              </a:rPr>
              <a:t>建築面積：約5,200㎡</a:t>
            </a:r>
            <a:endParaRPr sz="1200" b="1" dirty="0">
              <a:solidFill>
                <a:schemeClr val="dk1"/>
              </a:solidFill>
              <a:latin typeface="Arial"/>
              <a:ea typeface="Arial"/>
              <a:cs typeface="Arial"/>
              <a:sym typeface="Arial"/>
            </a:endParaRPr>
          </a:p>
          <a:p>
            <a:pPr marL="0" marR="0" lvl="0" indent="0" algn="l" rtl="0">
              <a:spcBef>
                <a:spcPts val="0"/>
              </a:spcBef>
              <a:spcAft>
                <a:spcPts val="0"/>
              </a:spcAft>
              <a:buNone/>
            </a:pPr>
            <a:r>
              <a:rPr lang="ja-JP" sz="1200" b="1" dirty="0">
                <a:solidFill>
                  <a:schemeClr val="dk1"/>
                </a:solidFill>
                <a:latin typeface="Arial"/>
                <a:ea typeface="Arial"/>
                <a:cs typeface="Arial"/>
                <a:sym typeface="Arial"/>
              </a:rPr>
              <a:t>延床面積：約8,950㎡</a:t>
            </a:r>
            <a:endParaRPr sz="1200" b="1" dirty="0">
              <a:solidFill>
                <a:schemeClr val="dk1"/>
              </a:solidFill>
              <a:latin typeface="Arial"/>
              <a:ea typeface="Arial"/>
              <a:cs typeface="Arial"/>
              <a:sym typeface="Arial"/>
            </a:endParaRPr>
          </a:p>
          <a:p>
            <a:pPr marL="0" marR="0" lvl="0" indent="0" algn="l" rtl="0">
              <a:spcBef>
                <a:spcPts val="0"/>
              </a:spcBef>
              <a:spcAft>
                <a:spcPts val="0"/>
              </a:spcAft>
              <a:buNone/>
            </a:pPr>
            <a:endParaRPr sz="1200" b="1" dirty="0">
              <a:solidFill>
                <a:schemeClr val="dk1"/>
              </a:solidFill>
              <a:latin typeface="Arial"/>
              <a:ea typeface="Arial"/>
              <a:cs typeface="Arial"/>
              <a:sym typeface="Arial"/>
            </a:endParaRPr>
          </a:p>
          <a:p>
            <a:pPr marL="0" marR="0" lvl="0" indent="0" algn="l" rtl="0">
              <a:spcBef>
                <a:spcPts val="0"/>
              </a:spcBef>
              <a:spcAft>
                <a:spcPts val="0"/>
              </a:spcAft>
              <a:buNone/>
            </a:pPr>
            <a:r>
              <a:rPr lang="ja-JP" sz="1200" b="1" dirty="0">
                <a:solidFill>
                  <a:schemeClr val="dk1"/>
                </a:solidFill>
                <a:latin typeface="Arial"/>
                <a:ea typeface="Arial"/>
                <a:cs typeface="Arial"/>
                <a:sym typeface="Arial"/>
              </a:rPr>
              <a:t>本設建物：約2,400㎡</a:t>
            </a:r>
            <a:endParaRPr sz="1200" b="1" dirty="0">
              <a:solidFill>
                <a:schemeClr val="dk1"/>
              </a:solidFill>
              <a:latin typeface="Arial"/>
              <a:ea typeface="Arial"/>
              <a:cs typeface="Arial"/>
              <a:sym typeface="Arial"/>
            </a:endParaRPr>
          </a:p>
          <a:p>
            <a:pPr marL="0" marR="0" lvl="0" indent="0" algn="l" rtl="0">
              <a:spcBef>
                <a:spcPts val="0"/>
              </a:spcBef>
              <a:spcAft>
                <a:spcPts val="0"/>
              </a:spcAft>
              <a:buNone/>
            </a:pPr>
            <a:r>
              <a:rPr lang="ja-JP" sz="1200" b="1" dirty="0">
                <a:solidFill>
                  <a:schemeClr val="dk1"/>
                </a:solidFill>
                <a:latin typeface="Arial"/>
                <a:ea typeface="Arial"/>
                <a:cs typeface="Arial"/>
                <a:sym typeface="Arial"/>
              </a:rPr>
              <a:t>仮設建物：約6,550㎡</a:t>
            </a:r>
            <a:endParaRPr sz="1200" b="1" dirty="0">
              <a:solidFill>
                <a:schemeClr val="dk1"/>
              </a:solidFill>
              <a:latin typeface="Arial"/>
              <a:ea typeface="Arial"/>
              <a:cs typeface="Arial"/>
              <a:sym typeface="Arial"/>
            </a:endParaRPr>
          </a:p>
        </p:txBody>
      </p:sp>
      <p:sp>
        <p:nvSpPr>
          <p:cNvPr id="62" name="Google Shape;495;ge638d91dcd_27_78"/>
          <p:cNvSpPr txBox="1"/>
          <p:nvPr/>
        </p:nvSpPr>
        <p:spPr>
          <a:xfrm>
            <a:off x="7334766" y="2988393"/>
            <a:ext cx="2121268" cy="250604"/>
          </a:xfrm>
          <a:prstGeom prst="rect">
            <a:avLst/>
          </a:prstGeom>
          <a:noFill/>
          <a:ln>
            <a:noFill/>
          </a:ln>
        </p:spPr>
        <p:txBody>
          <a:bodyPr spcFirstLastPara="1" wrap="square" lIns="65300" tIns="32650" rIns="65300" bIns="32650" anchor="t" anchorCtr="0">
            <a:spAutoFit/>
          </a:bodyPr>
          <a:lstStyle/>
          <a:p>
            <a:pPr marL="0" marR="0" lvl="0" indent="0" algn="ctr" rtl="0">
              <a:spcBef>
                <a:spcPts val="0"/>
              </a:spcBef>
              <a:spcAft>
                <a:spcPts val="0"/>
              </a:spcAft>
              <a:buNone/>
            </a:pPr>
            <a:r>
              <a:rPr lang="ja-JP" sz="1200" b="1" dirty="0">
                <a:solidFill>
                  <a:schemeClr val="dk1"/>
                </a:solidFill>
                <a:latin typeface="Arial"/>
                <a:ea typeface="Arial"/>
                <a:cs typeface="Arial"/>
                <a:sym typeface="Arial"/>
              </a:rPr>
              <a:t>建物概要</a:t>
            </a:r>
            <a:r>
              <a:rPr lang="ja-JP" altLang="en-US" sz="1200" b="1" dirty="0">
                <a:solidFill>
                  <a:schemeClr val="dk1"/>
                </a:solidFill>
                <a:latin typeface="Arial"/>
                <a:ea typeface="Arial"/>
                <a:cs typeface="Arial"/>
                <a:sym typeface="Arial"/>
              </a:rPr>
              <a:t>（検討中イメージ）</a:t>
            </a:r>
            <a:endParaRPr sz="1200" b="1" dirty="0">
              <a:solidFill>
                <a:schemeClr val="dk1"/>
              </a:solidFill>
              <a:latin typeface="Arial"/>
              <a:ea typeface="Arial"/>
              <a:cs typeface="Arial"/>
              <a:sym typeface="Arial"/>
            </a:endParaRPr>
          </a:p>
        </p:txBody>
      </p:sp>
      <p:sp>
        <p:nvSpPr>
          <p:cNvPr id="72" name="Google Shape;496;ge638d91dcd_27_78"/>
          <p:cNvSpPr/>
          <p:nvPr/>
        </p:nvSpPr>
        <p:spPr>
          <a:xfrm>
            <a:off x="7128300" y="2951306"/>
            <a:ext cx="2486966" cy="274609"/>
          </a:xfrm>
          <a:prstGeom prst="rect">
            <a:avLst/>
          </a:prstGeom>
          <a:noFill/>
          <a:ln w="12700" cap="flat" cmpd="sng">
            <a:solidFill>
              <a:schemeClr val="dk1"/>
            </a:solidFill>
            <a:prstDash val="solid"/>
            <a:miter lim="800000"/>
            <a:headEnd type="none" w="sm" len="sm"/>
            <a:tailEnd type="none" w="sm" len="sm"/>
          </a:ln>
        </p:spPr>
        <p:txBody>
          <a:bodyPr spcFirstLastPara="1" wrap="square" lIns="65300" tIns="32650" rIns="65300" bIns="3265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3" name="正方形/長方形 72"/>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建物配置図案</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5480577" y="6408109"/>
            <a:ext cx="4080044" cy="261610"/>
          </a:xfrm>
          <a:prstGeom prst="rect">
            <a:avLst/>
          </a:prstGeom>
          <a:noFill/>
          <a:ln>
            <a:noFill/>
          </a:ln>
        </p:spPr>
        <p:txBody>
          <a:bodyPr wrap="square" rtlCol="0">
            <a:spAutoFit/>
          </a:bodyPr>
          <a:lstStyle/>
          <a:p>
            <a:r>
              <a:rPr lang="en-US" altLang="ja-JP" sz="1100" b="1" dirty="0">
                <a:latin typeface="Yu Gothic UI" panose="020B0500000000000000" pitchFamily="50" charset="-128"/>
                <a:ea typeface="Yu Gothic UI" panose="020B0500000000000000" pitchFamily="50" charset="-128"/>
              </a:rPr>
              <a:t>※</a:t>
            </a:r>
            <a:r>
              <a:rPr lang="ja-JP" altLang="en-US" sz="1100" b="1" dirty="0">
                <a:latin typeface="Yu Gothic UI" panose="020B0500000000000000" pitchFamily="50" charset="-128"/>
                <a:ea typeface="Yu Gothic UI" panose="020B0500000000000000" pitchFamily="50" charset="-128"/>
              </a:rPr>
              <a:t>敷地設定については、２０２５年日本国際博覧会協会と調整中</a:t>
            </a:r>
            <a:endParaRPr kumimoji="1" lang="en-US" altLang="ja-JP" sz="1100"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95629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nvGraphicFramePr>
        <p:xfrm>
          <a:off x="595616" y="4138642"/>
          <a:ext cx="8769210" cy="2431233"/>
        </p:xfrm>
        <a:graphic>
          <a:graphicData uri="http://schemas.openxmlformats.org/drawingml/2006/table">
            <a:tbl>
              <a:tblPr firstRow="1" bandRow="1">
                <a:tableStyleId>{5940675A-B579-460E-94D1-54222C63F5DA}</a:tableStyleId>
              </a:tblPr>
              <a:tblGrid>
                <a:gridCol w="658026">
                  <a:extLst>
                    <a:ext uri="{9D8B030D-6E8A-4147-A177-3AD203B41FA5}">
                      <a16:colId xmlns:a16="http://schemas.microsoft.com/office/drawing/2014/main" val="3655077781"/>
                    </a:ext>
                  </a:extLst>
                </a:gridCol>
                <a:gridCol w="949569">
                  <a:extLst>
                    <a:ext uri="{9D8B030D-6E8A-4147-A177-3AD203B41FA5}">
                      <a16:colId xmlns:a16="http://schemas.microsoft.com/office/drawing/2014/main" val="1385478461"/>
                    </a:ext>
                  </a:extLst>
                </a:gridCol>
                <a:gridCol w="1432323">
                  <a:extLst>
                    <a:ext uri="{9D8B030D-6E8A-4147-A177-3AD203B41FA5}">
                      <a16:colId xmlns:a16="http://schemas.microsoft.com/office/drawing/2014/main" val="126066209"/>
                    </a:ext>
                  </a:extLst>
                </a:gridCol>
                <a:gridCol w="1432323">
                  <a:extLst>
                    <a:ext uri="{9D8B030D-6E8A-4147-A177-3AD203B41FA5}">
                      <a16:colId xmlns:a16="http://schemas.microsoft.com/office/drawing/2014/main" val="150755713"/>
                    </a:ext>
                  </a:extLst>
                </a:gridCol>
                <a:gridCol w="1432323">
                  <a:extLst>
                    <a:ext uri="{9D8B030D-6E8A-4147-A177-3AD203B41FA5}">
                      <a16:colId xmlns:a16="http://schemas.microsoft.com/office/drawing/2014/main" val="2549704199"/>
                    </a:ext>
                  </a:extLst>
                </a:gridCol>
                <a:gridCol w="1432323">
                  <a:extLst>
                    <a:ext uri="{9D8B030D-6E8A-4147-A177-3AD203B41FA5}">
                      <a16:colId xmlns:a16="http://schemas.microsoft.com/office/drawing/2014/main" val="225604233"/>
                    </a:ext>
                  </a:extLst>
                </a:gridCol>
                <a:gridCol w="1432323">
                  <a:extLst>
                    <a:ext uri="{9D8B030D-6E8A-4147-A177-3AD203B41FA5}">
                      <a16:colId xmlns:a16="http://schemas.microsoft.com/office/drawing/2014/main" val="3566209481"/>
                    </a:ext>
                  </a:extLst>
                </a:gridCol>
              </a:tblGrid>
              <a:tr h="188156">
                <a:tc gridSpan="2">
                  <a:txBody>
                    <a:bodyPr/>
                    <a:lstStyle/>
                    <a:p>
                      <a:pPr algn="ctr"/>
                      <a:r>
                        <a:rPr kumimoji="1" lang="ja-JP" altLang="en-US" sz="900" dirty="0">
                          <a:latin typeface="メイリオ" panose="020B0604030504040204" pitchFamily="50" charset="-128"/>
                          <a:ea typeface="メイリオ" panose="020B0604030504040204" pitchFamily="50" charset="-128"/>
                        </a:rPr>
                        <a:t>年度</a:t>
                      </a:r>
                    </a:p>
                  </a:txBody>
                  <a:tcPr marL="47478" marR="47478" marT="23740" marB="23740" anchor="ctr">
                    <a:solidFill>
                      <a:schemeClr val="bg1">
                        <a:lumMod val="85000"/>
                      </a:schemeClr>
                    </a:solidFill>
                  </a:tcPr>
                </a:tc>
                <a:tc h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pPr algn="ctr"/>
                      <a:r>
                        <a:rPr kumimoji="1" lang="en-US" altLang="ja-JP" sz="900" dirty="0">
                          <a:latin typeface="メイリオ" panose="020B0604030504040204" pitchFamily="50" charset="-128"/>
                          <a:ea typeface="メイリオ" panose="020B0604030504040204" pitchFamily="50" charset="-128"/>
                        </a:rPr>
                        <a:t>2021</a:t>
                      </a:r>
                      <a:endParaRPr kumimoji="1" lang="ja-JP" altLang="en-US" sz="900" dirty="0">
                        <a:latin typeface="メイリオ" panose="020B0604030504040204" pitchFamily="50" charset="-128"/>
                        <a:ea typeface="メイリオ" panose="020B0604030504040204" pitchFamily="50" charset="-128"/>
                      </a:endParaRPr>
                    </a:p>
                  </a:txBody>
                  <a:tcPr marL="47478" marR="47478" marT="23740" marB="23740" anchor="ctr">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900" dirty="0">
                          <a:latin typeface="メイリオ" panose="020B0604030504040204" pitchFamily="50" charset="-128"/>
                          <a:ea typeface="メイリオ" panose="020B0604030504040204" pitchFamily="50" charset="-128"/>
                        </a:rPr>
                        <a:t>2022</a:t>
                      </a:r>
                      <a:endParaRPr kumimoji="1" lang="ja-JP" altLang="en-US" sz="9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900" dirty="0">
                          <a:latin typeface="メイリオ" panose="020B0604030504040204" pitchFamily="50" charset="-128"/>
                          <a:ea typeface="メイリオ" panose="020B0604030504040204" pitchFamily="50" charset="-128"/>
                        </a:rPr>
                        <a:t>2023</a:t>
                      </a:r>
                      <a:endParaRPr kumimoji="1" lang="ja-JP" altLang="en-US" sz="9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900" dirty="0">
                          <a:latin typeface="メイリオ" panose="020B0604030504040204" pitchFamily="50" charset="-128"/>
                          <a:ea typeface="メイリオ" panose="020B0604030504040204" pitchFamily="50" charset="-128"/>
                        </a:rPr>
                        <a:t>2024</a:t>
                      </a:r>
                      <a:endParaRPr kumimoji="1" lang="ja-JP" altLang="en-US" sz="9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solidFill>
                      <a:schemeClr val="bg1">
                        <a:lumMod val="85000"/>
                      </a:schemeClr>
                    </a:solidFill>
                  </a:tcPr>
                </a:tc>
                <a:tc>
                  <a:txBody>
                    <a:bodyPr/>
                    <a:lstStyle/>
                    <a:p>
                      <a:pPr algn="ctr"/>
                      <a:r>
                        <a:rPr kumimoji="1" lang="en-US" altLang="ja-JP" sz="900" dirty="0">
                          <a:latin typeface="メイリオ" panose="020B0604030504040204" pitchFamily="50" charset="-128"/>
                          <a:ea typeface="メイリオ" panose="020B0604030504040204" pitchFamily="50" charset="-128"/>
                        </a:rPr>
                        <a:t>2025</a:t>
                      </a:r>
                      <a:endParaRPr kumimoji="1" lang="ja-JP" altLang="en-US" sz="900" dirty="0">
                        <a:latin typeface="メイリオ" panose="020B0604030504040204" pitchFamily="50" charset="-128"/>
                        <a:ea typeface="メイリオ" panose="020B0604030504040204" pitchFamily="50" charset="-128"/>
                      </a:endParaRPr>
                    </a:p>
                  </a:txBody>
                  <a:tcPr marL="47478" marR="47478" marT="23740" marB="2374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465493176"/>
                  </a:ext>
                </a:extLst>
              </a:tr>
              <a:tr h="365538">
                <a:tc rowSpan="3">
                  <a:txBody>
                    <a:bodyPr/>
                    <a:lstStyle/>
                    <a:p>
                      <a:pPr algn="ctr"/>
                      <a:r>
                        <a:rPr kumimoji="1" lang="ja-JP" altLang="en-US" sz="900" b="0" dirty="0">
                          <a:solidFill>
                            <a:schemeClr val="tx1"/>
                          </a:solidFill>
                          <a:latin typeface="メイリオ" panose="020B0604030504040204" pitchFamily="50" charset="-128"/>
                          <a:ea typeface="メイリオ" panose="020B0604030504040204" pitchFamily="50" charset="-128"/>
                        </a:rPr>
                        <a:t>建築</a:t>
                      </a:r>
                    </a:p>
                  </a:txBody>
                  <a:tcPr marL="47478" marR="47478" marT="23740" marB="23740" anchor="ctr">
                    <a:solidFill>
                      <a:schemeClr val="bg1">
                        <a:lumMod val="85000"/>
                      </a:schemeClr>
                    </a:solidFill>
                  </a:tcPr>
                </a:tc>
                <a:tc>
                  <a:txBody>
                    <a:bodyPr/>
                    <a:lstStyle/>
                    <a:p>
                      <a:pPr algn="ctr"/>
                      <a:r>
                        <a:rPr kumimoji="1" lang="ja-JP" altLang="en-US" sz="900" b="0" dirty="0">
                          <a:latin typeface="メイリオ" panose="020B0604030504040204" pitchFamily="50" charset="-128"/>
                          <a:ea typeface="メイリオ" panose="020B0604030504040204" pitchFamily="50" charset="-128"/>
                        </a:rPr>
                        <a:t>計画</a:t>
                      </a:r>
                    </a:p>
                  </a:txBody>
                  <a:tcPr marL="47478" marR="47478" marT="23740" marB="23740"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0793468"/>
                  </a:ext>
                </a:extLst>
              </a:tr>
              <a:tr h="523385">
                <a:tc v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pPr algn="ctr"/>
                      <a:r>
                        <a:rPr kumimoji="1" lang="ja-JP" altLang="en-US" sz="900" b="0" dirty="0">
                          <a:latin typeface="メイリオ" panose="020B0604030504040204" pitchFamily="50" charset="-128"/>
                          <a:ea typeface="メイリオ" panose="020B0604030504040204" pitchFamily="50" charset="-128"/>
                        </a:rPr>
                        <a:t>設計業務</a:t>
                      </a:r>
                    </a:p>
                  </a:txBody>
                  <a:tcPr marL="47478" marR="47478" marT="23740" marB="23740"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4894402"/>
                  </a:ext>
                </a:extLst>
              </a:tr>
              <a:tr h="523385">
                <a:tc v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pPr algn="ctr"/>
                      <a:r>
                        <a:rPr kumimoji="1" lang="ja-JP" altLang="en-US" sz="900" b="0" dirty="0">
                          <a:latin typeface="メイリオ" panose="020B0604030504040204" pitchFamily="50" charset="-128"/>
                          <a:ea typeface="メイリオ" panose="020B0604030504040204" pitchFamily="50" charset="-128"/>
                        </a:rPr>
                        <a:t>工事</a:t>
                      </a:r>
                    </a:p>
                  </a:txBody>
                  <a:tcPr marL="47478" marR="47478" marT="23740" marB="23740"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084155"/>
                  </a:ext>
                </a:extLst>
              </a:tr>
              <a:tr h="365538">
                <a:tc gridSpan="2">
                  <a:txBody>
                    <a:bodyPr/>
                    <a:lstStyle/>
                    <a:p>
                      <a:pPr algn="ctr"/>
                      <a:r>
                        <a:rPr kumimoji="1" lang="ja-JP" altLang="en-US" sz="900" b="0" dirty="0">
                          <a:latin typeface="メイリオ" panose="020B0604030504040204" pitchFamily="50" charset="-128"/>
                          <a:ea typeface="メイリオ" panose="020B0604030504040204" pitchFamily="50" charset="-128"/>
                        </a:rPr>
                        <a:t>展示</a:t>
                      </a:r>
                    </a:p>
                  </a:txBody>
                  <a:tcPr marL="47478" marR="47478" marT="23740" marB="23740" anchor="ctr">
                    <a:solidFill>
                      <a:schemeClr val="bg1">
                        <a:lumMod val="85000"/>
                      </a:schemeClr>
                    </a:solidFill>
                  </a:tcPr>
                </a:tc>
                <a:tc hMerge="1">
                  <a:txBody>
                    <a:bodyPr/>
                    <a:lstStyle/>
                    <a:p>
                      <a:pPr algn="ctr"/>
                      <a:endParaRPr kumimoji="1" lang="ja-JP" altLang="en-US" sz="1000" dirty="0"/>
                    </a:p>
                  </a:txBody>
                  <a:tcPr marL="51435" marR="51435" marT="25718" marB="25718" anchor="ctr">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3525973"/>
                  </a:ext>
                </a:extLst>
              </a:tr>
              <a:tr h="465231">
                <a:tc gridSpan="2">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900" b="0" kern="1200" dirty="0">
                          <a:solidFill>
                            <a:schemeClr val="tx1"/>
                          </a:solidFill>
                          <a:latin typeface="メイリオ" panose="020B0604030504040204" pitchFamily="50" charset="-128"/>
                          <a:ea typeface="メイリオ" panose="020B0604030504040204" pitchFamily="50" charset="-128"/>
                          <a:cs typeface="+mn-cs"/>
                        </a:rPr>
                        <a:t>CM</a:t>
                      </a:r>
                      <a:r>
                        <a:rPr lang="ja-JP" altLang="en-US" sz="900" b="0" kern="1200" dirty="0">
                          <a:solidFill>
                            <a:schemeClr val="tx1"/>
                          </a:solidFill>
                          <a:latin typeface="メイリオ" panose="020B0604030504040204" pitchFamily="50" charset="-128"/>
                          <a:ea typeface="メイリオ" panose="020B0604030504040204" pitchFamily="50" charset="-128"/>
                          <a:cs typeface="+mn-cs"/>
                        </a:rPr>
                        <a:t>業務</a:t>
                      </a:r>
                    </a:p>
                  </a:txBody>
                  <a:tcPr marL="47478" marR="47478" marT="23740" marB="23740"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000" dirty="0"/>
                    </a:p>
                  </a:txBody>
                  <a:tcPr marL="51435" marR="51435" marT="25718" marB="25718"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500" dirty="0"/>
                    </a:p>
                  </a:txBody>
                  <a:tcPr marL="47478" marR="47478" marT="23740" marB="23740">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500" dirty="0"/>
                    </a:p>
                  </a:txBody>
                  <a:tcPr marL="47478" marR="47478" marT="23740" marB="23740">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1649832"/>
                  </a:ext>
                </a:extLst>
              </a:tr>
            </a:tbl>
          </a:graphicData>
        </a:graphic>
      </p:graphicFrame>
      <p:sp>
        <p:nvSpPr>
          <p:cNvPr id="32" name="角丸四角形 31"/>
          <p:cNvSpPr/>
          <p:nvPr/>
        </p:nvSpPr>
        <p:spPr>
          <a:xfrm>
            <a:off x="8012411" y="4383606"/>
            <a:ext cx="674255" cy="2120866"/>
          </a:xfrm>
          <a:prstGeom prst="roundRect">
            <a:avLst>
              <a:gd name="adj" fmla="val 6115"/>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422041"/>
            <a:r>
              <a:rPr lang="ja-JP" altLang="en-US" sz="1108" dirty="0">
                <a:solidFill>
                  <a:prstClr val="black"/>
                </a:solidFill>
                <a:latin typeface="メイリオ" panose="020B0604030504040204" pitchFamily="50" charset="-128"/>
                <a:ea typeface="メイリオ" panose="020B0604030504040204" pitchFamily="50" charset="-128"/>
              </a:rPr>
              <a:t>万</a:t>
            </a:r>
            <a:endParaRPr lang="en-US" altLang="ja-JP" sz="1108" dirty="0">
              <a:solidFill>
                <a:prstClr val="black"/>
              </a:solidFill>
              <a:latin typeface="メイリオ" panose="020B0604030504040204" pitchFamily="50" charset="-128"/>
              <a:ea typeface="メイリオ" panose="020B0604030504040204" pitchFamily="50" charset="-128"/>
            </a:endParaRPr>
          </a:p>
          <a:p>
            <a:pPr algn="ctr" defTabSz="422041"/>
            <a:r>
              <a:rPr lang="ja-JP" altLang="en-US" sz="1108" dirty="0">
                <a:solidFill>
                  <a:prstClr val="black"/>
                </a:solidFill>
                <a:latin typeface="メイリオ" panose="020B0604030504040204" pitchFamily="50" charset="-128"/>
                <a:ea typeface="メイリオ" panose="020B0604030504040204" pitchFamily="50" charset="-128"/>
              </a:rPr>
              <a:t>博</a:t>
            </a:r>
            <a:endParaRPr lang="en-US" altLang="ja-JP" sz="1108" dirty="0">
              <a:solidFill>
                <a:prstClr val="black"/>
              </a:solidFill>
              <a:latin typeface="メイリオ" panose="020B0604030504040204" pitchFamily="50" charset="-128"/>
              <a:ea typeface="メイリオ" panose="020B0604030504040204" pitchFamily="50" charset="-128"/>
            </a:endParaRPr>
          </a:p>
          <a:p>
            <a:pPr algn="ctr" defTabSz="422041"/>
            <a:r>
              <a:rPr lang="ja-JP" altLang="en-US" sz="1108" dirty="0">
                <a:solidFill>
                  <a:prstClr val="black"/>
                </a:solidFill>
                <a:latin typeface="メイリオ" panose="020B0604030504040204" pitchFamily="50" charset="-128"/>
                <a:ea typeface="メイリオ" panose="020B0604030504040204" pitchFamily="50" charset="-128"/>
              </a:rPr>
              <a:t>開</a:t>
            </a:r>
            <a:endParaRPr lang="en-US" altLang="ja-JP" sz="1108" dirty="0">
              <a:solidFill>
                <a:prstClr val="black"/>
              </a:solidFill>
              <a:latin typeface="メイリオ" panose="020B0604030504040204" pitchFamily="50" charset="-128"/>
              <a:ea typeface="メイリオ" panose="020B0604030504040204" pitchFamily="50" charset="-128"/>
            </a:endParaRPr>
          </a:p>
          <a:p>
            <a:pPr algn="ctr" defTabSz="422041"/>
            <a:r>
              <a:rPr lang="ja-JP" altLang="en-US" sz="1108" dirty="0">
                <a:solidFill>
                  <a:prstClr val="black"/>
                </a:solidFill>
                <a:latin typeface="メイリオ" panose="020B0604030504040204" pitchFamily="50" charset="-128"/>
                <a:ea typeface="メイリオ" panose="020B0604030504040204" pitchFamily="50" charset="-128"/>
              </a:rPr>
              <a:t>催</a:t>
            </a:r>
          </a:p>
        </p:txBody>
      </p:sp>
      <p:sp>
        <p:nvSpPr>
          <p:cNvPr id="33" name="ホームベース 32"/>
          <p:cNvSpPr/>
          <p:nvPr/>
        </p:nvSpPr>
        <p:spPr>
          <a:xfrm>
            <a:off x="2223313" y="4405656"/>
            <a:ext cx="564923" cy="220129"/>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en-US" altLang="ja-JP" sz="600" dirty="0">
              <a:solidFill>
                <a:schemeClr val="tx1"/>
              </a:solidFill>
              <a:latin typeface="Calibri" panose="020F0502020204030204"/>
              <a:ea typeface="游ゴシック" panose="020B0400000000000000" pitchFamily="50" charset="-128"/>
            </a:endParaRPr>
          </a:p>
        </p:txBody>
      </p:sp>
      <p:grpSp>
        <p:nvGrpSpPr>
          <p:cNvPr id="34" name="グループ化 33"/>
          <p:cNvGrpSpPr/>
          <p:nvPr/>
        </p:nvGrpSpPr>
        <p:grpSpPr>
          <a:xfrm>
            <a:off x="2777172" y="4822044"/>
            <a:ext cx="337803" cy="199385"/>
            <a:chOff x="3093602" y="2645147"/>
            <a:chExt cx="365953" cy="252000"/>
          </a:xfrm>
        </p:grpSpPr>
        <p:sp>
          <p:nvSpPr>
            <p:cNvPr id="35" name="ホームベース 34"/>
            <p:cNvSpPr/>
            <p:nvPr/>
          </p:nvSpPr>
          <p:spPr>
            <a:xfrm>
              <a:off x="3093602" y="2645147"/>
              <a:ext cx="360000" cy="252000"/>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6" name="テキスト ボックス 35"/>
            <p:cNvSpPr txBox="1"/>
            <p:nvPr/>
          </p:nvSpPr>
          <p:spPr>
            <a:xfrm>
              <a:off x="3120829" y="2713359"/>
              <a:ext cx="338726" cy="161595"/>
            </a:xfrm>
            <a:prstGeom prst="rect">
              <a:avLst/>
            </a:prstGeom>
            <a:noFill/>
          </p:spPr>
          <p:txBody>
            <a:bodyPr wrap="squar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選定</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grpSp>
      <p:grpSp>
        <p:nvGrpSpPr>
          <p:cNvPr id="41" name="グループ化 40"/>
          <p:cNvGrpSpPr/>
          <p:nvPr/>
        </p:nvGrpSpPr>
        <p:grpSpPr>
          <a:xfrm>
            <a:off x="5150779" y="5360361"/>
            <a:ext cx="2100656" cy="265824"/>
            <a:chOff x="4590799" y="2319007"/>
            <a:chExt cx="2272969" cy="228398"/>
          </a:xfrm>
        </p:grpSpPr>
        <p:sp>
          <p:nvSpPr>
            <p:cNvPr id="42" name="ホームベース 41"/>
            <p:cNvSpPr/>
            <p:nvPr/>
          </p:nvSpPr>
          <p:spPr>
            <a:xfrm>
              <a:off x="4590799" y="2319007"/>
              <a:ext cx="2272969" cy="228398"/>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43" name="テキスト ボックス 42"/>
            <p:cNvSpPr txBox="1"/>
            <p:nvPr/>
          </p:nvSpPr>
          <p:spPr>
            <a:xfrm>
              <a:off x="5482727" y="2380597"/>
              <a:ext cx="457907" cy="109855"/>
            </a:xfrm>
            <a:prstGeom prst="rect">
              <a:avLst/>
            </a:prstGeom>
            <a:noFill/>
          </p:spPr>
          <p:txBody>
            <a:bodyPr wrap="non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建設</a:t>
              </a:r>
              <a:r>
                <a:rPr lang="ja-JP" altLang="en-US" sz="831" b="1" dirty="0">
                  <a:solidFill>
                    <a:prstClr val="black"/>
                  </a:solidFill>
                  <a:latin typeface="Calibri" panose="020F0502020204030204"/>
                  <a:ea typeface="游ゴシック" panose="020B0400000000000000" pitchFamily="50" charset="-128"/>
                </a:rPr>
                <a:t>工事</a:t>
              </a:r>
              <a:endParaRPr lang="en-US" altLang="ja-JP" sz="831" b="1" dirty="0">
                <a:solidFill>
                  <a:prstClr val="black"/>
                </a:solidFill>
                <a:latin typeface="Calibri" panose="020F0502020204030204"/>
                <a:ea typeface="游ゴシック" panose="020B0400000000000000" pitchFamily="50" charset="-128"/>
              </a:endParaRPr>
            </a:p>
          </p:txBody>
        </p:sp>
      </p:grpSp>
      <p:grpSp>
        <p:nvGrpSpPr>
          <p:cNvPr id="44" name="グループ化 43"/>
          <p:cNvGrpSpPr/>
          <p:nvPr/>
        </p:nvGrpSpPr>
        <p:grpSpPr>
          <a:xfrm>
            <a:off x="7225760" y="5820317"/>
            <a:ext cx="677921" cy="241987"/>
            <a:chOff x="7733738" y="3479085"/>
            <a:chExt cx="828000" cy="216000"/>
          </a:xfrm>
        </p:grpSpPr>
        <p:sp>
          <p:nvSpPr>
            <p:cNvPr id="47" name="ホームベース 46"/>
            <p:cNvSpPr/>
            <p:nvPr/>
          </p:nvSpPr>
          <p:spPr>
            <a:xfrm>
              <a:off x="7733738" y="3479085"/>
              <a:ext cx="828000" cy="2160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dirty="0">
                <a:solidFill>
                  <a:prstClr val="white"/>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7886536" y="3514014"/>
              <a:ext cx="548206" cy="126775"/>
            </a:xfrm>
            <a:prstGeom prst="rect">
              <a:avLst/>
            </a:prstGeom>
            <a:noFill/>
          </p:spPr>
          <p:txBody>
            <a:bodyPr wrap="none" lIns="0" tIns="0" rIns="0" bIns="0" rtlCol="0">
              <a:spAutoFit/>
            </a:bodyPr>
            <a:lstStyle/>
            <a:p>
              <a:pPr defTabSz="422041"/>
              <a:r>
                <a:rPr lang="ja-JP" altLang="en-US" sz="831" b="1" dirty="0">
                  <a:solidFill>
                    <a:prstClr val="black"/>
                  </a:solidFill>
                  <a:latin typeface="Calibri" panose="020F0502020204030204"/>
                  <a:ea typeface="游ゴシック" panose="020B0400000000000000" pitchFamily="50" charset="-128"/>
                </a:rPr>
                <a:t>展示</a:t>
              </a:r>
              <a:r>
                <a:rPr lang="ja-JP" altLang="en-US" sz="923" b="1" dirty="0">
                  <a:solidFill>
                    <a:prstClr val="black"/>
                  </a:solidFill>
                  <a:latin typeface="Calibri" panose="020F0502020204030204"/>
                  <a:ea typeface="游ゴシック" panose="020B0400000000000000" pitchFamily="50" charset="-128"/>
                </a:rPr>
                <a:t>工事</a:t>
              </a:r>
              <a:endParaRPr lang="en-US" altLang="ja-JP" sz="923" b="1" dirty="0">
                <a:solidFill>
                  <a:prstClr val="black"/>
                </a:solidFill>
                <a:latin typeface="Calibri" panose="020F0502020204030204"/>
                <a:ea typeface="游ゴシック" panose="020B0400000000000000" pitchFamily="50" charset="-128"/>
              </a:endParaRPr>
            </a:p>
          </p:txBody>
        </p:sp>
      </p:grpSp>
      <p:grpSp>
        <p:nvGrpSpPr>
          <p:cNvPr id="38" name="グループ化 37"/>
          <p:cNvGrpSpPr/>
          <p:nvPr/>
        </p:nvGrpSpPr>
        <p:grpSpPr>
          <a:xfrm>
            <a:off x="3214627" y="4818954"/>
            <a:ext cx="731077" cy="199385"/>
            <a:chOff x="2687674" y="2259854"/>
            <a:chExt cx="648000" cy="207749"/>
          </a:xfrm>
          <a:solidFill>
            <a:schemeClr val="bg1">
              <a:lumMod val="95000"/>
            </a:schemeClr>
          </a:solidFill>
        </p:grpSpPr>
        <p:sp>
          <p:nvSpPr>
            <p:cNvPr id="39" name="ホームベース 38"/>
            <p:cNvSpPr/>
            <p:nvPr/>
          </p:nvSpPr>
          <p:spPr>
            <a:xfrm>
              <a:off x="2687674" y="2259854"/>
              <a:ext cx="648000" cy="207749"/>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40" name="テキスト ボックス 39"/>
            <p:cNvSpPr txBox="1"/>
            <p:nvPr/>
          </p:nvSpPr>
          <p:spPr>
            <a:xfrm>
              <a:off x="2750709" y="2313990"/>
              <a:ext cx="375103" cy="133219"/>
            </a:xfrm>
            <a:prstGeom prst="rect">
              <a:avLst/>
            </a:prstGeom>
            <a:grpFill/>
          </p:spPr>
          <p:txBody>
            <a:bodyPr wrap="non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基本設計</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grpSp>
      <p:grpSp>
        <p:nvGrpSpPr>
          <p:cNvPr id="53" name="グループ化 52"/>
          <p:cNvGrpSpPr/>
          <p:nvPr/>
        </p:nvGrpSpPr>
        <p:grpSpPr>
          <a:xfrm>
            <a:off x="4071124" y="4822044"/>
            <a:ext cx="974836" cy="199385"/>
            <a:chOff x="3323278" y="2268895"/>
            <a:chExt cx="936000" cy="252000"/>
          </a:xfrm>
          <a:solidFill>
            <a:schemeClr val="bg1">
              <a:lumMod val="95000"/>
            </a:schemeClr>
          </a:solidFill>
        </p:grpSpPr>
        <p:sp>
          <p:nvSpPr>
            <p:cNvPr id="56" name="ホームベース 55"/>
            <p:cNvSpPr/>
            <p:nvPr/>
          </p:nvSpPr>
          <p:spPr>
            <a:xfrm>
              <a:off x="3323278" y="2268895"/>
              <a:ext cx="936000" cy="2520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58" name="テキスト ボックス 57"/>
            <p:cNvSpPr txBox="1"/>
            <p:nvPr/>
          </p:nvSpPr>
          <p:spPr>
            <a:xfrm>
              <a:off x="3546921" y="2322570"/>
              <a:ext cx="406334" cy="161595"/>
            </a:xfrm>
            <a:prstGeom prst="rect">
              <a:avLst/>
            </a:prstGeom>
            <a:grpFill/>
          </p:spPr>
          <p:txBody>
            <a:bodyPr wrap="non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実施設計</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grpSp>
      <p:grpSp>
        <p:nvGrpSpPr>
          <p:cNvPr id="59" name="グループ化 58"/>
          <p:cNvGrpSpPr/>
          <p:nvPr/>
        </p:nvGrpSpPr>
        <p:grpSpPr>
          <a:xfrm>
            <a:off x="4337818" y="5355029"/>
            <a:ext cx="707622" cy="208604"/>
            <a:chOff x="5228277" y="3220979"/>
            <a:chExt cx="766591" cy="263652"/>
          </a:xfrm>
        </p:grpSpPr>
        <p:sp>
          <p:nvSpPr>
            <p:cNvPr id="60" name="ホームベース 59"/>
            <p:cNvSpPr/>
            <p:nvPr/>
          </p:nvSpPr>
          <p:spPr>
            <a:xfrm>
              <a:off x="5228277" y="3220979"/>
              <a:ext cx="766591" cy="2520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61" name="テキスト ボックス 60"/>
            <p:cNvSpPr txBox="1"/>
            <p:nvPr/>
          </p:nvSpPr>
          <p:spPr>
            <a:xfrm>
              <a:off x="5387385" y="3233406"/>
              <a:ext cx="564379" cy="251225"/>
            </a:xfrm>
            <a:prstGeom prst="rect">
              <a:avLst/>
            </a:prstGeom>
            <a:noFill/>
          </p:spPr>
          <p:txBody>
            <a:bodyPr wrap="square" lIns="0" tIns="0" rIns="0" bIns="0" rtlCol="0">
              <a:spAutoFit/>
            </a:bodyPr>
            <a:lstStyle/>
            <a:p>
              <a:pPr defTabSz="422041"/>
              <a:r>
                <a:rPr lang="ja-JP" altLang="en-US" sz="646" b="1" dirty="0">
                  <a:solidFill>
                    <a:prstClr val="black"/>
                  </a:solidFill>
                  <a:latin typeface="メイリオ" panose="020B0604030504040204" pitchFamily="50" charset="-128"/>
                  <a:ea typeface="メイリオ" panose="020B0604030504040204" pitchFamily="50" charset="-128"/>
                </a:rPr>
                <a:t>技術協力・</a:t>
              </a:r>
              <a:endParaRPr lang="en-US" altLang="ja-JP" sz="646" b="1" dirty="0">
                <a:solidFill>
                  <a:prstClr val="black"/>
                </a:solidFill>
                <a:latin typeface="メイリオ" panose="020B0604030504040204" pitchFamily="50" charset="-128"/>
                <a:ea typeface="メイリオ" panose="020B0604030504040204" pitchFamily="50" charset="-128"/>
              </a:endParaRPr>
            </a:p>
            <a:p>
              <a:pPr defTabSz="422041"/>
              <a:r>
                <a:rPr lang="ja-JP" altLang="en-US" sz="646" b="1" dirty="0">
                  <a:solidFill>
                    <a:prstClr val="black"/>
                  </a:solidFill>
                  <a:latin typeface="メイリオ" panose="020B0604030504040204" pitchFamily="50" charset="-128"/>
                  <a:ea typeface="メイリオ" panose="020B0604030504040204" pitchFamily="50" charset="-128"/>
                </a:rPr>
                <a:t>資材発注</a:t>
              </a:r>
              <a:endParaRPr lang="en-US" altLang="ja-JP" sz="646" b="1" dirty="0">
                <a:solidFill>
                  <a:prstClr val="black"/>
                </a:solidFill>
                <a:latin typeface="メイリオ" panose="020B0604030504040204" pitchFamily="50" charset="-128"/>
                <a:ea typeface="メイリオ" panose="020B0604030504040204" pitchFamily="50" charset="-128"/>
              </a:endParaRPr>
            </a:p>
          </p:txBody>
        </p:sp>
      </p:grpSp>
      <p:grpSp>
        <p:nvGrpSpPr>
          <p:cNvPr id="63" name="グループ化 62"/>
          <p:cNvGrpSpPr/>
          <p:nvPr/>
        </p:nvGrpSpPr>
        <p:grpSpPr>
          <a:xfrm>
            <a:off x="5191798" y="4820027"/>
            <a:ext cx="2126769" cy="199385"/>
            <a:chOff x="3323278" y="2246671"/>
            <a:chExt cx="936000" cy="252000"/>
          </a:xfrm>
          <a:solidFill>
            <a:schemeClr val="bg1">
              <a:lumMod val="95000"/>
            </a:schemeClr>
          </a:solidFill>
        </p:grpSpPr>
        <p:sp>
          <p:nvSpPr>
            <p:cNvPr id="64" name="ホームベース 63"/>
            <p:cNvSpPr/>
            <p:nvPr/>
          </p:nvSpPr>
          <p:spPr>
            <a:xfrm>
              <a:off x="3323278" y="2246671"/>
              <a:ext cx="936000" cy="2520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65" name="テキスト ボックス 64"/>
            <p:cNvSpPr txBox="1"/>
            <p:nvPr/>
          </p:nvSpPr>
          <p:spPr>
            <a:xfrm>
              <a:off x="3679791" y="2306701"/>
              <a:ext cx="186249" cy="161595"/>
            </a:xfrm>
            <a:prstGeom prst="rect">
              <a:avLst/>
            </a:prstGeom>
            <a:grpFill/>
          </p:spPr>
          <p:txBody>
            <a:bodyPr wrap="non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工事</a:t>
              </a:r>
              <a:r>
                <a:rPr lang="ja-JP" altLang="en-US" sz="831" b="1" dirty="0">
                  <a:solidFill>
                    <a:prstClr val="black"/>
                  </a:solidFill>
                  <a:latin typeface="Calibri" panose="020F0502020204030204"/>
                  <a:ea typeface="游ゴシック" panose="020B0400000000000000" pitchFamily="50" charset="-128"/>
                </a:rPr>
                <a:t>監理</a:t>
              </a:r>
              <a:endParaRPr lang="en-US" altLang="ja-JP" sz="831" b="1" dirty="0">
                <a:solidFill>
                  <a:prstClr val="black"/>
                </a:solidFill>
                <a:latin typeface="Calibri" panose="020F0502020204030204"/>
                <a:ea typeface="游ゴシック" panose="020B0400000000000000" pitchFamily="50" charset="-128"/>
              </a:endParaRPr>
            </a:p>
          </p:txBody>
        </p:sp>
      </p:grpSp>
      <p:cxnSp>
        <p:nvCxnSpPr>
          <p:cNvPr id="66" name="直線矢印コネクタ 65"/>
          <p:cNvCxnSpPr/>
          <p:nvPr/>
        </p:nvCxnSpPr>
        <p:spPr>
          <a:xfrm flipH="1">
            <a:off x="2806940" y="4583522"/>
            <a:ext cx="0" cy="23261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3218142" y="6217522"/>
            <a:ext cx="4685538" cy="199385"/>
            <a:chOff x="2687674" y="2245191"/>
            <a:chExt cx="648000" cy="207749"/>
          </a:xfrm>
          <a:solidFill>
            <a:schemeClr val="bg1">
              <a:lumMod val="95000"/>
            </a:schemeClr>
          </a:solidFill>
        </p:grpSpPr>
        <p:sp>
          <p:nvSpPr>
            <p:cNvPr id="70" name="ホームベース 69"/>
            <p:cNvSpPr/>
            <p:nvPr/>
          </p:nvSpPr>
          <p:spPr>
            <a:xfrm>
              <a:off x="2687674" y="2245191"/>
              <a:ext cx="648000" cy="207749"/>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71" name="テキスト ボックス 70"/>
            <p:cNvSpPr txBox="1"/>
            <p:nvPr/>
          </p:nvSpPr>
          <p:spPr>
            <a:xfrm>
              <a:off x="2750709" y="2303520"/>
              <a:ext cx="9" cy="133219"/>
            </a:xfrm>
            <a:prstGeom prst="rect">
              <a:avLst/>
            </a:prstGeom>
            <a:grpFill/>
          </p:spPr>
          <p:txBody>
            <a:bodyPr wrap="none" lIns="0" tIns="0" rIns="0" bIns="0" rtlCol="0">
              <a:spAutoFit/>
            </a:bodyPr>
            <a:lstStyle/>
            <a:p>
              <a:pPr defTabSz="422041"/>
              <a:endParaRPr lang="en-US" altLang="ja-JP" sz="831" dirty="0">
                <a:solidFill>
                  <a:prstClr val="black"/>
                </a:solidFill>
                <a:latin typeface="Calibri" panose="020F0502020204030204"/>
                <a:ea typeface="游ゴシック" panose="020B0400000000000000" pitchFamily="50" charset="-128"/>
              </a:endParaRPr>
            </a:p>
          </p:txBody>
        </p:sp>
      </p:grpSp>
      <p:grpSp>
        <p:nvGrpSpPr>
          <p:cNvPr id="75" name="グループ化 74"/>
          <p:cNvGrpSpPr/>
          <p:nvPr/>
        </p:nvGrpSpPr>
        <p:grpSpPr>
          <a:xfrm>
            <a:off x="2757344" y="6226824"/>
            <a:ext cx="343664" cy="199385"/>
            <a:chOff x="3093602" y="2645147"/>
            <a:chExt cx="372303" cy="252000"/>
          </a:xfrm>
        </p:grpSpPr>
        <p:sp>
          <p:nvSpPr>
            <p:cNvPr id="76" name="ホームベース 75"/>
            <p:cNvSpPr/>
            <p:nvPr/>
          </p:nvSpPr>
          <p:spPr>
            <a:xfrm>
              <a:off x="3093602" y="2645147"/>
              <a:ext cx="360000" cy="252000"/>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77" name="テキスト ボックス 76"/>
            <p:cNvSpPr txBox="1"/>
            <p:nvPr/>
          </p:nvSpPr>
          <p:spPr>
            <a:xfrm>
              <a:off x="3127179" y="2700659"/>
              <a:ext cx="338726" cy="161595"/>
            </a:xfrm>
            <a:prstGeom prst="rect">
              <a:avLst/>
            </a:prstGeom>
            <a:noFill/>
          </p:spPr>
          <p:txBody>
            <a:bodyPr wrap="squar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選定</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grpSp>
      <p:grpSp>
        <p:nvGrpSpPr>
          <p:cNvPr id="79" name="グループ化 78"/>
          <p:cNvGrpSpPr/>
          <p:nvPr/>
        </p:nvGrpSpPr>
        <p:grpSpPr>
          <a:xfrm>
            <a:off x="3873499" y="5348634"/>
            <a:ext cx="397887" cy="199385"/>
            <a:chOff x="3093602" y="2645147"/>
            <a:chExt cx="360000" cy="252000"/>
          </a:xfrm>
        </p:grpSpPr>
        <p:sp>
          <p:nvSpPr>
            <p:cNvPr id="80" name="ホームベース 79"/>
            <p:cNvSpPr/>
            <p:nvPr/>
          </p:nvSpPr>
          <p:spPr>
            <a:xfrm>
              <a:off x="3093602" y="2645147"/>
              <a:ext cx="360000" cy="252000"/>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81" name="テキスト ボックス 80"/>
            <p:cNvSpPr txBox="1"/>
            <p:nvPr/>
          </p:nvSpPr>
          <p:spPr>
            <a:xfrm>
              <a:off x="3104199" y="2700659"/>
              <a:ext cx="338726" cy="161595"/>
            </a:xfrm>
            <a:prstGeom prst="rect">
              <a:avLst/>
            </a:prstGeom>
            <a:noFill/>
          </p:spPr>
          <p:txBody>
            <a:bodyPr wrap="squar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入札等</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grpSp>
      <p:grpSp>
        <p:nvGrpSpPr>
          <p:cNvPr id="83" name="グループ化 82"/>
          <p:cNvGrpSpPr/>
          <p:nvPr/>
        </p:nvGrpSpPr>
        <p:grpSpPr>
          <a:xfrm>
            <a:off x="2216766" y="5821879"/>
            <a:ext cx="1395692" cy="199385"/>
            <a:chOff x="2470963" y="3495159"/>
            <a:chExt cx="1512000" cy="216000"/>
          </a:xfrm>
        </p:grpSpPr>
        <p:sp>
          <p:nvSpPr>
            <p:cNvPr id="84" name="ホームベース 83"/>
            <p:cNvSpPr/>
            <p:nvPr/>
          </p:nvSpPr>
          <p:spPr>
            <a:xfrm>
              <a:off x="2470963" y="3495159"/>
              <a:ext cx="1512000" cy="2160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85" name="テキスト ボックス 84"/>
            <p:cNvSpPr txBox="1"/>
            <p:nvPr/>
          </p:nvSpPr>
          <p:spPr>
            <a:xfrm>
              <a:off x="2955406" y="3552114"/>
              <a:ext cx="458459" cy="138510"/>
            </a:xfrm>
            <a:prstGeom prst="rect">
              <a:avLst/>
            </a:prstGeom>
            <a:noFill/>
          </p:spPr>
          <p:txBody>
            <a:bodyPr wrap="non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展示計画</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grpSp>
      <p:grpSp>
        <p:nvGrpSpPr>
          <p:cNvPr id="86" name="グループ化 85"/>
          <p:cNvGrpSpPr/>
          <p:nvPr/>
        </p:nvGrpSpPr>
        <p:grpSpPr>
          <a:xfrm>
            <a:off x="3647158" y="5824067"/>
            <a:ext cx="3608129" cy="238237"/>
            <a:chOff x="4020554" y="3493719"/>
            <a:chExt cx="3672000" cy="216000"/>
          </a:xfrm>
        </p:grpSpPr>
        <p:sp>
          <p:nvSpPr>
            <p:cNvPr id="87" name="ホームベース 86"/>
            <p:cNvSpPr/>
            <p:nvPr/>
          </p:nvSpPr>
          <p:spPr>
            <a:xfrm>
              <a:off x="4020554" y="3493719"/>
              <a:ext cx="3672000" cy="2160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88" name="テキスト ボックス 87"/>
            <p:cNvSpPr txBox="1"/>
            <p:nvPr/>
          </p:nvSpPr>
          <p:spPr>
            <a:xfrm>
              <a:off x="4968528" y="3547762"/>
              <a:ext cx="753697" cy="115922"/>
            </a:xfrm>
            <a:prstGeom prst="rect">
              <a:avLst/>
            </a:prstGeom>
            <a:noFill/>
          </p:spPr>
          <p:txBody>
            <a:bodyPr wrap="non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展示</a:t>
              </a:r>
              <a:r>
                <a:rPr lang="ja-JP" altLang="en-US" sz="831" b="1" dirty="0">
                  <a:solidFill>
                    <a:prstClr val="black"/>
                  </a:solidFill>
                  <a:latin typeface="Calibri" panose="020F0502020204030204"/>
                  <a:ea typeface="游ゴシック" panose="020B0400000000000000" pitchFamily="50" charset="-128"/>
                </a:rPr>
                <a:t>設計・製作</a:t>
              </a:r>
              <a:endParaRPr lang="en-US" altLang="ja-JP" sz="831" b="1" dirty="0">
                <a:solidFill>
                  <a:prstClr val="black"/>
                </a:solidFill>
                <a:latin typeface="Calibri" panose="020F0502020204030204"/>
                <a:ea typeface="游ゴシック" panose="020B0400000000000000" pitchFamily="50" charset="-128"/>
              </a:endParaRPr>
            </a:p>
          </p:txBody>
        </p:sp>
      </p:grpSp>
      <p:sp>
        <p:nvSpPr>
          <p:cNvPr id="94" name="正方形/長方形 93"/>
          <p:cNvSpPr/>
          <p:nvPr/>
        </p:nvSpPr>
        <p:spPr>
          <a:xfrm>
            <a:off x="663845" y="991398"/>
            <a:ext cx="8632752" cy="2577367"/>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defTabSz="422041"/>
            <a:endParaRPr kumimoji="1" lang="ja-JP" altLang="en-US" sz="1846" dirty="0">
              <a:solidFill>
                <a:prstClr val="black"/>
              </a:solidFill>
              <a:latin typeface="Calibri" panose="020F0502020204030204"/>
              <a:ea typeface="游ゴシック" panose="020B0400000000000000" pitchFamily="50" charset="-128"/>
            </a:endParaRPr>
          </a:p>
        </p:txBody>
      </p:sp>
      <p:sp>
        <p:nvSpPr>
          <p:cNvPr id="93" name="テキスト ボックス 92">
            <a:extLst>
              <a:ext uri="{FF2B5EF4-FFF2-40B4-BE49-F238E27FC236}">
                <a16:creationId xmlns:a16="http://schemas.microsoft.com/office/drawing/2014/main" id="{107738D9-C950-4E73-ADCA-43DDB9F39B65}"/>
              </a:ext>
            </a:extLst>
          </p:cNvPr>
          <p:cNvSpPr txBox="1"/>
          <p:nvPr/>
        </p:nvSpPr>
        <p:spPr>
          <a:xfrm>
            <a:off x="472209" y="669916"/>
            <a:ext cx="1910022" cy="299077"/>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defTabSz="422041"/>
            <a:r>
              <a:rPr lang="ja-JP" altLang="en-US" sz="1292" b="1" dirty="0">
                <a:solidFill>
                  <a:prstClr val="white"/>
                </a:solidFill>
                <a:latin typeface="Meiryo UI" panose="020B0604030504040204" pitchFamily="50" charset="-128"/>
                <a:ea typeface="Meiryo UI" panose="020B0604030504040204" pitchFamily="50" charset="-128"/>
              </a:rPr>
              <a:t>１．発注手法</a:t>
            </a:r>
            <a:endParaRPr lang="en-US" altLang="ja-JP" sz="1292" b="1" dirty="0">
              <a:solidFill>
                <a:prstClr val="white"/>
              </a:solidFill>
              <a:latin typeface="Meiryo UI" panose="020B0604030504040204" pitchFamily="50" charset="-128"/>
              <a:ea typeface="Meiryo UI" panose="020B0604030504040204" pitchFamily="50" charset="-128"/>
            </a:endParaRPr>
          </a:p>
        </p:txBody>
      </p:sp>
      <p:sp>
        <p:nvSpPr>
          <p:cNvPr id="96" name="テキスト ボックス 95">
            <a:extLst>
              <a:ext uri="{FF2B5EF4-FFF2-40B4-BE49-F238E27FC236}">
                <a16:creationId xmlns:a16="http://schemas.microsoft.com/office/drawing/2014/main" id="{91DA09DA-A723-410D-BC68-01FC271584B9}"/>
              </a:ext>
            </a:extLst>
          </p:cNvPr>
          <p:cNvSpPr txBox="1"/>
          <p:nvPr/>
        </p:nvSpPr>
        <p:spPr>
          <a:xfrm>
            <a:off x="742213" y="2036737"/>
            <a:ext cx="8554384" cy="433324"/>
          </a:xfrm>
          <a:prstGeom prst="rect">
            <a:avLst/>
          </a:prstGeom>
          <a:noFill/>
        </p:spPr>
        <p:txBody>
          <a:bodyPr wrap="square" rtlCol="0">
            <a:spAutoFit/>
          </a:bodyPr>
          <a:lstStyle/>
          <a:p>
            <a:pPr defTabSz="422041"/>
            <a:r>
              <a:rPr kumimoji="1" lang="en-US" altLang="ja-JP" sz="1108" dirty="0">
                <a:solidFill>
                  <a:prstClr val="black"/>
                </a:solidFill>
                <a:latin typeface="Meiryo UI" panose="020B0604030504040204" pitchFamily="50" charset="-128"/>
                <a:ea typeface="Meiryo UI" panose="020B0604030504040204" pitchFamily="50" charset="-128"/>
              </a:rPr>
              <a:t>2021</a:t>
            </a:r>
            <a:r>
              <a:rPr kumimoji="1" lang="ja-JP" altLang="en-US" sz="1108" dirty="0">
                <a:solidFill>
                  <a:prstClr val="black"/>
                </a:solidFill>
                <a:latin typeface="Meiryo UI" panose="020B0604030504040204" pitchFamily="50" charset="-128"/>
                <a:ea typeface="Meiryo UI" panose="020B0604030504040204" pitchFamily="50" charset="-128"/>
              </a:rPr>
              <a:t>年</a:t>
            </a:r>
            <a:r>
              <a:rPr kumimoji="1" lang="en-US" altLang="ja-JP" sz="1108" dirty="0">
                <a:solidFill>
                  <a:prstClr val="black"/>
                </a:solidFill>
                <a:latin typeface="Meiryo UI" panose="020B0604030504040204" pitchFamily="50" charset="-128"/>
                <a:ea typeface="Meiryo UI" panose="020B0604030504040204" pitchFamily="50" charset="-128"/>
              </a:rPr>
              <a:t>9</a:t>
            </a:r>
            <a:r>
              <a:rPr kumimoji="1" lang="ja-JP" altLang="en-US" sz="1108" dirty="0">
                <a:solidFill>
                  <a:prstClr val="black"/>
                </a:solidFill>
                <a:latin typeface="Meiryo UI" panose="020B0604030504040204" pitchFamily="50" charset="-128"/>
                <a:ea typeface="Meiryo UI" panose="020B0604030504040204" pitchFamily="50" charset="-128"/>
              </a:rPr>
              <a:t>月の出展基本計画</a:t>
            </a:r>
            <a:r>
              <a:rPr kumimoji="1" lang="en-US" altLang="ja-JP" sz="1108" dirty="0">
                <a:solidFill>
                  <a:prstClr val="black"/>
                </a:solidFill>
                <a:latin typeface="Meiryo UI" panose="020B0604030504040204" pitchFamily="50" charset="-128"/>
                <a:ea typeface="Meiryo UI" panose="020B0604030504040204" pitchFamily="50" charset="-128"/>
              </a:rPr>
              <a:t>(</a:t>
            </a:r>
            <a:r>
              <a:rPr kumimoji="1" lang="ja-JP" altLang="en-US" sz="1108" dirty="0">
                <a:solidFill>
                  <a:prstClr val="black"/>
                </a:solidFill>
                <a:latin typeface="Meiryo UI" panose="020B0604030504040204" pitchFamily="50" charset="-128"/>
                <a:ea typeface="Meiryo UI" panose="020B0604030504040204" pitchFamily="50" charset="-128"/>
              </a:rPr>
              <a:t>案</a:t>
            </a:r>
            <a:r>
              <a:rPr kumimoji="1" lang="en-US" altLang="ja-JP" sz="1108" dirty="0">
                <a:solidFill>
                  <a:prstClr val="black"/>
                </a:solidFill>
                <a:latin typeface="Meiryo UI" panose="020B0604030504040204" pitchFamily="50" charset="-128"/>
                <a:ea typeface="Meiryo UI" panose="020B0604030504040204" pitchFamily="50" charset="-128"/>
              </a:rPr>
              <a:t>)</a:t>
            </a:r>
            <a:r>
              <a:rPr kumimoji="1" lang="ja-JP" altLang="en-US" sz="1108" dirty="0">
                <a:solidFill>
                  <a:prstClr val="black"/>
                </a:solidFill>
                <a:latin typeface="Meiryo UI" panose="020B0604030504040204" pitchFamily="50" charset="-128"/>
                <a:ea typeface="Meiryo UI" panose="020B0604030504040204" pitchFamily="50" charset="-128"/>
              </a:rPr>
              <a:t>策定後、速やかに基本設計及び実施設計を行い、</a:t>
            </a:r>
            <a:r>
              <a:rPr kumimoji="1" lang="en-US" altLang="ja-JP" sz="1108" dirty="0">
                <a:solidFill>
                  <a:prstClr val="black"/>
                </a:solidFill>
                <a:latin typeface="Meiryo UI" panose="020B0604030504040204" pitchFamily="50" charset="-128"/>
                <a:ea typeface="Meiryo UI" panose="020B0604030504040204" pitchFamily="50" charset="-128"/>
              </a:rPr>
              <a:t>2023</a:t>
            </a:r>
            <a:r>
              <a:rPr kumimoji="1" lang="ja-JP" altLang="en-US" sz="1108" dirty="0">
                <a:solidFill>
                  <a:prstClr val="black"/>
                </a:solidFill>
                <a:latin typeface="Meiryo UI" panose="020B0604030504040204" pitchFamily="50" charset="-128"/>
                <a:ea typeface="Meiryo UI" panose="020B0604030504040204" pitchFamily="50" charset="-128"/>
              </a:rPr>
              <a:t>年</a:t>
            </a:r>
            <a:r>
              <a:rPr kumimoji="1" lang="en-US" altLang="ja-JP" sz="1108" dirty="0">
                <a:solidFill>
                  <a:prstClr val="black"/>
                </a:solidFill>
                <a:latin typeface="Meiryo UI" panose="020B0604030504040204" pitchFamily="50" charset="-128"/>
                <a:ea typeface="Meiryo UI" panose="020B0604030504040204" pitchFamily="50" charset="-128"/>
              </a:rPr>
              <a:t>4</a:t>
            </a:r>
            <a:r>
              <a:rPr kumimoji="1" lang="ja-JP" altLang="en-US" sz="1108" dirty="0">
                <a:solidFill>
                  <a:prstClr val="black"/>
                </a:solidFill>
                <a:latin typeface="Meiryo UI" panose="020B0604030504040204" pitchFamily="50" charset="-128"/>
                <a:ea typeface="Meiryo UI" panose="020B0604030504040204" pitchFamily="50" charset="-128"/>
              </a:rPr>
              <a:t>月に工事着工をするため、設計段階から工事施工業者を選定する</a:t>
            </a:r>
            <a:r>
              <a:rPr kumimoji="1" lang="en-US" altLang="ja-JP" sz="1108" dirty="0">
                <a:solidFill>
                  <a:prstClr val="black"/>
                </a:solidFill>
                <a:latin typeface="Meiryo UI" panose="020B0604030504040204" pitchFamily="50" charset="-128"/>
                <a:ea typeface="Meiryo UI" panose="020B0604030504040204" pitchFamily="50" charset="-128"/>
              </a:rPr>
              <a:t>ECI</a:t>
            </a:r>
            <a:r>
              <a:rPr kumimoji="1" lang="ja-JP" altLang="en-US" sz="1108" dirty="0">
                <a:solidFill>
                  <a:prstClr val="black"/>
                </a:solidFill>
                <a:latin typeface="Meiryo UI" panose="020B0604030504040204" pitchFamily="50" charset="-128"/>
                <a:ea typeface="Meiryo UI" panose="020B0604030504040204" pitchFamily="50" charset="-128"/>
              </a:rPr>
              <a:t>方式を</a:t>
            </a:r>
            <a:r>
              <a:rPr kumimoji="1" lang="ja-JP" altLang="en-US" sz="1108" dirty="0">
                <a:latin typeface="Meiryo UI" panose="020B0604030504040204" pitchFamily="50" charset="-128"/>
                <a:ea typeface="Meiryo UI" panose="020B0604030504040204" pitchFamily="50" charset="-128"/>
              </a:rPr>
              <a:t>採用し工程を短縮。あわせて</a:t>
            </a:r>
            <a:r>
              <a:rPr kumimoji="1" lang="en-US" altLang="ja-JP" sz="1108" dirty="0">
                <a:latin typeface="Meiryo UI" panose="020B0604030504040204" pitchFamily="50" charset="-128"/>
                <a:ea typeface="Meiryo UI" panose="020B0604030504040204" pitchFamily="50" charset="-128"/>
              </a:rPr>
              <a:t>ECI</a:t>
            </a:r>
            <a:r>
              <a:rPr kumimoji="1" lang="ja-JP" altLang="en-US" sz="1108" dirty="0">
                <a:latin typeface="Meiryo UI" panose="020B0604030504040204" pitchFamily="50" charset="-128"/>
                <a:ea typeface="Meiryo UI" panose="020B0604030504040204" pitchFamily="50" charset="-128"/>
              </a:rPr>
              <a:t>方式にかかる技術的支援等を行うＣＭ業務を導入し、</a:t>
            </a:r>
            <a:r>
              <a:rPr kumimoji="1" lang="en-US" altLang="ja-JP" sz="1108" dirty="0">
                <a:latin typeface="Meiryo UI" panose="020B0604030504040204" pitchFamily="50" charset="-128"/>
                <a:ea typeface="Meiryo UI" panose="020B0604030504040204" pitchFamily="50" charset="-128"/>
              </a:rPr>
              <a:t>2024</a:t>
            </a:r>
            <a:r>
              <a:rPr kumimoji="1" lang="ja-JP" altLang="en-US" sz="1108" dirty="0">
                <a:solidFill>
                  <a:prstClr val="black"/>
                </a:solidFill>
                <a:latin typeface="Meiryo UI" panose="020B0604030504040204" pitchFamily="50" charset="-128"/>
                <a:ea typeface="Meiryo UI" panose="020B0604030504040204" pitchFamily="50" charset="-128"/>
              </a:rPr>
              <a:t>年</a:t>
            </a:r>
            <a:r>
              <a:rPr kumimoji="1" lang="en-US" altLang="ja-JP" sz="1108" dirty="0">
                <a:solidFill>
                  <a:prstClr val="black"/>
                </a:solidFill>
                <a:latin typeface="Meiryo UI" panose="020B0604030504040204" pitchFamily="50" charset="-128"/>
                <a:ea typeface="Meiryo UI" panose="020B0604030504040204" pitchFamily="50" charset="-128"/>
              </a:rPr>
              <a:t>10</a:t>
            </a:r>
            <a:r>
              <a:rPr kumimoji="1" lang="ja-JP" altLang="en-US" sz="1108" dirty="0">
                <a:solidFill>
                  <a:prstClr val="black"/>
                </a:solidFill>
                <a:latin typeface="Meiryo UI" panose="020B0604030504040204" pitchFamily="50" charset="-128"/>
                <a:ea typeface="Meiryo UI" panose="020B0604030504040204" pitchFamily="50" charset="-128"/>
              </a:rPr>
              <a:t>月の完成をめざす</a:t>
            </a:r>
            <a:endParaRPr kumimoji="1" lang="en-US" altLang="ja-JP" sz="1108" dirty="0">
              <a:solidFill>
                <a:prstClr val="black"/>
              </a:solidFill>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91DA09DA-A723-410D-BC68-01FC271584B9}"/>
              </a:ext>
            </a:extLst>
          </p:cNvPr>
          <p:cNvSpPr txBox="1"/>
          <p:nvPr/>
        </p:nvSpPr>
        <p:spPr>
          <a:xfrm>
            <a:off x="830149" y="2591317"/>
            <a:ext cx="8412005" cy="376385"/>
          </a:xfrm>
          <a:prstGeom prst="rect">
            <a:avLst/>
          </a:prstGeom>
          <a:noFill/>
          <a:ln>
            <a:solidFill>
              <a:schemeClr val="bg1">
                <a:lumMod val="50000"/>
              </a:schemeClr>
            </a:solidFill>
            <a:prstDash val="sysDash"/>
          </a:ln>
        </p:spPr>
        <p:txBody>
          <a:bodyPr wrap="square" rtlCol="0">
            <a:spAutoFit/>
          </a:bodyPr>
          <a:lstStyle/>
          <a:p>
            <a:pPr defTabSz="422041"/>
            <a:r>
              <a:rPr kumimoji="1" lang="en-US" altLang="ja-JP" sz="923" dirty="0">
                <a:solidFill>
                  <a:prstClr val="black"/>
                </a:solidFill>
                <a:latin typeface="Meiryo UI" panose="020B0604030504040204" pitchFamily="50" charset="-128"/>
                <a:ea typeface="Meiryo UI" panose="020B0604030504040204" pitchFamily="50" charset="-128"/>
              </a:rPr>
              <a:t>※ECI</a:t>
            </a:r>
            <a:r>
              <a:rPr kumimoji="1" lang="ja-JP" altLang="en-US" sz="923" dirty="0">
                <a:solidFill>
                  <a:prstClr val="black"/>
                </a:solidFill>
                <a:latin typeface="Meiryo UI" panose="020B0604030504040204" pitchFamily="50" charset="-128"/>
                <a:ea typeface="Meiryo UI" panose="020B0604030504040204" pitchFamily="50" charset="-128"/>
              </a:rPr>
              <a:t>方式とは設計段階から施工者が関与する方式で、今回採用する技術提案・協力タイプは、設計段階から優先交渉権者である施工予定者と技術協力業務の契約を締　</a:t>
            </a:r>
            <a:endParaRPr kumimoji="1" lang="en-US" altLang="ja-JP" sz="923" dirty="0">
              <a:solidFill>
                <a:prstClr val="black"/>
              </a:solidFill>
              <a:latin typeface="Meiryo UI" panose="020B0604030504040204" pitchFamily="50" charset="-128"/>
              <a:ea typeface="Meiryo UI" panose="020B0604030504040204" pitchFamily="50" charset="-128"/>
            </a:endParaRPr>
          </a:p>
          <a:p>
            <a:pPr defTabSz="422041"/>
            <a:r>
              <a:rPr kumimoji="1" lang="ja-JP" altLang="en-US" sz="923" dirty="0">
                <a:solidFill>
                  <a:prstClr val="black"/>
                </a:solidFill>
                <a:latin typeface="Meiryo UI" panose="020B0604030504040204" pitchFamily="50" charset="-128"/>
                <a:ea typeface="Meiryo UI" panose="020B0604030504040204" pitchFamily="50" charset="-128"/>
              </a:rPr>
              <a:t>　　</a:t>
            </a:r>
            <a:r>
              <a:rPr kumimoji="1" lang="ja-JP" altLang="en-US" sz="923" dirty="0" err="1">
                <a:solidFill>
                  <a:prstClr val="black"/>
                </a:solidFill>
                <a:latin typeface="Meiryo UI" panose="020B0604030504040204" pitchFamily="50" charset="-128"/>
                <a:ea typeface="Meiryo UI" panose="020B0604030504040204" pitchFamily="50" charset="-128"/>
              </a:rPr>
              <a:t>結し</a:t>
            </a:r>
            <a:r>
              <a:rPr kumimoji="1" lang="ja-JP" altLang="en-US" sz="923" dirty="0">
                <a:solidFill>
                  <a:prstClr val="black"/>
                </a:solidFill>
                <a:latin typeface="Meiryo UI" panose="020B0604030504040204" pitchFamily="50" charset="-128"/>
                <a:ea typeface="Meiryo UI" panose="020B0604030504040204" pitchFamily="50" charset="-128"/>
              </a:rPr>
              <a:t>、別の契約に基づき実施している設計に技術提案内容を反映させながら価格等の交渉を行い、交渉が成立した場合に施工の契約を締結するものであり工期短縮が可能</a:t>
            </a:r>
            <a:endParaRPr kumimoji="1" lang="en-US" altLang="ja-JP" sz="923"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107738D9-C950-4E73-ADCA-43DDB9F39B65}"/>
              </a:ext>
            </a:extLst>
          </p:cNvPr>
          <p:cNvSpPr txBox="1"/>
          <p:nvPr/>
        </p:nvSpPr>
        <p:spPr>
          <a:xfrm>
            <a:off x="520145" y="3811188"/>
            <a:ext cx="1910022" cy="299077"/>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pPr defTabSz="422041"/>
            <a:r>
              <a:rPr lang="ja-JP" altLang="en-US" sz="1292" b="1" dirty="0">
                <a:solidFill>
                  <a:prstClr val="white"/>
                </a:solidFill>
                <a:latin typeface="Meiryo UI" panose="020B0604030504040204" pitchFamily="50" charset="-128"/>
                <a:ea typeface="Meiryo UI" panose="020B0604030504040204" pitchFamily="50" charset="-128"/>
              </a:rPr>
              <a:t>２．建築スケジュール</a:t>
            </a:r>
            <a:endParaRPr lang="en-US" altLang="ja-JP" sz="1292" b="1" dirty="0">
              <a:solidFill>
                <a:prstClr val="white"/>
              </a:solidFill>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91DA09DA-A723-410D-BC68-01FC271584B9}"/>
              </a:ext>
            </a:extLst>
          </p:cNvPr>
          <p:cNvSpPr txBox="1"/>
          <p:nvPr/>
        </p:nvSpPr>
        <p:spPr>
          <a:xfrm>
            <a:off x="937526" y="1012024"/>
            <a:ext cx="8204424" cy="774315"/>
          </a:xfrm>
          <a:prstGeom prst="rect">
            <a:avLst/>
          </a:prstGeom>
          <a:noFill/>
        </p:spPr>
        <p:txBody>
          <a:bodyPr wrap="square" rtlCol="0">
            <a:spAutoFit/>
          </a:bodyPr>
          <a:lstStyle/>
          <a:p>
            <a:pPr marL="165593" indent="-165593" defTabSz="422041">
              <a:buFont typeface="Arial" panose="020B0604020202020204" pitchFamily="34" charset="0"/>
              <a:buChar char="•"/>
            </a:pPr>
            <a:r>
              <a:rPr kumimoji="1" lang="ja-JP" altLang="en-US" sz="1108" dirty="0">
                <a:solidFill>
                  <a:prstClr val="black"/>
                </a:solidFill>
                <a:latin typeface="Meiryo UI" panose="020B0604030504040204" pitchFamily="50" charset="-128"/>
                <a:ea typeface="Meiryo UI" panose="020B0604030504040204" pitchFamily="50" charset="-128"/>
              </a:rPr>
              <a:t>万博協会から区画が引き渡される</a:t>
            </a:r>
            <a:r>
              <a:rPr kumimoji="1" lang="en-US" altLang="ja-JP" sz="1108" dirty="0">
                <a:solidFill>
                  <a:prstClr val="black"/>
                </a:solidFill>
                <a:latin typeface="Meiryo UI" panose="020B0604030504040204" pitchFamily="50" charset="-128"/>
                <a:ea typeface="Meiryo UI" panose="020B0604030504040204" pitchFamily="50" charset="-128"/>
              </a:rPr>
              <a:t>2023</a:t>
            </a:r>
            <a:r>
              <a:rPr kumimoji="1" lang="ja-JP" altLang="en-US" sz="1108" dirty="0">
                <a:solidFill>
                  <a:prstClr val="black"/>
                </a:solidFill>
                <a:latin typeface="Meiryo UI" panose="020B0604030504040204" pitchFamily="50" charset="-128"/>
                <a:ea typeface="Meiryo UI" panose="020B0604030504040204" pitchFamily="50" charset="-128"/>
              </a:rPr>
              <a:t>年</a:t>
            </a:r>
            <a:r>
              <a:rPr kumimoji="1" lang="en-US" altLang="ja-JP" sz="1108" dirty="0">
                <a:solidFill>
                  <a:prstClr val="black"/>
                </a:solidFill>
                <a:latin typeface="Meiryo UI" panose="020B0604030504040204" pitchFamily="50" charset="-128"/>
                <a:ea typeface="Meiryo UI" panose="020B0604030504040204" pitchFamily="50" charset="-128"/>
              </a:rPr>
              <a:t>4</a:t>
            </a:r>
            <a:r>
              <a:rPr kumimoji="1" lang="ja-JP" altLang="en-US" sz="1108" dirty="0">
                <a:solidFill>
                  <a:prstClr val="black"/>
                </a:solidFill>
                <a:latin typeface="Meiryo UI" panose="020B0604030504040204" pitchFamily="50" charset="-128"/>
                <a:ea typeface="Meiryo UI" panose="020B0604030504040204" pitchFamily="50" charset="-128"/>
              </a:rPr>
              <a:t>月以降は、万博会場内の工事ラッシュが見込まれており、かつ、工事の遅滞は許されないため、　早い段階での施工業者と</a:t>
            </a:r>
            <a:r>
              <a:rPr kumimoji="1" lang="ja-JP" altLang="en-US" sz="1108" dirty="0">
                <a:latin typeface="Meiryo UI" panose="020B0604030504040204" pitchFamily="50" charset="-128"/>
                <a:ea typeface="Meiryo UI" panose="020B0604030504040204" pitchFamily="50" charset="-128"/>
              </a:rPr>
              <a:t>の契約および</a:t>
            </a:r>
            <a:r>
              <a:rPr kumimoji="1" lang="en-US" altLang="ja-JP" sz="1108" dirty="0">
                <a:latin typeface="Meiryo UI" panose="020B0604030504040204" pitchFamily="50" charset="-128"/>
                <a:ea typeface="Meiryo UI" panose="020B0604030504040204" pitchFamily="50" charset="-128"/>
              </a:rPr>
              <a:t>4</a:t>
            </a:r>
            <a:r>
              <a:rPr kumimoji="1" lang="ja-JP" altLang="en-US" sz="1108" dirty="0">
                <a:latin typeface="Meiryo UI" panose="020B0604030504040204" pitchFamily="50" charset="-128"/>
                <a:ea typeface="Meiryo UI" panose="020B0604030504040204" pitchFamily="50" charset="-128"/>
              </a:rPr>
              <a:t>月の工事着手は必須である</a:t>
            </a:r>
            <a:endParaRPr kumimoji="1" lang="en-US" altLang="ja-JP" sz="1108" dirty="0">
              <a:latin typeface="Meiryo UI" panose="020B0604030504040204" pitchFamily="50" charset="-128"/>
              <a:ea typeface="Meiryo UI" panose="020B0604030504040204" pitchFamily="50" charset="-128"/>
            </a:endParaRPr>
          </a:p>
          <a:p>
            <a:pPr marL="165593" indent="-165593" defTabSz="422041">
              <a:buFont typeface="Arial" panose="020B0604020202020204" pitchFamily="34" charset="0"/>
              <a:buChar char="•"/>
            </a:pPr>
            <a:r>
              <a:rPr kumimoji="1" lang="ja-JP" altLang="en-US" sz="1108" dirty="0">
                <a:latin typeface="Meiryo UI" panose="020B0604030504040204" pitchFamily="50" charset="-128"/>
                <a:ea typeface="Meiryo UI" panose="020B0604030504040204" pitchFamily="50" charset="-128"/>
              </a:rPr>
              <a:t>大阪の公民の粋を集めた出展を行う大規模なパビリオンとなることが想定されることから、長期の建設期間を要するうえ、鋼材の需要の高まりを受け、鉄骨資材や杭の調達に期間を要する。そのため、通常の発注方式では</a:t>
            </a:r>
            <a:r>
              <a:rPr kumimoji="1" lang="en-US" altLang="ja-JP" sz="1108" dirty="0">
                <a:latin typeface="Meiryo UI" panose="020B0604030504040204" pitchFamily="50" charset="-128"/>
                <a:ea typeface="Meiryo UI" panose="020B0604030504040204" pitchFamily="50" charset="-128"/>
              </a:rPr>
              <a:t>4</a:t>
            </a:r>
            <a:r>
              <a:rPr kumimoji="1" lang="ja-JP" altLang="en-US" sz="1108" dirty="0">
                <a:latin typeface="Meiryo UI" panose="020B0604030504040204" pitchFamily="50" charset="-128"/>
                <a:ea typeface="Meiryo UI" panose="020B0604030504040204" pitchFamily="50" charset="-128"/>
              </a:rPr>
              <a:t>月の着手ができず、契約を６か月前倒しする必要がある</a:t>
            </a:r>
            <a:endParaRPr kumimoji="1" lang="en-US" altLang="ja-JP" sz="1108" dirty="0">
              <a:latin typeface="Meiryo UI" panose="020B0604030504040204" pitchFamily="50" charset="-128"/>
              <a:ea typeface="Meiryo UI" panose="020B0604030504040204" pitchFamily="50" charset="-128"/>
            </a:endParaRPr>
          </a:p>
        </p:txBody>
      </p:sp>
      <p:cxnSp>
        <p:nvCxnSpPr>
          <p:cNvPr id="101" name="直線矢印コネクタ 100"/>
          <p:cNvCxnSpPr/>
          <p:nvPr/>
        </p:nvCxnSpPr>
        <p:spPr>
          <a:xfrm flipH="1">
            <a:off x="3942172" y="4920327"/>
            <a:ext cx="0" cy="39876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91DA09DA-A723-410D-BC68-01FC271584B9}"/>
              </a:ext>
            </a:extLst>
          </p:cNvPr>
          <p:cNvSpPr txBox="1"/>
          <p:nvPr/>
        </p:nvSpPr>
        <p:spPr>
          <a:xfrm>
            <a:off x="830150" y="3028387"/>
            <a:ext cx="8311800" cy="376385"/>
          </a:xfrm>
          <a:prstGeom prst="rect">
            <a:avLst/>
          </a:prstGeom>
          <a:noFill/>
          <a:ln>
            <a:solidFill>
              <a:schemeClr val="bg1">
                <a:lumMod val="50000"/>
              </a:schemeClr>
            </a:solidFill>
            <a:prstDash val="sysDash"/>
          </a:ln>
        </p:spPr>
        <p:txBody>
          <a:bodyPr wrap="square" rtlCol="0">
            <a:spAutoFit/>
          </a:bodyPr>
          <a:lstStyle/>
          <a:p>
            <a:pPr defTabSz="422041"/>
            <a:r>
              <a:rPr kumimoji="1" lang="en-US" altLang="ja-JP" sz="923" dirty="0">
                <a:solidFill>
                  <a:prstClr val="black"/>
                </a:solidFill>
                <a:latin typeface="Meiryo UI" panose="020B0604030504040204" pitchFamily="50" charset="-128"/>
                <a:ea typeface="Meiryo UI" panose="020B0604030504040204" pitchFamily="50" charset="-128"/>
              </a:rPr>
              <a:t>※CM</a:t>
            </a:r>
            <a:r>
              <a:rPr kumimoji="1" lang="ja-JP" altLang="en-US" sz="923" dirty="0">
                <a:solidFill>
                  <a:prstClr val="black"/>
                </a:solidFill>
                <a:latin typeface="Meiryo UI" panose="020B0604030504040204" pitchFamily="50" charset="-128"/>
                <a:ea typeface="Meiryo UI" panose="020B0604030504040204" pitchFamily="50" charset="-128"/>
              </a:rPr>
              <a:t>業務とは</a:t>
            </a:r>
            <a:r>
              <a:rPr kumimoji="1" lang="ja-JP" altLang="en-US" sz="923" dirty="0">
                <a:latin typeface="Meiryo UI" panose="020B0604030504040204" pitchFamily="50" charset="-128"/>
                <a:ea typeface="Meiryo UI" panose="020B0604030504040204" pitchFamily="50" charset="-128"/>
              </a:rPr>
              <a:t>コンストラクション・マネジャーが中立性を保ちつつ発注者の側に立って、設計・発注・施工の各段階において、設計の検討や工事発注方式の検討、工程管理、　　</a:t>
            </a:r>
            <a:endParaRPr kumimoji="1" lang="en-US" altLang="ja-JP" sz="923" dirty="0">
              <a:latin typeface="Meiryo UI" panose="020B0604030504040204" pitchFamily="50" charset="-128"/>
              <a:ea typeface="Meiryo UI" panose="020B0604030504040204" pitchFamily="50" charset="-128"/>
            </a:endParaRPr>
          </a:p>
          <a:p>
            <a:pPr defTabSz="422041"/>
            <a:r>
              <a:rPr kumimoji="1" lang="ja-JP" altLang="en-US" sz="923" dirty="0">
                <a:latin typeface="Meiryo UI" panose="020B0604030504040204" pitchFamily="50" charset="-128"/>
                <a:ea typeface="Meiryo UI" panose="020B0604030504040204" pitchFamily="50" charset="-128"/>
              </a:rPr>
              <a:t>　　品質管理、コスト管理などの技術的な各種マネジメント</a:t>
            </a:r>
            <a:r>
              <a:rPr kumimoji="1" lang="ja-JP" altLang="en-US" sz="923" dirty="0">
                <a:solidFill>
                  <a:prstClr val="black"/>
                </a:solidFill>
                <a:latin typeface="Meiryo UI" panose="020B0604030504040204" pitchFamily="50" charset="-128"/>
                <a:ea typeface="Meiryo UI" panose="020B0604030504040204" pitchFamily="50" charset="-128"/>
              </a:rPr>
              <a:t>業務を行うもの</a:t>
            </a:r>
            <a:endParaRPr kumimoji="1" lang="en-US" altLang="ja-JP" sz="923" dirty="0">
              <a:solidFill>
                <a:prstClr val="black"/>
              </a:solidFill>
              <a:latin typeface="Meiryo UI" panose="020B0604030504040204" pitchFamily="50" charset="-128"/>
              <a:ea typeface="Meiryo UI" panose="020B0604030504040204" pitchFamily="50" charset="-128"/>
            </a:endParaRPr>
          </a:p>
        </p:txBody>
      </p:sp>
      <p:sp>
        <p:nvSpPr>
          <p:cNvPr id="68" name="二等辺三角形 67"/>
          <p:cNvSpPr/>
          <p:nvPr/>
        </p:nvSpPr>
        <p:spPr>
          <a:xfrm rot="10800000">
            <a:off x="4621295" y="1847794"/>
            <a:ext cx="663410" cy="13482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大阪パビリオンの建築スケジュール</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524148" y="6356352"/>
            <a:ext cx="2228850" cy="365125"/>
          </a:xfrm>
        </p:spPr>
        <p:txBody>
          <a:bodyPr/>
          <a:lstStyle/>
          <a:p>
            <a:r>
              <a:rPr kumimoji="1" lang="en-US" altLang="ja-JP" dirty="0"/>
              <a:t>18</a:t>
            </a:r>
            <a:endParaRPr kumimoji="1" lang="ja-JP" altLang="en-US" dirty="0"/>
          </a:p>
        </p:txBody>
      </p:sp>
      <p:sp>
        <p:nvSpPr>
          <p:cNvPr id="55" name="テキスト ボックス 54"/>
          <p:cNvSpPr txBox="1"/>
          <p:nvPr/>
        </p:nvSpPr>
        <p:spPr>
          <a:xfrm>
            <a:off x="2267705" y="4472373"/>
            <a:ext cx="423193" cy="127856"/>
          </a:xfrm>
          <a:prstGeom prst="rect">
            <a:avLst/>
          </a:prstGeom>
          <a:noFill/>
        </p:spPr>
        <p:txBody>
          <a:bodyPr wrap="none" lIns="0" tIns="0" rIns="0" bIns="0" rtlCol="0">
            <a:spAutoFit/>
          </a:bodyPr>
          <a:lstStyle/>
          <a:p>
            <a:pPr defTabSz="422041"/>
            <a:r>
              <a:rPr lang="ja-JP" altLang="en-US" sz="831" b="1" dirty="0">
                <a:solidFill>
                  <a:prstClr val="black"/>
                </a:solidFill>
                <a:latin typeface="メイリオ" panose="020B0604030504040204" pitchFamily="50" charset="-128"/>
                <a:ea typeface="メイリオ" panose="020B0604030504040204" pitchFamily="50" charset="-128"/>
              </a:rPr>
              <a:t>建築計画</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5822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88541" y="6356352"/>
            <a:ext cx="2228850" cy="365125"/>
          </a:xfrm>
        </p:spPr>
        <p:txBody>
          <a:bodyPr/>
          <a:lstStyle/>
          <a:p>
            <a:r>
              <a:rPr kumimoji="1" lang="en-US" altLang="ja-JP" dirty="0"/>
              <a:t>19</a:t>
            </a:r>
            <a:endParaRPr kumimoji="1" lang="ja-JP" altLang="en-US" dirty="0"/>
          </a:p>
        </p:txBody>
      </p:sp>
      <p:sp>
        <p:nvSpPr>
          <p:cNvPr id="22" name="Google Shape;694;p15"/>
          <p:cNvSpPr/>
          <p:nvPr/>
        </p:nvSpPr>
        <p:spPr>
          <a:xfrm>
            <a:off x="487137" y="1048809"/>
            <a:ext cx="3998017" cy="351047"/>
          </a:xfrm>
          <a:prstGeom prst="rect">
            <a:avLst/>
          </a:prstGeom>
          <a:solidFill>
            <a:srgbClr val="D8E6FC"/>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sz="1292" dirty="0">
                <a:solidFill>
                  <a:schemeClr val="dk1"/>
                </a:solidFill>
                <a:latin typeface="Meiryo UI" panose="020B0604030504040204" pitchFamily="50" charset="-128"/>
                <a:ea typeface="Meiryo UI" panose="020B0604030504040204" pitchFamily="50" charset="-128"/>
                <a:cs typeface="Arial"/>
                <a:sym typeface="Arial"/>
              </a:rPr>
              <a:t>建築関連費</a:t>
            </a:r>
            <a:endParaRPr dirty="0">
              <a:latin typeface="Meiryo UI" panose="020B0604030504040204" pitchFamily="50" charset="-128"/>
              <a:ea typeface="Meiryo UI" panose="020B0604030504040204" pitchFamily="50" charset="-128"/>
            </a:endParaRPr>
          </a:p>
        </p:txBody>
      </p:sp>
      <p:sp>
        <p:nvSpPr>
          <p:cNvPr id="24" name="Google Shape;695;p15"/>
          <p:cNvSpPr/>
          <p:nvPr/>
        </p:nvSpPr>
        <p:spPr>
          <a:xfrm>
            <a:off x="4535488" y="1048809"/>
            <a:ext cx="2009487" cy="351047"/>
          </a:xfrm>
          <a:prstGeom prst="rect">
            <a:avLst/>
          </a:prstGeom>
          <a:solidFill>
            <a:srgbClr val="D8E6FC"/>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sz="1292" dirty="0">
                <a:solidFill>
                  <a:schemeClr val="dk1"/>
                </a:solidFill>
                <a:latin typeface="Meiryo UI" panose="020B0604030504040204" pitchFamily="50" charset="-128"/>
                <a:ea typeface="Meiryo UI" panose="020B0604030504040204" pitchFamily="50" charset="-128"/>
                <a:cs typeface="Arial"/>
                <a:sym typeface="Arial"/>
              </a:rPr>
              <a:t>運営関連費用</a:t>
            </a:r>
            <a:endParaRPr dirty="0">
              <a:latin typeface="Meiryo UI" panose="020B0604030504040204" pitchFamily="50" charset="-128"/>
              <a:ea typeface="Meiryo UI" panose="020B0604030504040204" pitchFamily="50" charset="-128"/>
            </a:endParaRPr>
          </a:p>
        </p:txBody>
      </p:sp>
      <p:sp>
        <p:nvSpPr>
          <p:cNvPr id="26" name="Google Shape;696;p15"/>
          <p:cNvSpPr/>
          <p:nvPr/>
        </p:nvSpPr>
        <p:spPr>
          <a:xfrm>
            <a:off x="6595308" y="1048809"/>
            <a:ext cx="2764397" cy="351047"/>
          </a:xfrm>
          <a:prstGeom prst="rect">
            <a:avLst/>
          </a:prstGeom>
          <a:solidFill>
            <a:srgbClr val="D8E6FC"/>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sz="1292" dirty="0">
                <a:solidFill>
                  <a:schemeClr val="dk1"/>
                </a:solidFill>
                <a:latin typeface="Meiryo UI" panose="020B0604030504040204" pitchFamily="50" charset="-128"/>
                <a:ea typeface="Meiryo UI" panose="020B0604030504040204" pitchFamily="50" charset="-128"/>
                <a:cs typeface="Arial"/>
                <a:sym typeface="Arial"/>
              </a:rPr>
              <a:t>展示関連費用</a:t>
            </a:r>
            <a:endParaRPr dirty="0">
              <a:latin typeface="Meiryo UI" panose="020B0604030504040204" pitchFamily="50" charset="-128"/>
              <a:ea typeface="Meiryo UI" panose="020B0604030504040204" pitchFamily="50" charset="-128"/>
            </a:endParaRPr>
          </a:p>
        </p:txBody>
      </p:sp>
      <p:sp>
        <p:nvSpPr>
          <p:cNvPr id="27" name="Google Shape;697;p15"/>
          <p:cNvSpPr txBox="1"/>
          <p:nvPr/>
        </p:nvSpPr>
        <p:spPr>
          <a:xfrm>
            <a:off x="520588" y="2664654"/>
            <a:ext cx="8864825" cy="291130"/>
          </a:xfrm>
          <a:prstGeom prst="rect">
            <a:avLst/>
          </a:prstGeom>
          <a:noFill/>
          <a:ln>
            <a:noFill/>
          </a:ln>
        </p:spPr>
        <p:txBody>
          <a:bodyPr spcFirstLastPara="1" wrap="square" lIns="91425" tIns="45700" rIns="91425" bIns="45700" anchor="t" anchorCtr="0">
            <a:spAutoFit/>
          </a:bodyPr>
          <a:lstStyle/>
          <a:p>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公費負担に加えて、企業・団体・個人から協賛・寄付を募り、様々な主体が支える</a:t>
            </a:r>
            <a:r>
              <a:rPr lang="ja-JP" altLang="en-US" sz="1292" u="sng" dirty="0">
                <a:solidFill>
                  <a:srgbClr val="000000"/>
                </a:solidFill>
                <a:latin typeface="Meiryo UI" panose="020B0604030504040204" pitchFamily="50" charset="-128"/>
                <a:ea typeface="Meiryo UI" panose="020B0604030504040204" pitchFamily="50" charset="-128"/>
                <a:sym typeface="Arial"/>
              </a:rPr>
              <a:t>公民一体となった大阪パビリオン出展を実現する</a:t>
            </a:r>
            <a:endParaRPr u="sng" dirty="0">
              <a:latin typeface="Meiryo UI" panose="020B0604030504040204" pitchFamily="50" charset="-128"/>
              <a:ea typeface="Meiryo UI" panose="020B0604030504040204" pitchFamily="50" charset="-128"/>
            </a:endParaRPr>
          </a:p>
        </p:txBody>
      </p:sp>
      <p:sp>
        <p:nvSpPr>
          <p:cNvPr id="32" name="Google Shape;699;p15"/>
          <p:cNvSpPr/>
          <p:nvPr/>
        </p:nvSpPr>
        <p:spPr>
          <a:xfrm>
            <a:off x="487136" y="3622347"/>
            <a:ext cx="4377459" cy="351047"/>
          </a:xfrm>
          <a:prstGeom prst="rect">
            <a:avLst/>
          </a:prstGeom>
          <a:solidFill>
            <a:srgbClr val="D8E6FC"/>
          </a:solidFill>
          <a:ln w="25400" cap="flat" cmpd="sng">
            <a:solidFill>
              <a:srgbClr val="A5A5A5"/>
            </a:solidFill>
            <a:prstDash val="solid"/>
            <a:round/>
            <a:headEnd type="none" w="sm" len="sm"/>
            <a:tailEnd type="none" w="sm" len="sm"/>
          </a:ln>
        </p:spPr>
        <p:txBody>
          <a:bodyPr spcFirstLastPara="1" wrap="square" lIns="84400" tIns="42200" rIns="84400" bIns="42200" anchor="ctr" anchorCtr="0">
            <a:noAutofit/>
          </a:bodyPr>
          <a:lstStyle/>
          <a:p>
            <a:pPr algn="ctr"/>
            <a:r>
              <a:rPr lang="ja-JP" altLang="en-US" sz="1292">
                <a:solidFill>
                  <a:schemeClr val="dk1"/>
                </a:solidFill>
                <a:latin typeface="Meiryo UI" panose="020B0604030504040204" pitchFamily="50" charset="-128"/>
                <a:ea typeface="Meiryo UI" panose="020B0604030504040204" pitchFamily="50" charset="-128"/>
                <a:cs typeface="Arial"/>
                <a:sym typeface="Arial"/>
              </a:rPr>
              <a:t>推進委員会参画協賛</a:t>
            </a:r>
            <a:endParaRPr>
              <a:latin typeface="Meiryo UI" panose="020B0604030504040204" pitchFamily="50" charset="-128"/>
              <a:ea typeface="Meiryo UI" panose="020B0604030504040204" pitchFamily="50" charset="-128"/>
            </a:endParaRPr>
          </a:p>
        </p:txBody>
      </p:sp>
      <p:sp>
        <p:nvSpPr>
          <p:cNvPr id="33" name="Google Shape;700;p15"/>
          <p:cNvSpPr/>
          <p:nvPr/>
        </p:nvSpPr>
        <p:spPr>
          <a:xfrm>
            <a:off x="4969884" y="3619608"/>
            <a:ext cx="4377459" cy="351047"/>
          </a:xfrm>
          <a:prstGeom prst="rect">
            <a:avLst/>
          </a:prstGeom>
          <a:solidFill>
            <a:srgbClr val="D8E6FC"/>
          </a:solidFill>
          <a:ln w="25400" cap="flat" cmpd="sng">
            <a:solidFill>
              <a:srgbClr val="A5A5A5"/>
            </a:solidFill>
            <a:prstDash val="solid"/>
            <a:round/>
            <a:headEnd type="none" w="sm" len="sm"/>
            <a:tailEnd type="none" w="sm" len="sm"/>
          </a:ln>
        </p:spPr>
        <p:txBody>
          <a:bodyPr spcFirstLastPara="1" wrap="square" lIns="84400" tIns="42200" rIns="84400" bIns="42200" anchor="ctr" anchorCtr="0">
            <a:noAutofit/>
          </a:bodyPr>
          <a:lstStyle/>
          <a:p>
            <a:pPr algn="ctr"/>
            <a:r>
              <a:rPr lang="ja-JP" altLang="en-US" sz="1292">
                <a:solidFill>
                  <a:schemeClr val="dk1"/>
                </a:solidFill>
                <a:latin typeface="Meiryo UI" panose="020B0604030504040204" pitchFamily="50" charset="-128"/>
                <a:ea typeface="Meiryo UI" panose="020B0604030504040204" pitchFamily="50" charset="-128"/>
                <a:cs typeface="Arial"/>
                <a:sym typeface="Arial"/>
              </a:rPr>
              <a:t>（一般）協賛</a:t>
            </a:r>
            <a:endParaRPr>
              <a:latin typeface="Meiryo UI" panose="020B0604030504040204" pitchFamily="50" charset="-128"/>
              <a:ea typeface="Meiryo UI" panose="020B0604030504040204" pitchFamily="50" charset="-128"/>
            </a:endParaRPr>
          </a:p>
        </p:txBody>
      </p:sp>
      <p:sp>
        <p:nvSpPr>
          <p:cNvPr id="34" name="Google Shape;701;p15"/>
          <p:cNvSpPr txBox="1"/>
          <p:nvPr/>
        </p:nvSpPr>
        <p:spPr>
          <a:xfrm>
            <a:off x="4969882" y="3998971"/>
            <a:ext cx="4415530" cy="688803"/>
          </a:xfrm>
          <a:prstGeom prst="rect">
            <a:avLst/>
          </a:prstGeom>
          <a:noFill/>
          <a:ln>
            <a:noFill/>
          </a:ln>
        </p:spPr>
        <p:txBody>
          <a:bodyPr spcFirstLastPara="1" wrap="square" lIns="91425" tIns="45700" rIns="91425" bIns="45700" anchor="t" anchorCtr="0">
            <a:spAutoFit/>
          </a:bodyPr>
          <a:lstStyle/>
          <a:p>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今年</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6</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月</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10</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日より、一口</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100</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万円からの協賛を募集開始</a:t>
            </a:r>
            <a:endParaRPr sz="1292" dirty="0">
              <a:solidFill>
                <a:srgbClr val="000000"/>
              </a:solidFill>
              <a:latin typeface="Meiryo UI" panose="020B0604030504040204" pitchFamily="50" charset="-128"/>
              <a:ea typeface="Meiryo UI" panose="020B0604030504040204" pitchFamily="50" charset="-128"/>
              <a:cs typeface="Arial"/>
              <a:sym typeface="Arial"/>
            </a:endParaRPr>
          </a:p>
          <a:p>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趣旨に賛同いただける企業・団体を、期限を設けず広く募集している</a:t>
            </a:r>
            <a:endParaRPr dirty="0">
              <a:latin typeface="Meiryo UI" panose="020B0604030504040204" pitchFamily="50" charset="-128"/>
              <a:ea typeface="Meiryo UI" panose="020B0604030504040204" pitchFamily="50" charset="-128"/>
            </a:endParaRPr>
          </a:p>
        </p:txBody>
      </p:sp>
      <p:sp>
        <p:nvSpPr>
          <p:cNvPr id="35" name="Google Shape;702;p15"/>
          <p:cNvSpPr txBox="1"/>
          <p:nvPr/>
        </p:nvSpPr>
        <p:spPr>
          <a:xfrm>
            <a:off x="494880" y="3998970"/>
            <a:ext cx="4415530" cy="1285311"/>
          </a:xfrm>
          <a:prstGeom prst="rect">
            <a:avLst/>
          </a:prstGeom>
          <a:noFill/>
          <a:ln>
            <a:noFill/>
          </a:ln>
        </p:spPr>
        <p:txBody>
          <a:bodyPr spcFirstLastPara="1" wrap="square" lIns="91425" tIns="45700" rIns="91425" bIns="45700" anchor="t" anchorCtr="0">
            <a:spAutoFit/>
          </a:bodyPr>
          <a:lstStyle/>
          <a:p>
            <a:r>
              <a:rPr lang="ja-JP" altLang="en-US" sz="1292" dirty="0">
                <a:latin typeface="Meiryo UI" panose="020B0604030504040204" pitchFamily="50" charset="-128"/>
                <a:ea typeface="Meiryo UI" panose="020B0604030504040204" pitchFamily="50" charset="-128"/>
              </a:rPr>
              <a:t>・</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今年</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6</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月</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10</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日より</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7</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月</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15</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日まで推進委員会参画企業募集</a:t>
            </a:r>
            <a:endParaRPr lang="en-US" altLang="ja-JP" sz="1292" dirty="0">
              <a:solidFill>
                <a:srgbClr val="000000"/>
              </a:solidFill>
              <a:latin typeface="Meiryo UI" panose="020B0604030504040204" pitchFamily="50" charset="-128"/>
              <a:ea typeface="Meiryo UI" panose="020B0604030504040204" pitchFamily="50" charset="-128"/>
              <a:cs typeface="Arial"/>
              <a:sym typeface="Arial"/>
            </a:endParaRPr>
          </a:p>
          <a:p>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　を実施。</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1,000</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万円以上の協賛を行うことを前提に、大阪パビリ</a:t>
            </a:r>
            <a:endParaRPr lang="en-US" altLang="ja-JP" sz="1292" dirty="0">
              <a:solidFill>
                <a:srgbClr val="000000"/>
              </a:solidFill>
              <a:latin typeface="Meiryo UI" panose="020B0604030504040204" pitchFamily="50" charset="-128"/>
              <a:ea typeface="Meiryo UI" panose="020B0604030504040204" pitchFamily="50" charset="-128"/>
              <a:cs typeface="Arial"/>
              <a:sym typeface="Arial"/>
            </a:endParaRPr>
          </a:p>
          <a:p>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　オンでの新技術、ノウハウ等に基づくパビリオン出展アイデアを有</a:t>
            </a:r>
            <a:endParaRPr lang="en-US" altLang="ja-JP" sz="1292" dirty="0">
              <a:solidFill>
                <a:srgbClr val="000000"/>
              </a:solidFill>
              <a:latin typeface="Meiryo UI" panose="020B0604030504040204" pitchFamily="50" charset="-128"/>
              <a:ea typeface="Meiryo UI" panose="020B0604030504040204" pitchFamily="50" charset="-128"/>
              <a:cs typeface="Arial"/>
              <a:sym typeface="Arial"/>
            </a:endParaRPr>
          </a:p>
          <a:p>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　する企業・団体を募集</a:t>
            </a:r>
            <a:endParaRPr sz="1292" dirty="0">
              <a:solidFill>
                <a:srgbClr val="000000"/>
              </a:solidFill>
              <a:latin typeface="Meiryo UI" panose="020B0604030504040204" pitchFamily="50" charset="-128"/>
              <a:ea typeface="Meiryo UI" panose="020B0604030504040204" pitchFamily="50" charset="-128"/>
              <a:cs typeface="Arial"/>
              <a:sym typeface="Arial"/>
            </a:endParaRPr>
          </a:p>
          <a:p>
            <a:r>
              <a:rPr lang="ja-JP" altLang="en-US" sz="1292" dirty="0">
                <a:latin typeface="Meiryo UI" panose="020B0604030504040204" pitchFamily="50" charset="-128"/>
                <a:ea typeface="Meiryo UI" panose="020B0604030504040204" pitchFamily="50" charset="-128"/>
              </a:rPr>
              <a:t>　⇒</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約</a:t>
            </a:r>
            <a:r>
              <a:rPr lang="en-US" altLang="ja-JP" sz="1292" dirty="0">
                <a:latin typeface="Meiryo UI" panose="020B0604030504040204" pitchFamily="50" charset="-128"/>
                <a:ea typeface="Meiryo UI" panose="020B0604030504040204" pitchFamily="50" charset="-128"/>
              </a:rPr>
              <a:t>20</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社・団体から、応募があり調整中</a:t>
            </a:r>
            <a:endParaRPr lang="en-US" altLang="ja-JP" sz="1292" dirty="0">
              <a:solidFill>
                <a:srgbClr val="000000"/>
              </a:solidFill>
              <a:latin typeface="Meiryo UI" panose="020B0604030504040204" pitchFamily="50" charset="-128"/>
              <a:ea typeface="Meiryo UI" panose="020B0604030504040204" pitchFamily="50" charset="-128"/>
              <a:cs typeface="Arial"/>
              <a:sym typeface="Arial"/>
            </a:endParaRPr>
          </a:p>
          <a:p>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　　</a:t>
            </a:r>
            <a:r>
              <a:rPr lang="en-US" altLang="ja-JP" sz="1292" dirty="0">
                <a:solidFill>
                  <a:srgbClr val="000000"/>
                </a:solidFill>
                <a:latin typeface="Meiryo UI" panose="020B0604030504040204" pitchFamily="50" charset="-128"/>
                <a:ea typeface="Meiryo UI" panose="020B0604030504040204" pitchFamily="50" charset="-128"/>
                <a:cs typeface="Arial"/>
                <a:sym typeface="Arial"/>
              </a:rPr>
              <a:t>※</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今後も、追加での募集を検討中</a:t>
            </a:r>
            <a:endParaRPr sz="1292" dirty="0">
              <a:solidFill>
                <a:srgbClr val="000000"/>
              </a:solidFill>
              <a:latin typeface="Meiryo UI" panose="020B0604030504040204" pitchFamily="50" charset="-128"/>
              <a:ea typeface="Meiryo UI" panose="020B0604030504040204" pitchFamily="50" charset="-128"/>
              <a:cs typeface="Arial"/>
              <a:sym typeface="Arial"/>
            </a:endParaRPr>
          </a:p>
        </p:txBody>
      </p:sp>
      <p:sp>
        <p:nvSpPr>
          <p:cNvPr id="36" name="Google Shape;703;p15"/>
          <p:cNvSpPr/>
          <p:nvPr/>
        </p:nvSpPr>
        <p:spPr>
          <a:xfrm>
            <a:off x="480307" y="5326447"/>
            <a:ext cx="8860207" cy="351047"/>
          </a:xfrm>
          <a:prstGeom prst="rect">
            <a:avLst/>
          </a:prstGeom>
          <a:solidFill>
            <a:srgbClr val="D8E6FC"/>
          </a:solidFill>
          <a:ln w="25400" cap="flat" cmpd="sng">
            <a:solidFill>
              <a:srgbClr val="A5A5A5"/>
            </a:solidFill>
            <a:prstDash val="solid"/>
            <a:round/>
            <a:headEnd type="none" w="sm" len="sm"/>
            <a:tailEnd type="none" w="sm" len="sm"/>
          </a:ln>
        </p:spPr>
        <p:txBody>
          <a:bodyPr spcFirstLastPara="1" wrap="square" lIns="84400" tIns="42200" rIns="84400" bIns="42200" anchor="ctr" anchorCtr="0">
            <a:noAutofit/>
          </a:bodyPr>
          <a:lstStyle/>
          <a:p>
            <a:pPr algn="ctr"/>
            <a:r>
              <a:rPr lang="ja-JP" altLang="en-US" sz="1292" dirty="0">
                <a:solidFill>
                  <a:schemeClr val="dk1"/>
                </a:solidFill>
                <a:latin typeface="Meiryo UI" panose="020B0604030504040204" pitchFamily="50" charset="-128"/>
                <a:ea typeface="Meiryo UI" panose="020B0604030504040204" pitchFamily="50" charset="-128"/>
                <a:cs typeface="Arial"/>
                <a:sym typeface="Arial"/>
              </a:rPr>
              <a:t>協賛獲得活動／寄付</a:t>
            </a:r>
            <a:endParaRPr dirty="0">
              <a:latin typeface="Meiryo UI" panose="020B0604030504040204" pitchFamily="50" charset="-128"/>
              <a:ea typeface="Meiryo UI" panose="020B0604030504040204" pitchFamily="50" charset="-128"/>
            </a:endParaRPr>
          </a:p>
        </p:txBody>
      </p:sp>
      <p:sp>
        <p:nvSpPr>
          <p:cNvPr id="37" name="Google Shape;704;p15"/>
          <p:cNvSpPr txBox="1"/>
          <p:nvPr/>
        </p:nvSpPr>
        <p:spPr>
          <a:xfrm>
            <a:off x="543650" y="5703953"/>
            <a:ext cx="9112815" cy="489966"/>
          </a:xfrm>
          <a:prstGeom prst="rect">
            <a:avLst/>
          </a:prstGeom>
          <a:noFill/>
          <a:ln>
            <a:noFill/>
          </a:ln>
        </p:spPr>
        <p:txBody>
          <a:bodyPr spcFirstLastPara="1" wrap="square" lIns="91425" tIns="45700" rIns="91425" bIns="45700" anchor="t" anchorCtr="0">
            <a:spAutoFit/>
          </a:bodyPr>
          <a:lstStyle/>
          <a:p>
            <a:r>
              <a:rPr lang="ja-JP" altLang="en-US" sz="1292" dirty="0">
                <a:latin typeface="Meiryo UI" panose="020B0604030504040204" pitchFamily="50" charset="-128"/>
                <a:ea typeface="Meiryo UI" panose="020B0604030504040204" pitchFamily="50" charset="-128"/>
                <a:cs typeface="Arial"/>
                <a:sym typeface="Arial"/>
              </a:rPr>
              <a:t>協賛活動業務協力者を募集のうえ委託により大口協賛の獲得活動を行っていく</a:t>
            </a:r>
            <a:endParaRPr sz="1292" dirty="0">
              <a:latin typeface="Meiryo UI" panose="020B0604030504040204" pitchFamily="50" charset="-128"/>
              <a:ea typeface="Meiryo UI" panose="020B0604030504040204" pitchFamily="50" charset="-128"/>
              <a:cs typeface="Arial"/>
              <a:sym typeface="Arial"/>
            </a:endParaRPr>
          </a:p>
          <a:p>
            <a:r>
              <a:rPr lang="ja-JP" altLang="en-US" sz="1292" dirty="0">
                <a:latin typeface="Meiryo UI" panose="020B0604030504040204" pitchFamily="50" charset="-128"/>
                <a:ea typeface="Meiryo UI" panose="020B0604030504040204" pitchFamily="50" charset="-128"/>
                <a:cs typeface="Arial"/>
                <a:sym typeface="Arial"/>
              </a:rPr>
              <a:t>個人・企業からの寄付についても、引き続き</a:t>
            </a:r>
            <a:r>
              <a:rPr lang="ja-JP" altLang="en-US" sz="1292" dirty="0">
                <a:solidFill>
                  <a:srgbClr val="000000"/>
                </a:solidFill>
                <a:latin typeface="Meiryo UI" panose="020B0604030504040204" pitchFamily="50" charset="-128"/>
                <a:ea typeface="Meiryo UI" panose="020B0604030504040204" pitchFamily="50" charset="-128"/>
                <a:cs typeface="Arial"/>
                <a:sym typeface="Arial"/>
              </a:rPr>
              <a:t>呼びかけを行う予定</a:t>
            </a:r>
            <a:endParaRPr dirty="0">
              <a:latin typeface="Meiryo UI" panose="020B0604030504040204" pitchFamily="50" charset="-128"/>
              <a:ea typeface="Meiryo UI" panose="020B0604030504040204" pitchFamily="50" charset="-128"/>
            </a:endParaRPr>
          </a:p>
        </p:txBody>
      </p:sp>
      <p:sp>
        <p:nvSpPr>
          <p:cNvPr id="38" name="正方形/長方形 37"/>
          <p:cNvSpPr/>
          <p:nvPr/>
        </p:nvSpPr>
        <p:spPr>
          <a:xfrm>
            <a:off x="435770" y="1786669"/>
            <a:ext cx="8937790" cy="918586"/>
          </a:xfrm>
          <a:prstGeom prst="rect">
            <a:avLst/>
          </a:prstGeom>
          <a:solidFill>
            <a:schemeClr val="accent2">
              <a:lumMod val="40000"/>
              <a:lumOff val="6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42" name="上矢印 41"/>
          <p:cNvSpPr/>
          <p:nvPr/>
        </p:nvSpPr>
        <p:spPr>
          <a:xfrm>
            <a:off x="3683399" y="1426315"/>
            <a:ext cx="2355273" cy="37857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3" name="正方形/長方形 42"/>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大阪パビリオンの建設・運営資金について</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楕円 43"/>
          <p:cNvSpPr/>
          <p:nvPr/>
        </p:nvSpPr>
        <p:spPr>
          <a:xfrm>
            <a:off x="759334" y="1892577"/>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915013" y="2050163"/>
            <a:ext cx="1694877"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zh-TW" altLang="en-US" sz="12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公費（府市負担）</a:t>
            </a:r>
          </a:p>
        </p:txBody>
      </p:sp>
      <p:sp>
        <p:nvSpPr>
          <p:cNvPr id="46" name="楕円 45"/>
          <p:cNvSpPr/>
          <p:nvPr/>
        </p:nvSpPr>
        <p:spPr>
          <a:xfrm>
            <a:off x="2886366" y="1892577"/>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7" name="正方形/長方形 46"/>
          <p:cNvSpPr/>
          <p:nvPr/>
        </p:nvSpPr>
        <p:spPr>
          <a:xfrm>
            <a:off x="2903874" y="2050163"/>
            <a:ext cx="196032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企業・団体協賛</a:t>
            </a:r>
          </a:p>
        </p:txBody>
      </p:sp>
      <p:sp>
        <p:nvSpPr>
          <p:cNvPr id="48" name="楕円 47"/>
          <p:cNvSpPr/>
          <p:nvPr/>
        </p:nvSpPr>
        <p:spPr>
          <a:xfrm>
            <a:off x="5013398" y="1892577"/>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50" name="楕円 49"/>
          <p:cNvSpPr/>
          <p:nvPr/>
        </p:nvSpPr>
        <p:spPr>
          <a:xfrm>
            <a:off x="5022152" y="1964858"/>
            <a:ext cx="1988728" cy="5861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寄　付</a:t>
            </a:r>
          </a:p>
        </p:txBody>
      </p:sp>
      <p:sp>
        <p:nvSpPr>
          <p:cNvPr id="51" name="楕円 50"/>
          <p:cNvSpPr/>
          <p:nvPr/>
        </p:nvSpPr>
        <p:spPr>
          <a:xfrm>
            <a:off x="7140431" y="1892577"/>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52" name="楕円 51"/>
          <p:cNvSpPr/>
          <p:nvPr/>
        </p:nvSpPr>
        <p:spPr>
          <a:xfrm>
            <a:off x="7226092" y="1972698"/>
            <a:ext cx="1834914" cy="5704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2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販売収入等</a:t>
            </a:r>
          </a:p>
        </p:txBody>
      </p:sp>
      <p:sp>
        <p:nvSpPr>
          <p:cNvPr id="53" name="テキスト ボックス 52">
            <a:extLst>
              <a:ext uri="{FF2B5EF4-FFF2-40B4-BE49-F238E27FC236}">
                <a16:creationId xmlns:a16="http://schemas.microsoft.com/office/drawing/2014/main" id="{107738D9-C950-4E73-ADCA-43DDB9F39B65}"/>
              </a:ext>
            </a:extLst>
          </p:cNvPr>
          <p:cNvSpPr txBox="1"/>
          <p:nvPr/>
        </p:nvSpPr>
        <p:spPr>
          <a:xfrm>
            <a:off x="520145" y="3228399"/>
            <a:ext cx="3053234" cy="299077"/>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400" b="1" dirty="0">
                <a:solidFill>
                  <a:prstClr val="white"/>
                </a:solidFill>
                <a:latin typeface="Meiryo UI" panose="020B0604030504040204" pitchFamily="50" charset="-128"/>
                <a:ea typeface="Meiryo UI" panose="020B0604030504040204" pitchFamily="50" charset="-128"/>
              </a:rPr>
              <a:t>２．</a:t>
            </a:r>
            <a:r>
              <a:rPr lang="ja-JP" altLang="en-US" sz="1400" b="1" dirty="0">
                <a:solidFill>
                  <a:srgbClr val="FFFFFF"/>
                </a:solidFill>
                <a:latin typeface="Meiryo UI" panose="020B0604030504040204" pitchFamily="50" charset="-128"/>
                <a:ea typeface="Meiryo UI" panose="020B0604030504040204" pitchFamily="50" charset="-128"/>
                <a:cs typeface="Arial"/>
                <a:sym typeface="Arial"/>
              </a:rPr>
              <a:t>協賛活動について</a:t>
            </a:r>
            <a:endParaRPr lang="ja-JP" altLang="en-US" sz="14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107738D9-C950-4E73-ADCA-43DDB9F39B65}"/>
              </a:ext>
            </a:extLst>
          </p:cNvPr>
          <p:cNvSpPr txBox="1"/>
          <p:nvPr/>
        </p:nvSpPr>
        <p:spPr>
          <a:xfrm>
            <a:off x="472209" y="669916"/>
            <a:ext cx="3101170" cy="299077"/>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292" b="1" dirty="0">
                <a:solidFill>
                  <a:prstClr val="white"/>
                </a:solidFill>
                <a:latin typeface="Meiryo UI" panose="020B0604030504040204" pitchFamily="50" charset="-128"/>
                <a:ea typeface="Meiryo UI" panose="020B0604030504040204" pitchFamily="50" charset="-128"/>
              </a:rPr>
              <a:t>１．</a:t>
            </a:r>
            <a:r>
              <a:rPr lang="ja-JP" altLang="en-US" sz="1400" b="1" dirty="0">
                <a:solidFill>
                  <a:srgbClr val="FFFFFF"/>
                </a:solidFill>
                <a:latin typeface="Meiryo UI" panose="020B0604030504040204" pitchFamily="50" charset="-128"/>
                <a:ea typeface="Meiryo UI" panose="020B0604030504040204" pitchFamily="50" charset="-128"/>
                <a:cs typeface="Arial"/>
                <a:sym typeface="Arial"/>
              </a:rPr>
              <a:t>大阪パビリオンの財務構成イメージ</a:t>
            </a:r>
            <a:endParaRPr lang="ja-JP" altLang="en-US" sz="1400" dirty="0">
              <a:latin typeface="Meiryo UI" panose="020B0604030504040204" pitchFamily="50" charset="-128"/>
              <a:ea typeface="Meiryo UI" panose="020B0604030504040204" pitchFamily="50" charset="-128"/>
            </a:endParaRPr>
          </a:p>
        </p:txBody>
      </p:sp>
      <p:sp>
        <p:nvSpPr>
          <p:cNvPr id="56" name="Google Shape;704;p15"/>
          <p:cNvSpPr txBox="1"/>
          <p:nvPr/>
        </p:nvSpPr>
        <p:spPr>
          <a:xfrm>
            <a:off x="543651" y="6345376"/>
            <a:ext cx="8068444" cy="291130"/>
          </a:xfrm>
          <a:prstGeom prst="rect">
            <a:avLst/>
          </a:prstGeom>
          <a:noFill/>
          <a:ln>
            <a:noFill/>
          </a:ln>
        </p:spPr>
        <p:txBody>
          <a:bodyPr spcFirstLastPara="1" wrap="square" lIns="91425" tIns="45700" rIns="91425" bIns="45700" anchor="t" anchorCtr="0">
            <a:spAutoFit/>
          </a:bodyPr>
          <a:lstStyle/>
          <a:p>
            <a:r>
              <a:rPr lang="ja-JP" altLang="en-US" sz="1292" dirty="0">
                <a:latin typeface="Meiryo UI" panose="020B0604030504040204" pitchFamily="50" charset="-128"/>
                <a:ea typeface="Meiryo UI" panose="020B0604030504040204" pitchFamily="50" charset="-128"/>
                <a:cs typeface="Arial"/>
                <a:sym typeface="Arial"/>
              </a:rPr>
              <a:t>今年</a:t>
            </a:r>
            <a:r>
              <a:rPr lang="en-US" altLang="ja-JP" sz="1292" dirty="0">
                <a:latin typeface="Meiryo UI" panose="020B0604030504040204" pitchFamily="50" charset="-128"/>
                <a:ea typeface="Meiryo UI" panose="020B0604030504040204" pitchFamily="50" charset="-128"/>
                <a:cs typeface="Arial"/>
                <a:sym typeface="Arial"/>
              </a:rPr>
              <a:t>11</a:t>
            </a:r>
            <a:r>
              <a:rPr lang="ja-JP" altLang="en-US" sz="1292" dirty="0">
                <a:latin typeface="Meiryo UI" panose="020B0604030504040204" pitchFamily="50" charset="-128"/>
                <a:ea typeface="Meiryo UI" panose="020B0604030504040204" pitchFamily="50" charset="-128"/>
                <a:cs typeface="Arial"/>
                <a:sym typeface="Arial"/>
              </a:rPr>
              <a:t>月頃に企業協賛をはじめ資金の状況を精査のうえ、建築規模等を確定していく</a:t>
            </a:r>
          </a:p>
        </p:txBody>
      </p:sp>
      <p:sp>
        <p:nvSpPr>
          <p:cNvPr id="57" name="二等辺三角形 56"/>
          <p:cNvSpPr/>
          <p:nvPr/>
        </p:nvSpPr>
        <p:spPr>
          <a:xfrm rot="10800000">
            <a:off x="3681214" y="6174554"/>
            <a:ext cx="2278470" cy="1832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708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692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528034" y="804251"/>
            <a:ext cx="8860335" cy="1603498"/>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20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パビリオン出展の基本計画については、今年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月には案を公表し年度内に策定。来年度から、施設運営や管理、広報プロモーション、催事などの運営計画の策定に取り組む。</a:t>
            </a:r>
            <a:r>
              <a:rPr kumimoji="1" lang="en-US" altLang="ja-JP" sz="1200" dirty="0">
                <a:latin typeface="Meiryo UI" panose="020B0604030504040204" pitchFamily="50" charset="-128"/>
                <a:ea typeface="Meiryo UI" panose="020B0604030504040204" pitchFamily="50" charset="-128"/>
              </a:rPr>
              <a:t>WG</a:t>
            </a:r>
            <a:r>
              <a:rPr kumimoji="1" lang="ja-JP" altLang="en-US" sz="1200" dirty="0" err="1">
                <a:latin typeface="Meiryo UI" panose="020B0604030504040204" pitchFamily="50" charset="-128"/>
                <a:ea typeface="Meiryo UI" panose="020B0604030504040204" pitchFamily="50" charset="-128"/>
              </a:rPr>
              <a:t>での</a:t>
            </a:r>
            <a:r>
              <a:rPr kumimoji="1" lang="ja-JP" altLang="en-US" sz="1200" dirty="0">
                <a:latin typeface="Meiryo UI" panose="020B0604030504040204" pitchFamily="50" charset="-128"/>
                <a:ea typeface="Meiryo UI" panose="020B0604030504040204" pitchFamily="50" charset="-128"/>
              </a:rPr>
              <a:t>出展内容の検討は継続して進め、具体化に向けて詳細を詰めていく</a:t>
            </a:r>
            <a:endParaRPr kumimoji="1" lang="en-US" altLang="ja-JP" sz="1200" dirty="0">
              <a:latin typeface="Meiryo UI" panose="020B0604030504040204" pitchFamily="50" charset="-128"/>
              <a:ea typeface="Meiryo UI" panose="020B0604030504040204" pitchFamily="50" charset="-128"/>
            </a:endParaRPr>
          </a:p>
          <a:p>
            <a:pPr marL="171450" indent="-171450">
              <a:lnSpc>
                <a:spcPts val="20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建物建設については、今年９月の出展基本計画において建築計画を公表後、速やかに基本設計に着手し、</a:t>
            </a: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年４月の工事着工・</a:t>
            </a: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月の完成をめざす</a:t>
            </a:r>
            <a:endParaRPr kumimoji="1" lang="en-US" altLang="ja-JP" sz="1200" dirty="0">
              <a:latin typeface="Meiryo UI" panose="020B0604030504040204" pitchFamily="50" charset="-128"/>
              <a:ea typeface="Meiryo UI" panose="020B0604030504040204" pitchFamily="50" charset="-128"/>
            </a:endParaRPr>
          </a:p>
          <a:p>
            <a:pPr marL="171450" indent="-171450">
              <a:lnSpc>
                <a:spcPts val="20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建設・運営資金を確保するため、継続的に協賛金等の募集に努める</a:t>
            </a:r>
            <a:endParaRPr kumimoji="1" lang="en-US" altLang="ja-JP" sz="1200" dirty="0">
              <a:latin typeface="Meiryo UI" panose="020B0604030504040204" pitchFamily="50" charset="-128"/>
              <a:ea typeface="Meiryo UI" panose="020B0604030504040204" pitchFamily="50" charset="-128"/>
            </a:endParaRPr>
          </a:p>
          <a:p>
            <a:pPr marL="171450" indent="-171450">
              <a:lnSpc>
                <a:spcPts val="2000"/>
              </a:lnSpc>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バーチャル展示については、公募・制作を経て、今年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月からプレ運用する。来年度以降、順次機能を拡充していく</a:t>
            </a:r>
          </a:p>
        </p:txBody>
      </p:sp>
      <p:graphicFrame>
        <p:nvGraphicFramePr>
          <p:cNvPr id="20" name="表 19"/>
          <p:cNvGraphicFramePr>
            <a:graphicFrameLocks noGrp="1"/>
          </p:cNvGraphicFramePr>
          <p:nvPr>
            <p:extLst>
              <p:ext uri="{D42A27DB-BD31-4B8C-83A1-F6EECF244321}">
                <p14:modId xmlns:p14="http://schemas.microsoft.com/office/powerpoint/2010/main" val="1715189217"/>
              </p:ext>
            </p:extLst>
          </p:nvPr>
        </p:nvGraphicFramePr>
        <p:xfrm>
          <a:off x="691095" y="2683143"/>
          <a:ext cx="8507075" cy="3762234"/>
        </p:xfrm>
        <a:graphic>
          <a:graphicData uri="http://schemas.openxmlformats.org/drawingml/2006/table">
            <a:tbl>
              <a:tblPr firstRow="1" bandRow="1">
                <a:tableStyleId>{5940675A-B579-460E-94D1-54222C63F5DA}</a:tableStyleId>
              </a:tblPr>
              <a:tblGrid>
                <a:gridCol w="839202">
                  <a:extLst>
                    <a:ext uri="{9D8B030D-6E8A-4147-A177-3AD203B41FA5}">
                      <a16:colId xmlns:a16="http://schemas.microsoft.com/office/drawing/2014/main" val="3655077781"/>
                    </a:ext>
                  </a:extLst>
                </a:gridCol>
                <a:gridCol w="1668799">
                  <a:extLst>
                    <a:ext uri="{9D8B030D-6E8A-4147-A177-3AD203B41FA5}">
                      <a16:colId xmlns:a16="http://schemas.microsoft.com/office/drawing/2014/main" val="126066209"/>
                    </a:ext>
                  </a:extLst>
                </a:gridCol>
                <a:gridCol w="1668799">
                  <a:extLst>
                    <a:ext uri="{9D8B030D-6E8A-4147-A177-3AD203B41FA5}">
                      <a16:colId xmlns:a16="http://schemas.microsoft.com/office/drawing/2014/main" val="150755713"/>
                    </a:ext>
                  </a:extLst>
                </a:gridCol>
                <a:gridCol w="1668799">
                  <a:extLst>
                    <a:ext uri="{9D8B030D-6E8A-4147-A177-3AD203B41FA5}">
                      <a16:colId xmlns:a16="http://schemas.microsoft.com/office/drawing/2014/main" val="2549704199"/>
                    </a:ext>
                  </a:extLst>
                </a:gridCol>
                <a:gridCol w="1668799">
                  <a:extLst>
                    <a:ext uri="{9D8B030D-6E8A-4147-A177-3AD203B41FA5}">
                      <a16:colId xmlns:a16="http://schemas.microsoft.com/office/drawing/2014/main" val="225604233"/>
                    </a:ext>
                  </a:extLst>
                </a:gridCol>
                <a:gridCol w="992677">
                  <a:extLst>
                    <a:ext uri="{9D8B030D-6E8A-4147-A177-3AD203B41FA5}">
                      <a16:colId xmlns:a16="http://schemas.microsoft.com/office/drawing/2014/main" val="3566209481"/>
                    </a:ext>
                  </a:extLst>
                </a:gridCol>
              </a:tblGrid>
              <a:tr h="230259">
                <a:tc>
                  <a:txBody>
                    <a:bodyPr/>
                    <a:lstStyle/>
                    <a:p>
                      <a:pPr algn="ctr"/>
                      <a:r>
                        <a:rPr kumimoji="1" lang="ja-JP" altLang="en-US" sz="1100" dirty="0">
                          <a:latin typeface="Meiryo UI" panose="020B0604030504040204" pitchFamily="50" charset="-128"/>
                          <a:ea typeface="Meiryo UI" panose="020B0604030504040204" pitchFamily="50" charset="-128"/>
                        </a:rPr>
                        <a:t>年度</a:t>
                      </a:r>
                    </a:p>
                  </a:txBody>
                  <a:tcPr marL="47450" marR="47450" marT="23726" marB="23726"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2021</a:t>
                      </a:r>
                      <a:endParaRPr kumimoji="1" lang="ja-JP" altLang="en-US" sz="1100" dirty="0">
                        <a:latin typeface="Meiryo UI" panose="020B0604030504040204" pitchFamily="50" charset="-128"/>
                        <a:ea typeface="Meiryo UI" panose="020B0604030504040204" pitchFamily="50" charset="-128"/>
                      </a:endParaRPr>
                    </a:p>
                  </a:txBody>
                  <a:tcPr marL="47450" marR="47450" marT="23726" marB="23726" anchor="ctr">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2022</a:t>
                      </a:r>
                      <a:endParaRPr kumimoji="1" lang="ja-JP" altLang="en-US" sz="1100" dirty="0">
                        <a:latin typeface="Meiryo UI" panose="020B0604030504040204" pitchFamily="50" charset="-128"/>
                        <a:ea typeface="Meiryo UI" panose="020B0604030504040204" pitchFamily="50" charset="-128"/>
                      </a:endParaRPr>
                    </a:p>
                  </a:txBody>
                  <a:tcPr marL="47450" marR="47450" marT="23726" marB="23726"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2023</a:t>
                      </a:r>
                      <a:endParaRPr kumimoji="1" lang="ja-JP" altLang="en-US" sz="1100" dirty="0">
                        <a:latin typeface="Meiryo UI" panose="020B0604030504040204" pitchFamily="50" charset="-128"/>
                        <a:ea typeface="Meiryo UI" panose="020B0604030504040204" pitchFamily="50" charset="-128"/>
                      </a:endParaRPr>
                    </a:p>
                  </a:txBody>
                  <a:tcPr marL="47450" marR="47450" marT="23726" marB="23726"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2024</a:t>
                      </a:r>
                      <a:endParaRPr kumimoji="1" lang="ja-JP" altLang="en-US" sz="1100" dirty="0">
                        <a:latin typeface="Meiryo UI" panose="020B0604030504040204" pitchFamily="50" charset="-128"/>
                        <a:ea typeface="Meiryo UI" panose="020B0604030504040204" pitchFamily="50" charset="-128"/>
                      </a:endParaRPr>
                    </a:p>
                  </a:txBody>
                  <a:tcPr marL="47450" marR="47450" marT="23726" marB="23726" anchor="ct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2025</a:t>
                      </a:r>
                      <a:endParaRPr kumimoji="1" lang="ja-JP" altLang="en-US" sz="1100" dirty="0">
                        <a:latin typeface="Meiryo UI" panose="020B0604030504040204" pitchFamily="50" charset="-128"/>
                        <a:ea typeface="Meiryo UI" panose="020B0604030504040204" pitchFamily="50" charset="-128"/>
                      </a:endParaRPr>
                    </a:p>
                  </a:txBody>
                  <a:tcPr marL="47450" marR="47450" marT="23726" marB="23726" anchor="ctr">
                    <a:lnL w="12700" cap="flat" cmpd="sng" algn="ctr">
                      <a:solidFill>
                        <a:schemeClr val="tx1"/>
                      </a:solidFill>
                      <a:prstDash val="lg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5493176"/>
                  </a:ext>
                </a:extLst>
              </a:tr>
              <a:tr h="943413">
                <a:tc>
                  <a:txBody>
                    <a:bodyPr/>
                    <a:lstStyle/>
                    <a:p>
                      <a:pPr algn="ctr"/>
                      <a:r>
                        <a:rPr kumimoji="1" lang="ja-JP" altLang="en-US" sz="1100" dirty="0">
                          <a:latin typeface="Meiryo UI" panose="020B0604030504040204" pitchFamily="50" charset="-128"/>
                          <a:ea typeface="Meiryo UI" panose="020B0604030504040204" pitchFamily="50" charset="-128"/>
                        </a:rPr>
                        <a:t>全体</a:t>
                      </a:r>
                    </a:p>
                  </a:txBody>
                  <a:tcPr marL="47450" marR="47450" marT="23726" marB="23726"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R w="12700" cap="flat" cmpd="sng" algn="ctr">
                      <a:solidFill>
                        <a:schemeClr val="tx1"/>
                      </a:solidFill>
                      <a:prstDash val="lg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891608"/>
                  </a:ext>
                </a:extLst>
              </a:tr>
              <a:tr h="1432590">
                <a:tc>
                  <a:txBody>
                    <a:bodyPr/>
                    <a:lstStyle/>
                    <a:p>
                      <a:pPr algn="ctr"/>
                      <a:endParaRPr kumimoji="1"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建築</a:t>
                      </a:r>
                      <a:endParaRPr kumimoji="1"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展示</a:t>
                      </a:r>
                    </a:p>
                  </a:txBody>
                  <a:tcPr marL="47450" marR="47450" marT="23726" marB="23726">
                    <a:lnL w="285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342595"/>
                  </a:ext>
                </a:extLst>
              </a:tr>
              <a:tr h="577986">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協賛金確保</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47450" marR="47450" marT="23726" marB="23726"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990582"/>
                  </a:ext>
                </a:extLst>
              </a:tr>
              <a:tr h="577986">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バーチャル</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47450" marR="47450" marT="23726" marB="23726"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47450" marR="47450" marT="23726" marB="23726">
                    <a:lnL w="12700" cap="flat" cmpd="sng" algn="ctr">
                      <a:solidFill>
                        <a:schemeClr val="tx1"/>
                      </a:solidFill>
                      <a:prstDash val="lgDash"/>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1974116"/>
                  </a:ext>
                </a:extLst>
              </a:tr>
            </a:tbl>
          </a:graphicData>
        </a:graphic>
      </p:graphicFrame>
      <p:sp>
        <p:nvSpPr>
          <p:cNvPr id="27" name="ホームベース 26"/>
          <p:cNvSpPr/>
          <p:nvPr/>
        </p:nvSpPr>
        <p:spPr>
          <a:xfrm>
            <a:off x="1529353" y="3454562"/>
            <a:ext cx="4979963" cy="22508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ＷＧによる出展内容の検討</a:t>
            </a:r>
          </a:p>
        </p:txBody>
      </p:sp>
      <p:sp>
        <p:nvSpPr>
          <p:cNvPr id="33" name="ホームベース 32"/>
          <p:cNvSpPr/>
          <p:nvPr/>
        </p:nvSpPr>
        <p:spPr>
          <a:xfrm>
            <a:off x="1633749" y="5459572"/>
            <a:ext cx="6731391" cy="22508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協賛金等募集</a:t>
            </a:r>
          </a:p>
        </p:txBody>
      </p:sp>
      <p:sp>
        <p:nvSpPr>
          <p:cNvPr id="34" name="ホームベース 33"/>
          <p:cNvSpPr/>
          <p:nvPr/>
        </p:nvSpPr>
        <p:spPr>
          <a:xfrm>
            <a:off x="1534537" y="3951348"/>
            <a:ext cx="773723" cy="20462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建築計画</a:t>
            </a:r>
          </a:p>
        </p:txBody>
      </p:sp>
      <p:sp>
        <p:nvSpPr>
          <p:cNvPr id="35" name="ホームベース 34"/>
          <p:cNvSpPr/>
          <p:nvPr/>
        </p:nvSpPr>
        <p:spPr>
          <a:xfrm>
            <a:off x="2741919" y="4193481"/>
            <a:ext cx="996923" cy="23915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基本設計</a:t>
            </a:r>
          </a:p>
        </p:txBody>
      </p:sp>
      <p:sp>
        <p:nvSpPr>
          <p:cNvPr id="42" name="ホームベース 41"/>
          <p:cNvSpPr/>
          <p:nvPr/>
        </p:nvSpPr>
        <p:spPr>
          <a:xfrm>
            <a:off x="4907859" y="4588574"/>
            <a:ext cx="2694198" cy="20035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建設工事</a:t>
            </a:r>
          </a:p>
        </p:txBody>
      </p:sp>
      <p:sp>
        <p:nvSpPr>
          <p:cNvPr id="43" name="ホームベース 42"/>
          <p:cNvSpPr/>
          <p:nvPr/>
        </p:nvSpPr>
        <p:spPr>
          <a:xfrm>
            <a:off x="7910163" y="3461523"/>
            <a:ext cx="506437" cy="22508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31" b="1" dirty="0">
                <a:latin typeface="Meiryo UI" panose="020B0604030504040204" pitchFamily="50" charset="-128"/>
                <a:ea typeface="Meiryo UI" panose="020B0604030504040204" pitchFamily="50" charset="-128"/>
              </a:rPr>
              <a:t>展示搬入</a:t>
            </a:r>
          </a:p>
        </p:txBody>
      </p:sp>
      <p:sp>
        <p:nvSpPr>
          <p:cNvPr id="60" name="ホームベース 59"/>
          <p:cNvSpPr/>
          <p:nvPr/>
        </p:nvSpPr>
        <p:spPr>
          <a:xfrm>
            <a:off x="1640675" y="6010515"/>
            <a:ext cx="845896" cy="222962"/>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公募・制作</a:t>
            </a:r>
          </a:p>
        </p:txBody>
      </p:sp>
      <p:sp>
        <p:nvSpPr>
          <p:cNvPr id="61" name="ホームベース 60"/>
          <p:cNvSpPr/>
          <p:nvPr/>
        </p:nvSpPr>
        <p:spPr>
          <a:xfrm>
            <a:off x="2486571" y="6016681"/>
            <a:ext cx="697846" cy="231198"/>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プレ運用</a:t>
            </a:r>
          </a:p>
        </p:txBody>
      </p:sp>
      <p:sp>
        <p:nvSpPr>
          <p:cNvPr id="62" name="ホームベース 61"/>
          <p:cNvSpPr/>
          <p:nvPr/>
        </p:nvSpPr>
        <p:spPr>
          <a:xfrm>
            <a:off x="3200348" y="6008156"/>
            <a:ext cx="6026258" cy="28714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順次機能拡充</a:t>
            </a:r>
          </a:p>
        </p:txBody>
      </p:sp>
      <p:sp>
        <p:nvSpPr>
          <p:cNvPr id="64" name="角丸四角形 63"/>
          <p:cNvSpPr/>
          <p:nvPr/>
        </p:nvSpPr>
        <p:spPr>
          <a:xfrm>
            <a:off x="8434830" y="2925812"/>
            <a:ext cx="674255" cy="3519565"/>
          </a:xfrm>
          <a:prstGeom prst="roundRect">
            <a:avLst>
              <a:gd name="adj" fmla="val 6115"/>
            </a:avLst>
          </a:prstGeom>
          <a:solidFill>
            <a:schemeClr val="accent4">
              <a:lumMod val="60000"/>
              <a:lumOff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92" dirty="0">
                <a:solidFill>
                  <a:schemeClr val="tx1"/>
                </a:solidFill>
                <a:latin typeface="Meiryo UI" panose="020B0604030504040204" pitchFamily="50" charset="-128"/>
                <a:ea typeface="Meiryo UI" panose="020B0604030504040204" pitchFamily="50" charset="-128"/>
              </a:rPr>
              <a:t>万　　　博</a:t>
            </a:r>
          </a:p>
        </p:txBody>
      </p:sp>
      <p:sp>
        <p:nvSpPr>
          <p:cNvPr id="65" name="ホームベース 64"/>
          <p:cNvSpPr/>
          <p:nvPr/>
        </p:nvSpPr>
        <p:spPr>
          <a:xfrm>
            <a:off x="7552095" y="4943870"/>
            <a:ext cx="783951" cy="20462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23" b="1" dirty="0">
                <a:latin typeface="Meiryo UI" panose="020B0604030504040204" pitchFamily="50" charset="-128"/>
                <a:ea typeface="Meiryo UI" panose="020B0604030504040204" pitchFamily="50" charset="-128"/>
              </a:rPr>
              <a:t>展示工事</a:t>
            </a:r>
          </a:p>
        </p:txBody>
      </p:sp>
      <p:sp>
        <p:nvSpPr>
          <p:cNvPr id="66" name="ホームベース 65"/>
          <p:cNvSpPr/>
          <p:nvPr/>
        </p:nvSpPr>
        <p:spPr>
          <a:xfrm>
            <a:off x="3818874" y="4201387"/>
            <a:ext cx="1063385" cy="21741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実施設計</a:t>
            </a:r>
          </a:p>
        </p:txBody>
      </p:sp>
      <p:sp>
        <p:nvSpPr>
          <p:cNvPr id="79" name="ホームベース 78"/>
          <p:cNvSpPr/>
          <p:nvPr/>
        </p:nvSpPr>
        <p:spPr>
          <a:xfrm>
            <a:off x="3805132" y="4574787"/>
            <a:ext cx="1063385" cy="21741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38" b="1" dirty="0">
                <a:latin typeface="Meiryo UI" panose="020B0604030504040204" pitchFamily="50" charset="-128"/>
                <a:ea typeface="Meiryo UI" panose="020B0604030504040204" pitchFamily="50" charset="-128"/>
              </a:rPr>
              <a:t>技術協力・鋼材発注</a:t>
            </a:r>
          </a:p>
        </p:txBody>
      </p:sp>
      <p:sp>
        <p:nvSpPr>
          <p:cNvPr id="80" name="ホームベース 79"/>
          <p:cNvSpPr/>
          <p:nvPr/>
        </p:nvSpPr>
        <p:spPr>
          <a:xfrm>
            <a:off x="1529353" y="4941232"/>
            <a:ext cx="1655065" cy="20462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23" b="1" dirty="0">
                <a:latin typeface="Meiryo UI" panose="020B0604030504040204" pitchFamily="50" charset="-128"/>
                <a:ea typeface="Meiryo UI" panose="020B0604030504040204" pitchFamily="50" charset="-128"/>
              </a:rPr>
              <a:t>展示計画</a:t>
            </a:r>
          </a:p>
        </p:txBody>
      </p:sp>
      <p:sp>
        <p:nvSpPr>
          <p:cNvPr id="81" name="ホームベース 80"/>
          <p:cNvSpPr/>
          <p:nvPr/>
        </p:nvSpPr>
        <p:spPr>
          <a:xfrm>
            <a:off x="3254106" y="4948416"/>
            <a:ext cx="4319515" cy="20462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23" b="1" dirty="0">
                <a:latin typeface="Meiryo UI" panose="020B0604030504040204" pitchFamily="50" charset="-128"/>
                <a:ea typeface="Meiryo UI" panose="020B0604030504040204" pitchFamily="50" charset="-128"/>
              </a:rPr>
              <a:t>展示設計・製作</a:t>
            </a:r>
          </a:p>
        </p:txBody>
      </p:sp>
      <p:sp>
        <p:nvSpPr>
          <p:cNvPr id="39" name="正方形/長方形 38"/>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大阪パビリオンの全体スケジュール</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498390" y="6343473"/>
            <a:ext cx="2228850" cy="365125"/>
          </a:xfrm>
        </p:spPr>
        <p:txBody>
          <a:bodyPr/>
          <a:lstStyle/>
          <a:p>
            <a:fld id="{4F59DAFC-3B55-4D08-A08B-5E1252F58D58}" type="slidenum">
              <a:rPr kumimoji="1" lang="ja-JP" altLang="en-US" smtClean="0"/>
              <a:t>20</a:t>
            </a:fld>
            <a:endParaRPr kumimoji="1" lang="ja-JP" altLang="en-US" dirty="0"/>
          </a:p>
        </p:txBody>
      </p:sp>
      <p:sp>
        <p:nvSpPr>
          <p:cNvPr id="37" name="ホームベース 36"/>
          <p:cNvSpPr/>
          <p:nvPr/>
        </p:nvSpPr>
        <p:spPr>
          <a:xfrm>
            <a:off x="1530462" y="3121151"/>
            <a:ext cx="1653955" cy="223809"/>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15" b="1" dirty="0">
                <a:latin typeface="Meiryo UI" panose="020B0604030504040204" pitchFamily="50" charset="-128"/>
                <a:ea typeface="Meiryo UI" panose="020B0604030504040204" pitchFamily="50" charset="-128"/>
              </a:rPr>
              <a:t>基本計画策定</a:t>
            </a:r>
          </a:p>
        </p:txBody>
      </p:sp>
      <p:sp>
        <p:nvSpPr>
          <p:cNvPr id="38" name="ホームベース 37"/>
          <p:cNvSpPr/>
          <p:nvPr/>
        </p:nvSpPr>
        <p:spPr>
          <a:xfrm>
            <a:off x="3197484" y="3123898"/>
            <a:ext cx="3329879" cy="22508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運営計画策定</a:t>
            </a:r>
          </a:p>
        </p:txBody>
      </p:sp>
      <p:sp>
        <p:nvSpPr>
          <p:cNvPr id="41" name="ホームベース 40"/>
          <p:cNvSpPr/>
          <p:nvPr/>
        </p:nvSpPr>
        <p:spPr>
          <a:xfrm>
            <a:off x="6531528" y="3130932"/>
            <a:ext cx="1899138" cy="22508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15" b="1" dirty="0">
                <a:latin typeface="Meiryo UI" panose="020B0604030504040204" pitchFamily="50" charset="-128"/>
                <a:ea typeface="Meiryo UI" panose="020B0604030504040204" pitchFamily="50" charset="-128"/>
              </a:rPr>
              <a:t>実施計画策定・準備</a:t>
            </a:r>
          </a:p>
        </p:txBody>
      </p:sp>
    </p:spTree>
    <p:extLst>
      <p:ext uri="{BB962C8B-B14F-4D97-AF65-F5344CB8AC3E}">
        <p14:creationId xmlns:p14="http://schemas.microsoft.com/office/powerpoint/2010/main" val="198178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302327" y="50118"/>
            <a:ext cx="7301345" cy="589962"/>
          </a:xfrm>
          <a:prstGeom prst="rect">
            <a:avLst/>
          </a:prstGeom>
        </p:spPr>
        <p:txBody>
          <a:bodyPr vert="horz" lIns="91440" tIns="45720" rIns="91440" bIns="45720" rtlCol="0" anchor="ctr">
            <a:normAutofit fontScale="75000" lnSpcReduction="200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lnSpc>
                <a:spcPct val="150000"/>
              </a:lnSpc>
            </a:pPr>
            <a:r>
              <a:rPr lang="ja-JP" altLang="en-US" sz="3200" dirty="0"/>
              <a:t>目次</a:t>
            </a:r>
          </a:p>
        </p:txBody>
      </p:sp>
      <p:sp>
        <p:nvSpPr>
          <p:cNvPr id="3" name="タイトル 1"/>
          <p:cNvSpPr txBox="1">
            <a:spLocks/>
          </p:cNvSpPr>
          <p:nvPr/>
        </p:nvSpPr>
        <p:spPr>
          <a:xfrm>
            <a:off x="104503" y="627018"/>
            <a:ext cx="9705703" cy="599585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nSpc>
                <a:spcPct val="150000"/>
              </a:lnSpc>
            </a:pPr>
            <a:r>
              <a:rPr lang="ja-JP" altLang="en-US" sz="1800" dirty="0">
                <a:latin typeface="Meiryo UI" panose="020B0604030504040204" pitchFamily="50" charset="-128"/>
                <a:ea typeface="Meiryo UI" panose="020B0604030504040204" pitchFamily="50" charset="-128"/>
              </a:rPr>
              <a:t>　　　　　　　　　・大阪・関西万博の開催概要 ・・・・・・・・・・・・・・・・・・・・・</a:t>
            </a:r>
            <a:r>
              <a:rPr lang="en-US" altLang="ja-JP" sz="1800" dirty="0">
                <a:latin typeface="Meiryo UI" panose="020B0604030504040204" pitchFamily="50" charset="-128"/>
                <a:ea typeface="Meiryo UI" panose="020B0604030504040204" pitchFamily="50" charset="-128"/>
              </a:rPr>
              <a:t>P4</a:t>
            </a:r>
          </a:p>
          <a:p>
            <a:pPr>
              <a:lnSpc>
                <a:spcPct val="150000"/>
              </a:lnSpc>
            </a:pPr>
            <a:r>
              <a:rPr lang="ja-JP" altLang="en-US" sz="1800" dirty="0">
                <a:latin typeface="Meiryo UI" panose="020B0604030504040204" pitchFamily="50" charset="-128"/>
                <a:ea typeface="Meiryo UI" panose="020B0604030504040204" pitchFamily="50" charset="-128"/>
              </a:rPr>
              <a:t>　　　　　　　　　・出展場所（予定）について・・・・・・・・・・・・・・・・・・・・・・</a:t>
            </a:r>
            <a:r>
              <a:rPr lang="en-US" altLang="ja-JP" sz="1800" dirty="0">
                <a:latin typeface="Meiryo UI" panose="020B0604030504040204" pitchFamily="50" charset="-128"/>
                <a:ea typeface="Meiryo UI" panose="020B0604030504040204" pitchFamily="50" charset="-128"/>
              </a:rPr>
              <a:t>P5</a:t>
            </a:r>
          </a:p>
          <a:p>
            <a:pPr>
              <a:lnSpc>
                <a:spcPct val="150000"/>
              </a:lnSpc>
            </a:pPr>
            <a:r>
              <a:rPr lang="ja-JP" altLang="en-US" sz="1800" dirty="0">
                <a:latin typeface="Meiryo UI" panose="020B0604030504040204" pitchFamily="50" charset="-128"/>
                <a:ea typeface="Meiryo UI" panose="020B0604030504040204" pitchFamily="50" charset="-128"/>
              </a:rPr>
              <a:t>　　　　　　　　　・基本コンセプト・めざすもの・・・・・・・・・・・・・・・・・・・・・・・・</a:t>
            </a:r>
            <a:r>
              <a:rPr lang="en-US" altLang="ja-JP" sz="1800" dirty="0">
                <a:latin typeface="Meiryo UI" panose="020B0604030504040204" pitchFamily="50" charset="-128"/>
                <a:ea typeface="Meiryo UI" panose="020B0604030504040204" pitchFamily="50" charset="-128"/>
              </a:rPr>
              <a:t>P6</a:t>
            </a:r>
          </a:p>
          <a:p>
            <a:pPr>
              <a:lnSpc>
                <a:spcPct val="150000"/>
              </a:lnSpc>
            </a:pPr>
            <a:r>
              <a:rPr lang="ja-JP" altLang="en-US" sz="1800" dirty="0">
                <a:latin typeface="Meiryo UI" panose="020B0604030504040204" pitchFamily="50" charset="-128"/>
                <a:ea typeface="Meiryo UI" panose="020B0604030504040204" pitchFamily="50" charset="-128"/>
              </a:rPr>
              <a:t>　　　　　　　　　・出展基本計画の推進体制について・・・・・・・・・・・・・・・・</a:t>
            </a:r>
            <a:r>
              <a:rPr lang="en-US" altLang="ja-JP" sz="1800" dirty="0">
                <a:latin typeface="Meiryo UI" panose="020B0604030504040204" pitchFamily="50" charset="-128"/>
                <a:ea typeface="Meiryo UI" panose="020B0604030504040204" pitchFamily="50" charset="-128"/>
              </a:rPr>
              <a:t>P8	</a:t>
            </a:r>
          </a:p>
          <a:p>
            <a:pPr>
              <a:lnSpc>
                <a:spcPct val="150000"/>
              </a:lnSpc>
            </a:pPr>
            <a:r>
              <a:rPr lang="ja-JP" altLang="en-US" sz="1800" dirty="0">
                <a:latin typeface="Meiryo UI" panose="020B0604030504040204" pitchFamily="50" charset="-128"/>
                <a:ea typeface="Meiryo UI" panose="020B0604030504040204" pitchFamily="50" charset="-128"/>
              </a:rPr>
              <a:t>　　　　　　　　　・空間構成イメージ・・・・・・・・・・・・・・・・・・・・・・・・・・・・・・</a:t>
            </a:r>
            <a:r>
              <a:rPr lang="en-US" altLang="ja-JP" sz="1800" dirty="0">
                <a:latin typeface="Meiryo UI" panose="020B0604030504040204" pitchFamily="50" charset="-128"/>
                <a:ea typeface="Meiryo UI" panose="020B0604030504040204" pitchFamily="50" charset="-128"/>
              </a:rPr>
              <a:t>P9</a:t>
            </a:r>
          </a:p>
          <a:p>
            <a:pPr>
              <a:lnSpc>
                <a:spcPct val="150000"/>
              </a:lnSpc>
            </a:pPr>
            <a:r>
              <a:rPr lang="ja-JP" altLang="en-US" sz="1800" dirty="0">
                <a:latin typeface="Meiryo UI" panose="020B0604030504040204" pitchFamily="50" charset="-128"/>
                <a:ea typeface="Meiryo UI" panose="020B0604030504040204" pitchFamily="50" charset="-128"/>
              </a:rPr>
              <a:t>　　　　　　　　　・外観イメージ・・・・・・・・・・・・・・・・・・・・・・・・・・・・・・・・・・</a:t>
            </a:r>
            <a:r>
              <a:rPr lang="en-US" altLang="ja-JP" sz="1800" dirty="0">
                <a:latin typeface="Meiryo UI" panose="020B0604030504040204" pitchFamily="50" charset="-128"/>
                <a:ea typeface="Meiryo UI" panose="020B0604030504040204" pitchFamily="50" charset="-128"/>
              </a:rPr>
              <a:t>P10</a:t>
            </a:r>
          </a:p>
          <a:p>
            <a:pPr>
              <a:lnSpc>
                <a:spcPct val="150000"/>
              </a:lnSpc>
            </a:pPr>
            <a:r>
              <a:rPr lang="ja-JP" altLang="en-US" sz="1800" dirty="0">
                <a:latin typeface="Meiryo UI" panose="020B0604030504040204" pitchFamily="50" charset="-128"/>
                <a:ea typeface="Meiryo UI" panose="020B0604030504040204" pitchFamily="50" charset="-128"/>
              </a:rPr>
              <a:t>　　　　　　　　　・展示構成イメージ・・・・・・・・・・・・・・・・・・・・・・・・・・・・・・</a:t>
            </a:r>
            <a:r>
              <a:rPr lang="en-US" altLang="ja-JP" sz="1800" dirty="0">
                <a:latin typeface="Meiryo UI" panose="020B0604030504040204" pitchFamily="50" charset="-128"/>
                <a:ea typeface="Meiryo UI" panose="020B0604030504040204" pitchFamily="50" charset="-128"/>
              </a:rPr>
              <a:t>P11</a:t>
            </a:r>
          </a:p>
          <a:p>
            <a:pPr>
              <a:lnSpc>
                <a:spcPct val="150000"/>
              </a:lnSpc>
            </a:pPr>
            <a:r>
              <a:rPr lang="ja-JP" altLang="en-US" sz="1800" dirty="0">
                <a:latin typeface="Meiryo UI" panose="020B0604030504040204" pitchFamily="50" charset="-128"/>
                <a:ea typeface="Meiryo UI" panose="020B0604030504040204" pitchFamily="50" charset="-128"/>
              </a:rPr>
              <a:t>　　　　　　　　　・レガシーについて・・・・・・・・・・・・・・・・・・・・・・・・・・・・・・・</a:t>
            </a:r>
            <a:r>
              <a:rPr lang="en-US" altLang="ja-JP" sz="1800" dirty="0">
                <a:latin typeface="Meiryo UI" panose="020B0604030504040204" pitchFamily="50" charset="-128"/>
                <a:ea typeface="Meiryo UI" panose="020B0604030504040204" pitchFamily="50" charset="-128"/>
              </a:rPr>
              <a:t>P15</a:t>
            </a:r>
          </a:p>
          <a:p>
            <a:pPr>
              <a:lnSpc>
                <a:spcPct val="150000"/>
              </a:lnSpc>
            </a:pPr>
            <a:r>
              <a:rPr lang="ja-JP" altLang="en-US" sz="1800" dirty="0">
                <a:latin typeface="Meiryo UI" panose="020B0604030504040204" pitchFamily="50" charset="-128"/>
                <a:ea typeface="Meiryo UI" panose="020B0604030504040204" pitchFamily="50" charset="-128"/>
              </a:rPr>
              <a:t>　　　　　　　　　・建物鳥瞰イメージ・・・・・・・・・・・・・・・・・・・・・・・・・・・・・・</a:t>
            </a:r>
            <a:r>
              <a:rPr lang="en-US" altLang="ja-JP" sz="1800" dirty="0">
                <a:latin typeface="Meiryo UI" panose="020B0604030504040204" pitchFamily="50" charset="-128"/>
                <a:ea typeface="Meiryo UI" panose="020B0604030504040204" pitchFamily="50" charset="-128"/>
              </a:rPr>
              <a:t>P16</a:t>
            </a:r>
          </a:p>
          <a:p>
            <a:pPr>
              <a:lnSpc>
                <a:spcPct val="150000"/>
              </a:lnSpc>
            </a:pPr>
            <a:r>
              <a:rPr lang="ja-JP" altLang="en-US" sz="1800" dirty="0">
                <a:latin typeface="Meiryo UI" panose="020B0604030504040204" pitchFamily="50" charset="-128"/>
                <a:ea typeface="Meiryo UI" panose="020B0604030504040204" pitchFamily="50" charset="-128"/>
              </a:rPr>
              <a:t>　　　　　　　　　・建物配置図案 ・・・・・・・・・・・・・・・・・・・・・・・・・・・・・・・</a:t>
            </a:r>
            <a:r>
              <a:rPr lang="en-US" altLang="ja-JP" sz="1800" dirty="0">
                <a:latin typeface="Meiryo UI" panose="020B0604030504040204" pitchFamily="50" charset="-128"/>
                <a:ea typeface="Meiryo UI" panose="020B0604030504040204" pitchFamily="50" charset="-128"/>
              </a:rPr>
              <a:t>P17</a:t>
            </a:r>
          </a:p>
          <a:p>
            <a:pPr>
              <a:lnSpc>
                <a:spcPct val="150000"/>
              </a:lnSpc>
            </a:pPr>
            <a:r>
              <a:rPr lang="ja-JP" altLang="en-US" sz="1800" dirty="0">
                <a:latin typeface="Meiryo UI" panose="020B0604030504040204" pitchFamily="50" charset="-128"/>
                <a:ea typeface="Meiryo UI" panose="020B0604030504040204" pitchFamily="50" charset="-128"/>
              </a:rPr>
              <a:t>　　　　　　　　　・建築スケジュール ・・・・・・・・・・・・・・・・・・・・・・・・・・・・・・</a:t>
            </a:r>
            <a:r>
              <a:rPr lang="en-US" altLang="ja-JP" sz="1800" dirty="0">
                <a:latin typeface="Meiryo UI" panose="020B0604030504040204" pitchFamily="50" charset="-128"/>
                <a:ea typeface="Meiryo UI" panose="020B0604030504040204" pitchFamily="50" charset="-128"/>
              </a:rPr>
              <a:t>P18</a:t>
            </a:r>
          </a:p>
          <a:p>
            <a:pPr>
              <a:lnSpc>
                <a:spcPct val="150000"/>
              </a:lnSpc>
            </a:pPr>
            <a:r>
              <a:rPr lang="ja-JP" altLang="en-US" sz="1800" dirty="0">
                <a:latin typeface="Meiryo UI" panose="020B0604030504040204" pitchFamily="50" charset="-128"/>
                <a:ea typeface="Meiryo UI" panose="020B0604030504040204" pitchFamily="50" charset="-128"/>
              </a:rPr>
              <a:t>　　　　　　　　　・建設・運営資金について ・・・・・・・・・・・・・・・・・・・・・・・・</a:t>
            </a:r>
            <a:r>
              <a:rPr lang="en-US" altLang="ja-JP" sz="1800" dirty="0">
                <a:latin typeface="Meiryo UI" panose="020B0604030504040204" pitchFamily="50" charset="-128"/>
                <a:ea typeface="Meiryo UI" panose="020B0604030504040204" pitchFamily="50" charset="-128"/>
              </a:rPr>
              <a:t>P19</a:t>
            </a:r>
          </a:p>
          <a:p>
            <a:pPr>
              <a:lnSpc>
                <a:spcPct val="150000"/>
              </a:lnSpc>
            </a:pPr>
            <a:r>
              <a:rPr lang="ja-JP" altLang="en-US" sz="1800" dirty="0">
                <a:latin typeface="Meiryo UI" panose="020B0604030504040204" pitchFamily="50" charset="-128"/>
                <a:ea typeface="Meiryo UI" panose="020B0604030504040204" pitchFamily="50" charset="-128"/>
              </a:rPr>
              <a:t>　　　　　　　　　・全体スケジュール ・・・・・・・・・・・・・・・・・・・・・・・・・・・・・・</a:t>
            </a:r>
            <a:r>
              <a:rPr lang="en-US" altLang="ja-JP" sz="1800" dirty="0">
                <a:latin typeface="Meiryo UI" panose="020B0604030504040204" pitchFamily="50" charset="-128"/>
                <a:ea typeface="Meiryo UI" panose="020B0604030504040204" pitchFamily="50" charset="-128"/>
              </a:rPr>
              <a:t>P20</a:t>
            </a:r>
          </a:p>
        </p:txBody>
      </p:sp>
      <p:sp>
        <p:nvSpPr>
          <p:cNvPr id="4" name="スライド番号プレースホルダー 2"/>
          <p:cNvSpPr>
            <a:spLocks noGrp="1"/>
          </p:cNvSpPr>
          <p:nvPr>
            <p:ph type="sldNum" sz="quarter" idx="10"/>
          </p:nvPr>
        </p:nvSpPr>
        <p:spPr>
          <a:xfrm>
            <a:off x="7768108" y="6572250"/>
            <a:ext cx="2063750" cy="204788"/>
          </a:xfrm>
        </p:spPr>
        <p:txBody>
          <a:bodyPr/>
          <a:lstStyle/>
          <a:p>
            <a:pPr>
              <a:defRPr/>
            </a:pPr>
            <a:fld id="{C1B70CDB-7E4C-474A-A5A0-3BCB74169A46}" type="slidenum">
              <a:rPr lang="en-US" altLang="ja-JP" sz="1200" smtClean="0">
                <a:latin typeface="游ゴシック" panose="020B0400000000000000" pitchFamily="50" charset="-128"/>
                <a:ea typeface="游ゴシック" panose="020B0400000000000000" pitchFamily="50" charset="-128"/>
              </a:rPr>
              <a:pPr>
                <a:defRPr/>
              </a:pPr>
              <a:t>3</a:t>
            </a:fld>
            <a:endParaRPr lang="en-US" altLang="ja-JP"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6835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2686" y="1704852"/>
            <a:ext cx="5434551" cy="3619410"/>
          </a:xfrm>
          <a:prstGeom prst="rect">
            <a:avLst/>
          </a:prstGeom>
        </p:spPr>
      </p:pic>
      <p:sp>
        <p:nvSpPr>
          <p:cNvPr id="5" name="テキスト ボックス 4"/>
          <p:cNvSpPr txBox="1"/>
          <p:nvPr/>
        </p:nvSpPr>
        <p:spPr>
          <a:xfrm>
            <a:off x="473013" y="2417961"/>
            <a:ext cx="3635586" cy="305220"/>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■開催場所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夢洲（大阪市臨海部）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76489" y="1698056"/>
            <a:ext cx="7629144" cy="305220"/>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■開催期間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日（日曜日）～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日（月曜日）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日間</a:t>
            </a:r>
          </a:p>
        </p:txBody>
      </p:sp>
      <p:sp>
        <p:nvSpPr>
          <p:cNvPr id="7" name="テキスト ボックス 6"/>
          <p:cNvSpPr txBox="1"/>
          <p:nvPr/>
        </p:nvSpPr>
        <p:spPr>
          <a:xfrm>
            <a:off x="486660" y="3099670"/>
            <a:ext cx="3725306" cy="305220"/>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■来場者数（想定）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7641317" y="4953757"/>
            <a:ext cx="1883062" cy="210379"/>
          </a:xfrm>
          <a:prstGeom prst="rect">
            <a:avLst/>
          </a:prstGeom>
        </p:spPr>
        <p:txBody>
          <a:bodyPr wrap="square">
            <a:spAutoFit/>
          </a:bodyPr>
          <a:lstStyle/>
          <a:p>
            <a:r>
              <a:rPr lang="zh-CN" altLang="en-US" sz="767" dirty="0">
                <a:latin typeface="Meiryo UI" panose="020B0604030504040204" pitchFamily="50" charset="-128"/>
                <a:ea typeface="Meiryo UI" panose="020B0604030504040204" pitchFamily="50" charset="-128"/>
              </a:rPr>
              <a:t>提供：２０２５年日本国際博覧会協会</a:t>
            </a:r>
            <a:endParaRPr lang="ja-JP" altLang="en-US" sz="767"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90194" y="877570"/>
            <a:ext cx="8925831" cy="582219"/>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■名称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34"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年日本国際博覧会 ／（略称 「大阪・関西万博」）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38652" y="4660557"/>
            <a:ext cx="5820065" cy="2024679"/>
            <a:chOff x="227958" y="3759765"/>
            <a:chExt cx="6305074" cy="2022849"/>
          </a:xfrm>
        </p:grpSpPr>
        <p:sp>
          <p:nvSpPr>
            <p:cNvPr id="4" name="四角形: 角を丸くする 20">
              <a:extLst>
                <a:ext uri="{FF2B5EF4-FFF2-40B4-BE49-F238E27FC236}">
                  <a16:creationId xmlns:a16="http://schemas.microsoft.com/office/drawing/2014/main" id="{367ECA5C-2F7D-4CF6-9196-A6711D4A9035}"/>
                </a:ext>
              </a:extLst>
            </p:cNvPr>
            <p:cNvSpPr/>
            <p:nvPr/>
          </p:nvSpPr>
          <p:spPr>
            <a:xfrm>
              <a:off x="227958" y="3759765"/>
              <a:ext cx="6305074" cy="2022849"/>
            </a:xfrm>
            <a:prstGeom prst="roundRect">
              <a:avLst>
                <a:gd name="adj" fmla="val 932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A2CDE9F-5897-43CF-B635-735A00905435}"/>
                </a:ext>
              </a:extLst>
            </p:cNvPr>
            <p:cNvSpPr txBox="1"/>
            <p:nvPr/>
          </p:nvSpPr>
          <p:spPr>
            <a:xfrm>
              <a:off x="343474" y="3994849"/>
              <a:ext cx="1060241" cy="3098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3294" tIns="31648" rIns="63294" bIns="31648"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テーマ</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12FEF70-36EC-46DD-BEB3-53BEA5EF2EEF}"/>
                </a:ext>
              </a:extLst>
            </p:cNvPr>
            <p:cNvSpPr txBox="1"/>
            <p:nvPr/>
          </p:nvSpPr>
          <p:spPr>
            <a:xfrm>
              <a:off x="1439583" y="3855127"/>
              <a:ext cx="4856888" cy="555854"/>
            </a:xfrm>
            <a:prstGeom prst="rect">
              <a:avLst/>
            </a:prstGeom>
            <a:noFill/>
          </p:spPr>
          <p:txBody>
            <a:bodyPr wrap="square" lIns="63294" tIns="31648" rIns="63294" bIns="31648" rtlCol="0">
              <a:spAutoFit/>
            </a:bodyPr>
            <a:lstStyle/>
            <a:p>
              <a:r>
                <a:rPr lang="ja-JP" altLang="en-US" sz="1600" dirty="0">
                  <a:latin typeface="Meiryo UI" panose="020B0604030504040204" pitchFamily="50" charset="-128"/>
                  <a:ea typeface="Meiryo UI" panose="020B0604030504040204" pitchFamily="50" charset="-128"/>
                </a:rPr>
                <a:t>いのち輝く未来社会のデザイン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Designing Future Society for Our Lives</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4035410-1322-400C-8E6C-236CF0EF8FA9}"/>
                </a:ext>
              </a:extLst>
            </p:cNvPr>
            <p:cNvSpPr txBox="1"/>
            <p:nvPr/>
          </p:nvSpPr>
          <p:spPr>
            <a:xfrm>
              <a:off x="1344571" y="4458469"/>
              <a:ext cx="4582272" cy="832603"/>
            </a:xfrm>
            <a:prstGeom prst="rect">
              <a:avLst/>
            </a:prstGeom>
            <a:noFill/>
          </p:spPr>
          <p:txBody>
            <a:bodyPr wrap="square" lIns="63294" tIns="31648" rIns="63294" bIns="31648"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Saving Lives</a:t>
              </a:r>
              <a:r>
                <a:rPr lang="ja-JP" altLang="en-US" sz="1600" dirty="0">
                  <a:latin typeface="Meiryo UI" panose="020B0604030504040204" pitchFamily="50" charset="-128"/>
                  <a:ea typeface="Meiryo UI" panose="020B0604030504040204" pitchFamily="50" charset="-128"/>
                </a:rPr>
                <a:t>（いのちを救う）</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Empowering Lives</a:t>
              </a:r>
              <a:r>
                <a:rPr lang="ja-JP" altLang="en-US" sz="1600" dirty="0">
                  <a:latin typeface="Meiryo UI" panose="020B0604030504040204" pitchFamily="50" charset="-128"/>
                  <a:ea typeface="Meiryo UI" panose="020B0604030504040204" pitchFamily="50" charset="-128"/>
                </a:rPr>
                <a:t>（いのちに力を与える）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Connecting Lives</a:t>
              </a:r>
              <a:r>
                <a:rPr lang="ja-JP" altLang="en-US" sz="1600" dirty="0">
                  <a:latin typeface="Meiryo UI" panose="020B0604030504040204" pitchFamily="50" charset="-128"/>
                  <a:ea typeface="Meiryo UI" panose="020B0604030504040204" pitchFamily="50" charset="-128"/>
                </a:rPr>
                <a:t>（いのちをつなぐ</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0EF69EEE-D9C9-4F10-A485-645ADCD94773}"/>
                </a:ext>
              </a:extLst>
            </p:cNvPr>
            <p:cNvSpPr txBox="1"/>
            <p:nvPr/>
          </p:nvSpPr>
          <p:spPr>
            <a:xfrm>
              <a:off x="1580028" y="5322272"/>
              <a:ext cx="4836749" cy="309855"/>
            </a:xfrm>
            <a:prstGeom prst="rect">
              <a:avLst/>
            </a:prstGeom>
            <a:noFill/>
          </p:spPr>
          <p:txBody>
            <a:bodyPr wrap="square" lIns="63294" tIns="31648" rIns="63294" bIns="31648"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People’s Living Lab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49C2239B-E1A9-4C10-A8E4-A3BEFB3A85BB}"/>
                </a:ext>
              </a:extLst>
            </p:cNvPr>
            <p:cNvSpPr txBox="1"/>
            <p:nvPr/>
          </p:nvSpPr>
          <p:spPr>
            <a:xfrm>
              <a:off x="372330" y="4716210"/>
              <a:ext cx="1060241" cy="3098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3294" tIns="31648" rIns="63294" bIns="31648"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39F2922F-A156-4607-A35C-0C8242EA53DF}"/>
                </a:ext>
              </a:extLst>
            </p:cNvPr>
            <p:cNvSpPr txBox="1"/>
            <p:nvPr/>
          </p:nvSpPr>
          <p:spPr>
            <a:xfrm>
              <a:off x="378395" y="5311623"/>
              <a:ext cx="1060241" cy="3098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3294" tIns="31648" rIns="63294" bIns="31648"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コンセプト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正方形/長方形 30"/>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大阪・関西万博の開催概要　　</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年日本国際博覧会基本計画より）</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7614302" y="6356352"/>
            <a:ext cx="2228850" cy="365125"/>
          </a:xfrm>
        </p:spPr>
        <p:txBody>
          <a:bodyPr/>
          <a:lstStyle/>
          <a:p>
            <a:fld id="{4F59DAFC-3B55-4D08-A08B-5E1252F58D58}" type="slidenum">
              <a:rPr kumimoji="1" lang="ja-JP" altLang="en-US" smtClean="0"/>
              <a:t>4</a:t>
            </a:fld>
            <a:endParaRPr kumimoji="1" lang="ja-JP" altLang="en-US" dirty="0"/>
          </a:p>
        </p:txBody>
      </p:sp>
    </p:spTree>
    <p:extLst>
      <p:ext uri="{BB962C8B-B14F-4D97-AF65-F5344CB8AC3E}">
        <p14:creationId xmlns:p14="http://schemas.microsoft.com/office/powerpoint/2010/main" val="266414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50A3438-1086-4DA1-B5D4-D278EF819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15" y="633413"/>
            <a:ext cx="8540651" cy="6017277"/>
          </a:xfrm>
          <a:prstGeom prst="rect">
            <a:avLst/>
          </a:prstGeom>
        </p:spPr>
      </p:pic>
      <p:sp>
        <p:nvSpPr>
          <p:cNvPr id="13" name="正方形/長方形 12"/>
          <p:cNvSpPr/>
          <p:nvPr/>
        </p:nvSpPr>
        <p:spPr>
          <a:xfrm>
            <a:off x="7451746" y="6650691"/>
            <a:ext cx="2039984" cy="220188"/>
          </a:xfrm>
          <a:prstGeom prst="rect">
            <a:avLst/>
          </a:prstGeom>
        </p:spPr>
        <p:txBody>
          <a:bodyPr wrap="square">
            <a:spAutoFit/>
          </a:bodyPr>
          <a:lstStyle/>
          <a:p>
            <a:r>
              <a:rPr lang="zh-CN" altLang="en-US" sz="831" dirty="0">
                <a:latin typeface="Meiryo UI" panose="020B0604030504040204" pitchFamily="50" charset="-128"/>
                <a:ea typeface="Meiryo UI" panose="020B0604030504040204" pitchFamily="50" charset="-128"/>
              </a:rPr>
              <a:t>提供：２０２５年日本国際博覧会協会</a:t>
            </a:r>
            <a:endParaRPr lang="ja-JP" altLang="en-US" sz="831" dirty="0">
              <a:latin typeface="Meiryo UI" panose="020B0604030504040204" pitchFamily="50" charset="-128"/>
              <a:ea typeface="Meiryo UI" panose="020B0604030504040204" pitchFamily="50" charset="-128"/>
            </a:endParaRPr>
          </a:p>
        </p:txBody>
      </p:sp>
      <p:sp>
        <p:nvSpPr>
          <p:cNvPr id="9" name="楕円 8"/>
          <p:cNvSpPr/>
          <p:nvPr/>
        </p:nvSpPr>
        <p:spPr>
          <a:xfrm>
            <a:off x="5145286" y="3251200"/>
            <a:ext cx="506214" cy="472046"/>
          </a:xfrm>
          <a:prstGeom prst="ellipse">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 name="四角形吹き出し 10"/>
          <p:cNvSpPr/>
          <p:nvPr/>
        </p:nvSpPr>
        <p:spPr>
          <a:xfrm>
            <a:off x="6691964" y="2817671"/>
            <a:ext cx="2799766" cy="1097505"/>
          </a:xfrm>
          <a:prstGeom prst="wedgeRectCallout">
            <a:avLst>
              <a:gd name="adj1" fmla="val -86262"/>
              <a:gd name="adj2" fmla="val 10541"/>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新駅「夢洲駅</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仮称</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」や、東側エントランス近くの好立地に設置予定。</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万博の成否にかかわる重要な位置を占める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パビリオン。</a:t>
            </a:r>
          </a:p>
        </p:txBody>
      </p:sp>
      <p:sp>
        <p:nvSpPr>
          <p:cNvPr id="10" name="四角形: 角を丸くする 20">
            <a:extLst>
              <a:ext uri="{FF2B5EF4-FFF2-40B4-BE49-F238E27FC236}">
                <a16:creationId xmlns:a16="http://schemas.microsoft.com/office/drawing/2014/main" id="{367ECA5C-2F7D-4CF6-9196-A6711D4A9035}"/>
              </a:ext>
            </a:extLst>
          </p:cNvPr>
          <p:cNvSpPr/>
          <p:nvPr/>
        </p:nvSpPr>
        <p:spPr>
          <a:xfrm>
            <a:off x="5553115" y="913240"/>
            <a:ext cx="3671110" cy="1622106"/>
          </a:xfrm>
          <a:prstGeom prst="roundRect">
            <a:avLst>
              <a:gd name="adj" fmla="val 932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0423BEE-24AD-4A0A-809B-931A233DDCEB}"/>
              </a:ext>
            </a:extLst>
          </p:cNvPr>
          <p:cNvSpPr/>
          <p:nvPr/>
        </p:nvSpPr>
        <p:spPr>
          <a:xfrm>
            <a:off x="5534283" y="1142657"/>
            <a:ext cx="3708773" cy="1392689"/>
          </a:xfrm>
          <a:prstGeom prst="rect">
            <a:avLst/>
          </a:prstGeom>
        </p:spPr>
        <p:txBody>
          <a:bodyPr wrap="square">
            <a:spAutoFit/>
          </a:bodyPr>
          <a:lstStyle>
            <a:defPPr>
              <a:defRPr lang="ja-JP"/>
            </a:defPPr>
            <a:lvl1pPr marL="0" algn="l" defTabSz="914266" rtl="0" eaLnBrk="1" latinLnBrk="0" hangingPunct="1">
              <a:defRPr kumimoji="1" sz="1800" kern="1200">
                <a:solidFill>
                  <a:schemeClr val="tx1"/>
                </a:solidFill>
                <a:latin typeface="+mn-lt"/>
                <a:ea typeface="+mn-ea"/>
                <a:cs typeface="+mn-cs"/>
              </a:defRPr>
            </a:lvl1pPr>
            <a:lvl2pPr marL="457131" algn="l" defTabSz="914266" rtl="0" eaLnBrk="1" latinLnBrk="0" hangingPunct="1">
              <a:defRPr kumimoji="1" sz="1800" kern="1200">
                <a:solidFill>
                  <a:schemeClr val="tx1"/>
                </a:solidFill>
                <a:latin typeface="+mn-lt"/>
                <a:ea typeface="+mn-ea"/>
                <a:cs typeface="+mn-cs"/>
              </a:defRPr>
            </a:lvl2pPr>
            <a:lvl3pPr marL="914266" algn="l" defTabSz="914266" rtl="0" eaLnBrk="1" latinLnBrk="0" hangingPunct="1">
              <a:defRPr kumimoji="1" sz="1800" kern="1200">
                <a:solidFill>
                  <a:schemeClr val="tx1"/>
                </a:solidFill>
                <a:latin typeface="+mn-lt"/>
                <a:ea typeface="+mn-ea"/>
                <a:cs typeface="+mn-cs"/>
              </a:defRPr>
            </a:lvl3pPr>
            <a:lvl4pPr marL="1371397" algn="l" defTabSz="914266" rtl="0" eaLnBrk="1" latinLnBrk="0" hangingPunct="1">
              <a:defRPr kumimoji="1" sz="1800" kern="1200">
                <a:solidFill>
                  <a:schemeClr val="tx1"/>
                </a:solidFill>
                <a:latin typeface="+mn-lt"/>
                <a:ea typeface="+mn-ea"/>
                <a:cs typeface="+mn-cs"/>
              </a:defRPr>
            </a:lvl4pPr>
            <a:lvl5pPr marL="1828530" algn="l" defTabSz="914266" rtl="0" eaLnBrk="1" latinLnBrk="0" hangingPunct="1">
              <a:defRPr kumimoji="1" sz="1800" kern="1200">
                <a:solidFill>
                  <a:schemeClr val="tx1"/>
                </a:solidFill>
                <a:latin typeface="+mn-lt"/>
                <a:ea typeface="+mn-ea"/>
                <a:cs typeface="+mn-cs"/>
              </a:defRPr>
            </a:lvl5pPr>
            <a:lvl6pPr marL="2285662" algn="l" defTabSz="914266" rtl="0" eaLnBrk="1" latinLnBrk="0" hangingPunct="1">
              <a:defRPr kumimoji="1" sz="1800" kern="1200">
                <a:solidFill>
                  <a:schemeClr val="tx1"/>
                </a:solidFill>
                <a:latin typeface="+mn-lt"/>
                <a:ea typeface="+mn-ea"/>
                <a:cs typeface="+mn-cs"/>
              </a:defRPr>
            </a:lvl6pPr>
            <a:lvl7pPr marL="2742795" algn="l" defTabSz="914266" rtl="0" eaLnBrk="1" latinLnBrk="0" hangingPunct="1">
              <a:defRPr kumimoji="1" sz="1800" kern="1200">
                <a:solidFill>
                  <a:schemeClr val="tx1"/>
                </a:solidFill>
                <a:latin typeface="+mn-lt"/>
                <a:ea typeface="+mn-ea"/>
                <a:cs typeface="+mn-cs"/>
              </a:defRPr>
            </a:lvl7pPr>
            <a:lvl8pPr marL="3199927" algn="l" defTabSz="914266" rtl="0" eaLnBrk="1" latinLnBrk="0" hangingPunct="1">
              <a:defRPr kumimoji="1" sz="1800" kern="1200">
                <a:solidFill>
                  <a:schemeClr val="tx1"/>
                </a:solidFill>
                <a:latin typeface="+mn-lt"/>
                <a:ea typeface="+mn-ea"/>
                <a:cs typeface="+mn-cs"/>
              </a:defRPr>
            </a:lvl8pPr>
            <a:lvl9pPr marL="3657061" algn="l" defTabSz="914266" rtl="0" eaLnBrk="1" latinLnBrk="0" hangingPunct="1">
              <a:defRPr kumimoji="1" sz="1800" kern="1200">
                <a:solidFill>
                  <a:schemeClr val="tx1"/>
                </a:solidFill>
                <a:latin typeface="+mn-lt"/>
                <a:ea typeface="+mn-ea"/>
                <a:cs typeface="+mn-cs"/>
              </a:defRPr>
            </a:lvl9pPr>
          </a:lstStyle>
          <a:p>
            <a:pPr>
              <a:spcBef>
                <a:spcPts val="300"/>
              </a:spcBef>
            </a:pPr>
            <a:r>
              <a:rPr lang="ja-JP" altLang="en-US" sz="11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①公式参加パビリオン</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（世界各国の参加国や国際機関が設置）</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②テーマ館（博覧会協会が設置）</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③日本館（国が設置）</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b="1" dirty="0">
                <a:solidFill>
                  <a:srgbClr val="FF0000"/>
                </a:solidFill>
                <a:latin typeface="Meiryo UI" panose="020B0604030504040204" pitchFamily="50" charset="-128"/>
                <a:ea typeface="Meiryo UI" panose="020B0604030504040204" pitchFamily="50" charset="-128"/>
              </a:rPr>
              <a:t>　</a:t>
            </a:r>
            <a:r>
              <a:rPr lang="ja-JP" altLang="en-US" sz="1200" b="1" u="sng" dirty="0">
                <a:solidFill>
                  <a:srgbClr val="FF0000"/>
                </a:solidFill>
                <a:latin typeface="Meiryo UI" panose="020B0604030504040204" pitchFamily="50" charset="-128"/>
                <a:ea typeface="Meiryo UI" panose="020B0604030504040204" pitchFamily="50" charset="-128"/>
              </a:rPr>
              <a:t>④自治体館（地方自治体が設置）</a:t>
            </a:r>
            <a:r>
              <a:rPr lang="en-US" altLang="ja-JP" sz="1200" b="1" u="sng" dirty="0">
                <a:solidFill>
                  <a:srgbClr val="FF0000"/>
                </a:solidFill>
                <a:latin typeface="Meiryo UI" panose="020B0604030504040204" pitchFamily="50" charset="-128"/>
                <a:ea typeface="Meiryo UI" panose="020B0604030504040204" pitchFamily="50" charset="-128"/>
              </a:rPr>
              <a:t>※</a:t>
            </a:r>
            <a:r>
              <a:rPr lang="ja-JP" altLang="en-US" sz="1200" b="1" u="sng" dirty="0">
                <a:solidFill>
                  <a:srgbClr val="FF0000"/>
                </a:solidFill>
                <a:latin typeface="Meiryo UI" panose="020B0604030504040204" pitchFamily="50" charset="-128"/>
                <a:ea typeface="Meiryo UI" panose="020B0604030504040204" pitchFamily="50" charset="-128"/>
              </a:rPr>
              <a:t>大阪パビリオン</a:t>
            </a:r>
            <a:endParaRPr lang="en-US" altLang="ja-JP" sz="1200" b="1" u="sng" dirty="0">
              <a:solidFill>
                <a:srgbClr val="FF0000"/>
              </a:solidFill>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⑤民間パビリオン（企業・団体が設置）</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553115" y="936171"/>
            <a:ext cx="3512500" cy="276999"/>
          </a:xfrm>
          <a:prstGeom prst="rect">
            <a:avLst/>
          </a:prstGeom>
        </p:spPr>
        <p:txBody>
          <a:bodyPr wrap="none">
            <a:spAutoFit/>
          </a:bodyPr>
          <a:lstStyle/>
          <a:p>
            <a:pPr algn="ct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参考</a:t>
            </a:r>
            <a:r>
              <a:rPr lang="en-US" altLang="ja-JP" sz="1200" b="1" dirty="0">
                <a:latin typeface="Meiryo UI" panose="020B0604030504040204" pitchFamily="50" charset="-128"/>
                <a:ea typeface="Meiryo UI" panose="020B0604030504040204" pitchFamily="50" charset="-128"/>
              </a:rPr>
              <a:t>】2025</a:t>
            </a:r>
            <a:r>
              <a:rPr lang="ja-JP" altLang="en-US" sz="1200" b="1" dirty="0">
                <a:latin typeface="Meiryo UI" panose="020B0604030504040204" pitchFamily="50" charset="-128"/>
                <a:ea typeface="Meiryo UI" panose="020B0604030504040204" pitchFamily="50" charset="-128"/>
              </a:rPr>
              <a:t>年大阪・関西万博におけるパビリオン</a:t>
            </a:r>
            <a:endParaRPr lang="en-US" altLang="ja-JP" sz="12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524147" y="6356352"/>
            <a:ext cx="2228850" cy="365125"/>
          </a:xfrm>
        </p:spPr>
        <p:txBody>
          <a:bodyPr/>
          <a:lstStyle/>
          <a:p>
            <a:fld id="{4F59DAFC-3B55-4D08-A08B-5E1252F58D58}" type="slidenum">
              <a:rPr kumimoji="1" lang="ja-JP" altLang="en-US" smtClean="0">
                <a:latin typeface="+mn-ea"/>
              </a:rPr>
              <a:t>5</a:t>
            </a:fld>
            <a:endParaRPr kumimoji="1" lang="ja-JP" altLang="en-US" dirty="0">
              <a:latin typeface="+mn-ea"/>
            </a:endParaRPr>
          </a:p>
        </p:txBody>
      </p:sp>
      <p:sp>
        <p:nvSpPr>
          <p:cNvPr id="15" name="正方形/長方形 14"/>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大阪パビリオンの出展場所（予定）について　</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年日本国際博覧会基本計画より）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079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429659" y="3188555"/>
            <a:ext cx="9046683" cy="1270043"/>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41" name="正方形/長方形 40"/>
          <p:cNvSpPr/>
          <p:nvPr/>
        </p:nvSpPr>
        <p:spPr>
          <a:xfrm>
            <a:off x="396799" y="4954949"/>
            <a:ext cx="9220926" cy="1722578"/>
          </a:xfrm>
          <a:prstGeom prst="rect">
            <a:avLst/>
          </a:prstGeom>
          <a:solidFill>
            <a:schemeClr val="accent2">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0" name="正方形/長方形 39"/>
          <p:cNvSpPr/>
          <p:nvPr/>
        </p:nvSpPr>
        <p:spPr>
          <a:xfrm>
            <a:off x="429659" y="719211"/>
            <a:ext cx="9046684" cy="2137419"/>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2965662" y="4445719"/>
            <a:ext cx="4784541" cy="1244638"/>
          </a:xfrm>
          <a:prstGeom prst="rect">
            <a:avLst/>
          </a:prstGeom>
          <a:noFill/>
        </p:spPr>
        <p:txBody>
          <a:bodyPr wrap="square" anchor="ctr" anchorCtr="1">
            <a:noAutofit/>
          </a:bodyPr>
          <a:lstStyle/>
          <a:p>
            <a:r>
              <a:rPr lang="en-US" altLang="ja-JP" sz="54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latin typeface="Impact" panose="020B0806030902050204" pitchFamily="34" charset="0"/>
                <a:ea typeface="Meiryo UI" panose="020B0604030504040204" pitchFamily="50" charset="-128"/>
              </a:rPr>
              <a:t>REBORN</a:t>
            </a:r>
            <a:r>
              <a:rPr lang="ja-JP" altLang="en-US" sz="1600" dirty="0">
                <a:solidFill>
                  <a:srgbClr val="FF6600"/>
                </a:solidFill>
                <a:latin typeface="Meiryo UI" panose="020B0604030504040204" pitchFamily="50" charset="-128"/>
                <a:ea typeface="Meiryo UI" panose="020B0604030504040204" pitchFamily="50" charset="-128"/>
              </a:rPr>
              <a:t>（リボーン）</a:t>
            </a:r>
            <a:endParaRPr lang="ja-JP" altLang="en-US" sz="1200" dirty="0">
              <a:solidFill>
                <a:srgbClr val="FF6600"/>
              </a:solidFill>
            </a:endParaRPr>
          </a:p>
        </p:txBody>
      </p:sp>
      <p:sp>
        <p:nvSpPr>
          <p:cNvPr id="10" name="正方形/長方形 9"/>
          <p:cNvSpPr/>
          <p:nvPr/>
        </p:nvSpPr>
        <p:spPr>
          <a:xfrm>
            <a:off x="479082" y="5527725"/>
            <a:ext cx="9114579" cy="1086842"/>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4923" tIns="24923" rIns="24923" bIns="24923" rtlCol="0" anchor="ctr"/>
          <a:lstStyle/>
          <a:p>
            <a:pPr>
              <a:lnSpc>
                <a:spcPts val="1700"/>
              </a:lnSpc>
            </a:pPr>
            <a:r>
              <a:rPr lang="en-US" altLang="ja-JP" sz="1200" dirty="0">
                <a:solidFill>
                  <a:srgbClr val="C00000"/>
                </a:solidFill>
                <a:latin typeface="Meiryo UI" panose="020B0604030504040204" pitchFamily="50" charset="-128"/>
                <a:ea typeface="Meiryo UI" panose="020B0604030504040204" pitchFamily="50" charset="-128"/>
              </a:rPr>
              <a:t> </a:t>
            </a:r>
            <a:r>
              <a:rPr lang="ja-JP" altLang="en-US"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“「人」は生まれ変われる”</a:t>
            </a:r>
            <a:endParaRPr lang="en-US" altLang="ja-JP"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rPr>
              <a:t>すべての「人」が自分らしい生き方を改めて見つめ直すことで　自分自身の価値観や生きがいの発見・再認識、自己実現への意欲・意識の変革を促し、新たな自分への「生まれ変わり」に貢献する取組みを展開する</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新たな一歩を踏み出す”</a:t>
            </a:r>
            <a:endParaRPr lang="en-US" altLang="ja-JP"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rPr>
              <a:t>一人ひとりの意欲・意識の変革が具体的な行動変容へとつながり、より良い生活環境、暮らしやすい社会づくりに貢献し、「いのち輝く未来社会」に新たな一歩を踏み出すきっかけとなる</a:t>
            </a:r>
          </a:p>
        </p:txBody>
      </p:sp>
      <p:sp>
        <p:nvSpPr>
          <p:cNvPr id="7" name="正方形/長方形 6"/>
          <p:cNvSpPr/>
          <p:nvPr/>
        </p:nvSpPr>
        <p:spPr>
          <a:xfrm>
            <a:off x="1694724" y="1827962"/>
            <a:ext cx="3060000" cy="9614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algn="ctr">
              <a:lnSpc>
                <a:spcPts val="1700"/>
              </a:lnSpc>
            </a:pP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世界に貢献する大阪の姿を示す　</a:t>
            </a:r>
          </a:p>
          <a:p>
            <a:pPr>
              <a:lnSpc>
                <a:spcPts val="1700"/>
              </a:lnSpc>
            </a:pPr>
            <a:r>
              <a:rPr lang="ja-JP" altLang="en-US" sz="1100" dirty="0">
                <a:latin typeface="Meiryo UI" panose="020B0604030504040204" pitchFamily="50" charset="-128"/>
                <a:ea typeface="Meiryo UI" panose="020B0604030504040204" pitchFamily="50" charset="-128"/>
              </a:rPr>
              <a:t>　▷ 生活の質（</a:t>
            </a:r>
            <a:r>
              <a:rPr lang="en-US" altLang="ja-JP" sz="1100" dirty="0">
                <a:latin typeface="Meiryo UI" panose="020B0604030504040204" pitchFamily="50" charset="-128"/>
                <a:ea typeface="Meiryo UI" panose="020B0604030504040204" pitchFamily="50" charset="-128"/>
              </a:rPr>
              <a:t>QOL</a:t>
            </a:r>
            <a:r>
              <a:rPr lang="ja-JP" altLang="en-US" sz="1100" dirty="0">
                <a:latin typeface="Meiryo UI" panose="020B0604030504040204" pitchFamily="50" charset="-128"/>
                <a:ea typeface="Meiryo UI" panose="020B0604030504040204" pitchFamily="50" charset="-128"/>
              </a:rPr>
              <a:t>）を向上させる展示　</a:t>
            </a:r>
          </a:p>
          <a:p>
            <a:pPr>
              <a:lnSpc>
                <a:spcPts val="1700"/>
              </a:lnSpc>
            </a:pPr>
            <a:r>
              <a:rPr lang="ja-JP" altLang="en-US" sz="1100" dirty="0">
                <a:latin typeface="Meiryo UI" panose="020B0604030504040204" pitchFamily="50" charset="-128"/>
                <a:ea typeface="Meiryo UI" panose="020B0604030504040204" pitchFamily="50" charset="-128"/>
              </a:rPr>
              <a:t>　▷ </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達成に貢献する姿を示す　</a:t>
            </a:r>
          </a:p>
          <a:p>
            <a:pPr>
              <a:lnSpc>
                <a:spcPts val="1700"/>
              </a:lnSpc>
            </a:pPr>
            <a:r>
              <a:rPr lang="ja-JP" altLang="en-US" sz="1100" dirty="0">
                <a:latin typeface="Meiryo UI" panose="020B0604030504040204" pitchFamily="50" charset="-128"/>
                <a:ea typeface="Meiryo UI" panose="020B0604030504040204" pitchFamily="50" charset="-128"/>
              </a:rPr>
              <a:t>　▷ 未来社会のモデルを提案</a:t>
            </a:r>
          </a:p>
        </p:txBody>
      </p:sp>
      <p:sp>
        <p:nvSpPr>
          <p:cNvPr id="11" name="正方形/長方形 10"/>
          <p:cNvSpPr/>
          <p:nvPr/>
        </p:nvSpPr>
        <p:spPr>
          <a:xfrm>
            <a:off x="5151276" y="1827962"/>
            <a:ext cx="3060000" cy="961471"/>
          </a:xfrm>
          <a:prstGeom prst="rect">
            <a:avLst/>
          </a:prstGeom>
          <a:solidFill>
            <a:schemeClr val="accent5">
              <a:lumMod val="75000"/>
            </a:schemeClr>
          </a:solidFill>
          <a:ln>
            <a:noFill/>
          </a:ln>
        </p:spPr>
        <p:txBody>
          <a:bodyPr wrap="square">
            <a:spAutoFit/>
          </a:bodyPr>
          <a:lstStyle/>
          <a:p>
            <a:pPr algn="ctr">
              <a:lnSpc>
                <a:spcPts val="1700"/>
              </a:lnSpc>
            </a:pPr>
            <a:r>
              <a:rPr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大阪のパワーを世界に発信</a:t>
            </a:r>
          </a:p>
          <a:p>
            <a:pPr>
              <a:lnSpc>
                <a:spcPts val="1700"/>
              </a:lnSpc>
            </a:pPr>
            <a:r>
              <a:rPr lang="ja-JP" altLang="en-US" sz="1100" dirty="0">
                <a:solidFill>
                  <a:schemeClr val="bg1"/>
                </a:solidFill>
                <a:latin typeface="Meiryo UI" panose="020B0604030504040204" pitchFamily="50" charset="-128"/>
                <a:ea typeface="Meiryo UI" panose="020B0604030504040204" pitchFamily="50" charset="-128"/>
              </a:rPr>
              <a:t>　▷ 世界中からのアクセスを実現</a:t>
            </a:r>
          </a:p>
          <a:p>
            <a:pPr>
              <a:lnSpc>
                <a:spcPts val="1700"/>
              </a:lnSpc>
            </a:pPr>
            <a:r>
              <a:rPr lang="ja-JP" altLang="en-US" sz="1100" dirty="0">
                <a:solidFill>
                  <a:schemeClr val="bg1"/>
                </a:solidFill>
                <a:latin typeface="Meiryo UI" panose="020B0604030504040204" pitchFamily="50" charset="-128"/>
                <a:ea typeface="Meiryo UI" panose="020B0604030504040204" pitchFamily="50" charset="-128"/>
              </a:rPr>
              <a:t>　▷ 大阪の魅力を世界に発信</a:t>
            </a:r>
            <a:endParaRPr lang="en-US" altLang="ja-JP" sz="1100" dirty="0">
              <a:solidFill>
                <a:schemeClr val="bg1"/>
              </a:solidFill>
              <a:latin typeface="Meiryo UI" panose="020B0604030504040204" pitchFamily="50" charset="-128"/>
              <a:ea typeface="Meiryo UI" panose="020B0604030504040204" pitchFamily="50" charset="-128"/>
            </a:endParaRPr>
          </a:p>
          <a:p>
            <a:pPr>
              <a:lnSpc>
                <a:spcPts val="1700"/>
              </a:lnSpc>
            </a:pP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96EA5A1-C34F-4344-B908-7B29EEE5127A}"/>
              </a:ext>
            </a:extLst>
          </p:cNvPr>
          <p:cNvSpPr txBox="1"/>
          <p:nvPr/>
        </p:nvSpPr>
        <p:spPr>
          <a:xfrm>
            <a:off x="292257" y="610066"/>
            <a:ext cx="253600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１．出展参加でめざすもの</a:t>
            </a:r>
          </a:p>
        </p:txBody>
      </p:sp>
      <p:sp>
        <p:nvSpPr>
          <p:cNvPr id="42" name="正方形/長方形 41"/>
          <p:cNvSpPr/>
          <p:nvPr/>
        </p:nvSpPr>
        <p:spPr>
          <a:xfrm>
            <a:off x="2965662" y="3226565"/>
            <a:ext cx="4763933" cy="308999"/>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4923" tIns="24923" rIns="24923" bIns="24923"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 産学官民の力を結集し、オール大阪での推進体制を構築 ～</a:t>
            </a:r>
          </a:p>
        </p:txBody>
      </p:sp>
      <p:sp>
        <p:nvSpPr>
          <p:cNvPr id="58" name="二等辺三角形 57"/>
          <p:cNvSpPr/>
          <p:nvPr/>
        </p:nvSpPr>
        <p:spPr>
          <a:xfrm rot="10800000">
            <a:off x="4626055" y="4488998"/>
            <a:ext cx="653891" cy="21135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7" name="二等辺三角形 36">
            <a:extLst>
              <a:ext uri="{FF2B5EF4-FFF2-40B4-BE49-F238E27FC236}">
                <a16:creationId xmlns:a16="http://schemas.microsoft.com/office/drawing/2014/main" id="{49681E6B-A3BC-4CCF-B813-067CB643B05F}"/>
              </a:ext>
            </a:extLst>
          </p:cNvPr>
          <p:cNvSpPr/>
          <p:nvPr/>
        </p:nvSpPr>
        <p:spPr>
          <a:xfrm rot="10800000">
            <a:off x="4626055" y="2876620"/>
            <a:ext cx="653891" cy="235307"/>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1DA09DA-A723-410D-BC68-01FC271584B9}"/>
              </a:ext>
            </a:extLst>
          </p:cNvPr>
          <p:cNvSpPr txBox="1"/>
          <p:nvPr/>
        </p:nvSpPr>
        <p:spPr>
          <a:xfrm>
            <a:off x="533400" y="989262"/>
            <a:ext cx="8942942" cy="830997"/>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オール大阪の知恵とアイデアを結集し、「いのち」や「健康」の観点から未来社会の新たな価値を創造するとともに、大阪の活力、魅力を世界の人々に伝えていく</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世界の先頭にたって</a:t>
            </a:r>
            <a:r>
              <a:rPr kumimoji="1" lang="en-US" altLang="ja-JP" sz="1200" dirty="0">
                <a:latin typeface="Meiryo UI" panose="020B0604030504040204" pitchFamily="50" charset="-128"/>
                <a:ea typeface="Meiryo UI" panose="020B0604030504040204" pitchFamily="50" charset="-128"/>
              </a:rPr>
              <a:t>SDG</a:t>
            </a:r>
            <a:r>
              <a:rPr kumimoji="1" lang="ja-JP" altLang="en-US" sz="1200" dirty="0">
                <a:latin typeface="Meiryo UI" panose="020B0604030504040204" pitchFamily="50" charset="-128"/>
                <a:ea typeface="Meiryo UI" panose="020B0604030504040204" pitchFamily="50" charset="-128"/>
              </a:rPr>
              <a:t>ｓの達成に貢献するため、「</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先進都市」の姿を明確にし、</a:t>
            </a:r>
            <a:r>
              <a:rPr kumimoji="1" lang="en-US" altLang="ja-JP" sz="1200" dirty="0">
                <a:latin typeface="Meiryo UI" panose="020B0604030504040204" pitchFamily="50" charset="-128"/>
                <a:ea typeface="Meiryo UI" panose="020B0604030504040204" pitchFamily="50" charset="-128"/>
              </a:rPr>
              <a:t>SDG</a:t>
            </a:r>
            <a:r>
              <a:rPr kumimoji="1" lang="ja-JP" altLang="en-US" sz="1200" dirty="0" err="1">
                <a:latin typeface="Meiryo UI" panose="020B0604030504040204" pitchFamily="50" charset="-128"/>
                <a:ea typeface="Meiryo UI" panose="020B0604030504040204" pitchFamily="50" charset="-128"/>
              </a:rPr>
              <a:t>ｓ</a:t>
            </a:r>
            <a:r>
              <a:rPr kumimoji="1" lang="ja-JP" altLang="en-US" sz="1200" dirty="0">
                <a:latin typeface="Meiryo UI" panose="020B0604030504040204" pitchFamily="50" charset="-128"/>
                <a:ea typeface="Meiryo UI" panose="020B0604030504040204" pitchFamily="50" charset="-128"/>
              </a:rPr>
              <a:t>達成目標の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年以降を見据えた取組みを世界に発信する</a:t>
            </a:r>
          </a:p>
        </p:txBody>
      </p:sp>
      <p:sp>
        <p:nvSpPr>
          <p:cNvPr id="49" name="テキスト ボックス 48">
            <a:extLst>
              <a:ext uri="{FF2B5EF4-FFF2-40B4-BE49-F238E27FC236}">
                <a16:creationId xmlns:a16="http://schemas.microsoft.com/office/drawing/2014/main" id="{DD9E71E2-FDC8-4F10-B6E9-ABCBE8CDA10E}"/>
              </a:ext>
            </a:extLst>
          </p:cNvPr>
          <p:cNvSpPr txBox="1"/>
          <p:nvPr/>
        </p:nvSpPr>
        <p:spPr>
          <a:xfrm>
            <a:off x="396799" y="3068007"/>
            <a:ext cx="253600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２．出展参加の主体</a:t>
            </a:r>
          </a:p>
        </p:txBody>
      </p:sp>
      <p:sp>
        <p:nvSpPr>
          <p:cNvPr id="55" name="テキスト ボックス 54">
            <a:extLst>
              <a:ext uri="{FF2B5EF4-FFF2-40B4-BE49-F238E27FC236}">
                <a16:creationId xmlns:a16="http://schemas.microsoft.com/office/drawing/2014/main" id="{EB51F3E0-13DA-4962-A58C-90D95BC9DECA}"/>
              </a:ext>
            </a:extLst>
          </p:cNvPr>
          <p:cNvSpPr txBox="1"/>
          <p:nvPr/>
        </p:nvSpPr>
        <p:spPr>
          <a:xfrm>
            <a:off x="396799" y="4777644"/>
            <a:ext cx="253600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３．出展参加のテーマ</a:t>
            </a:r>
          </a:p>
        </p:txBody>
      </p:sp>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大阪パビリオンの基本コンセプト・めざすもの　</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年大阪・関西万博出展参加基本構想より）</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759334" y="3596540"/>
            <a:ext cx="2006236" cy="730670"/>
            <a:chOff x="596348" y="3682452"/>
            <a:chExt cx="2006236" cy="730670"/>
          </a:xfrm>
        </p:grpSpPr>
        <p:sp>
          <p:nvSpPr>
            <p:cNvPr id="2" name="楕円 1"/>
            <p:cNvSpPr/>
            <p:nvPr/>
          </p:nvSpPr>
          <p:spPr>
            <a:xfrm>
              <a:off x="596348"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752027" y="3840038"/>
              <a:ext cx="1694877"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産業界・企業の力</a:t>
              </a:r>
              <a:endParaRPr kumimoji="1" lang="en-US" altLang="ja-JP"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solidFill>
                    <a:schemeClr val="lt1"/>
                  </a:solidFill>
                  <a:latin typeface="Meiryo UI" panose="020B0604030504040204" pitchFamily="50" charset="-128"/>
                  <a:ea typeface="Meiryo UI" panose="020B0604030504040204" pitchFamily="50" charset="-128"/>
                </a:rPr>
                <a:t>（大企業・中小企業・経済団体など）</a:t>
              </a:r>
            </a:p>
          </p:txBody>
        </p:sp>
      </p:grpSp>
      <p:grpSp>
        <p:nvGrpSpPr>
          <p:cNvPr id="15" name="グループ化 14"/>
          <p:cNvGrpSpPr/>
          <p:nvPr/>
        </p:nvGrpSpPr>
        <p:grpSpPr>
          <a:xfrm>
            <a:off x="2886366" y="3596540"/>
            <a:ext cx="2006236" cy="730670"/>
            <a:chOff x="2699631" y="3682452"/>
            <a:chExt cx="2006236" cy="730670"/>
          </a:xfrm>
        </p:grpSpPr>
        <p:sp>
          <p:nvSpPr>
            <p:cNvPr id="27" name="楕円 26"/>
            <p:cNvSpPr/>
            <p:nvPr/>
          </p:nvSpPr>
          <p:spPr>
            <a:xfrm>
              <a:off x="2699631"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2717139" y="3840038"/>
              <a:ext cx="196032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教育・研究機関の力</a:t>
              </a:r>
              <a:endParaRPr kumimoji="1" lang="en-US" altLang="ja-JP"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solidFill>
                    <a:schemeClr val="lt1"/>
                  </a:solidFill>
                  <a:latin typeface="Meiryo UI" panose="020B0604030504040204" pitchFamily="50" charset="-128"/>
                  <a:ea typeface="Meiryo UI" panose="020B0604030504040204" pitchFamily="50" charset="-128"/>
                </a:rPr>
                <a:t>（大学・医療機関など）</a:t>
              </a:r>
            </a:p>
          </p:txBody>
        </p:sp>
      </p:grpSp>
      <p:grpSp>
        <p:nvGrpSpPr>
          <p:cNvPr id="14" name="グループ化 13"/>
          <p:cNvGrpSpPr/>
          <p:nvPr/>
        </p:nvGrpSpPr>
        <p:grpSpPr>
          <a:xfrm>
            <a:off x="5013398" y="3596540"/>
            <a:ext cx="2006236" cy="730670"/>
            <a:chOff x="4802914" y="3682452"/>
            <a:chExt cx="2006236" cy="730670"/>
          </a:xfrm>
        </p:grpSpPr>
        <p:sp>
          <p:nvSpPr>
            <p:cNvPr id="28" name="楕円 27"/>
            <p:cNvSpPr/>
            <p:nvPr/>
          </p:nvSpPr>
          <p:spPr>
            <a:xfrm>
              <a:off x="4802914"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3" name="楕円 42"/>
            <p:cNvSpPr/>
            <p:nvPr/>
          </p:nvSpPr>
          <p:spPr>
            <a:xfrm>
              <a:off x="4811668" y="3754733"/>
              <a:ext cx="1988728" cy="5861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自治体の力</a:t>
              </a:r>
              <a:endParaRPr kumimoji="1" lang="en-US" altLang="ja-JP"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（大阪府市、市町村）</a:t>
              </a:r>
            </a:p>
          </p:txBody>
        </p:sp>
      </p:grpSp>
      <p:grpSp>
        <p:nvGrpSpPr>
          <p:cNvPr id="13" name="グループ化 12"/>
          <p:cNvGrpSpPr/>
          <p:nvPr/>
        </p:nvGrpSpPr>
        <p:grpSpPr>
          <a:xfrm>
            <a:off x="7140431" y="3596540"/>
            <a:ext cx="2006236" cy="730670"/>
            <a:chOff x="6906197" y="3682452"/>
            <a:chExt cx="2006236" cy="730670"/>
          </a:xfrm>
        </p:grpSpPr>
        <p:sp>
          <p:nvSpPr>
            <p:cNvPr id="29" name="楕円 28"/>
            <p:cNvSpPr/>
            <p:nvPr/>
          </p:nvSpPr>
          <p:spPr>
            <a:xfrm>
              <a:off x="6906197"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53" name="楕円 52"/>
            <p:cNvSpPr/>
            <p:nvPr/>
          </p:nvSpPr>
          <p:spPr>
            <a:xfrm>
              <a:off x="6991858" y="3762573"/>
              <a:ext cx="1834914" cy="5704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府民・市民の力</a:t>
              </a:r>
              <a:endParaRPr kumimoji="1" lang="en-US" altLang="ja-JP"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（府民・市民・</a:t>
              </a:r>
              <a:r>
                <a:rPr kumimoji="1" lang="en-US" altLang="ja-JP" sz="800" dirty="0">
                  <a:latin typeface="Meiryo UI" panose="020B0604030504040204" pitchFamily="50" charset="-128"/>
                  <a:ea typeface="Meiryo UI" panose="020B0604030504040204" pitchFamily="50" charset="-128"/>
                </a:rPr>
                <a:t>NPO</a:t>
              </a:r>
              <a:r>
                <a:rPr kumimoji="1" lang="ja-JP" altLang="en-US" sz="800" dirty="0">
                  <a:latin typeface="Meiryo UI" panose="020B0604030504040204" pitchFamily="50" charset="-128"/>
                  <a:ea typeface="Meiryo UI" panose="020B0604030504040204" pitchFamily="50" charset="-128"/>
                </a:rPr>
                <a:t>など）</a:t>
              </a:r>
            </a:p>
          </p:txBody>
        </p:sp>
      </p:grpSp>
      <p:sp>
        <p:nvSpPr>
          <p:cNvPr id="6" name="正方形/長方形 5">
            <a:extLst>
              <a:ext uri="{FF2B5EF4-FFF2-40B4-BE49-F238E27FC236}">
                <a16:creationId xmlns:a16="http://schemas.microsoft.com/office/drawing/2014/main" id="{7D49FA28-1996-4C0C-9FA6-18D435FD02C1}"/>
              </a:ext>
            </a:extLst>
          </p:cNvPr>
          <p:cNvSpPr/>
          <p:nvPr/>
        </p:nvSpPr>
        <p:spPr>
          <a:xfrm>
            <a:off x="429659" y="5195183"/>
            <a:ext cx="1630575" cy="286360"/>
          </a:xfrm>
          <a:prstGeom prst="rect">
            <a:avLst/>
          </a:prstGeom>
        </p:spPr>
        <p:txBody>
          <a:bodyPr wrap="none">
            <a:spAutoFit/>
          </a:bodyPr>
          <a:lstStyle/>
          <a:p>
            <a:pPr lvl="0">
              <a:lnSpc>
                <a:spcPts val="1700"/>
              </a:lnSpc>
            </a:pP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テーマに込めた意味</a:t>
            </a:r>
            <a:r>
              <a:rPr lang="en-US" altLang="ja-JP" sz="1200" dirty="0">
                <a:solidFill>
                  <a:prstClr val="black"/>
                </a:solidFill>
                <a:latin typeface="Meiryo UI" panose="020B0604030504040204" pitchFamily="50" charset="-128"/>
                <a:ea typeface="Meiryo UI" panose="020B0604030504040204" pitchFamily="50" charset="-128"/>
              </a:rPr>
              <a:t>】  </a:t>
            </a:r>
          </a:p>
        </p:txBody>
      </p:sp>
      <p:sp>
        <p:nvSpPr>
          <p:cNvPr id="3" name="スライド番号プレースホルダー 2"/>
          <p:cNvSpPr>
            <a:spLocks noGrp="1"/>
          </p:cNvSpPr>
          <p:nvPr>
            <p:ph type="sldNum" sz="quarter" idx="12"/>
          </p:nvPr>
        </p:nvSpPr>
        <p:spPr>
          <a:xfrm>
            <a:off x="7601420" y="6356352"/>
            <a:ext cx="2228850" cy="365125"/>
          </a:xfrm>
        </p:spPr>
        <p:txBody>
          <a:bodyPr/>
          <a:lstStyle/>
          <a:p>
            <a:fld id="{4F59DAFC-3B55-4D08-A08B-5E1252F58D58}" type="slidenum">
              <a:rPr kumimoji="1" lang="ja-JP" altLang="en-US" smtClean="0"/>
              <a:t>6</a:t>
            </a:fld>
            <a:endParaRPr kumimoji="1" lang="ja-JP" altLang="en-US" dirty="0"/>
          </a:p>
        </p:txBody>
      </p:sp>
    </p:spTree>
    <p:extLst>
      <p:ext uri="{BB962C8B-B14F-4D97-AF65-F5344CB8AC3E}">
        <p14:creationId xmlns:p14="http://schemas.microsoft.com/office/powerpoint/2010/main" val="266240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81190" y="2215167"/>
            <a:ext cx="9697566" cy="3614275"/>
          </a:xfrm>
          <a:prstGeom prst="roundRect">
            <a:avLst>
              <a:gd name="adj" fmla="val 274"/>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47890" y="2704561"/>
            <a:ext cx="9281615" cy="2222577"/>
          </a:xfrm>
          <a:prstGeom prst="rect">
            <a:avLst/>
          </a:prstGeom>
          <a:solidFill>
            <a:schemeClr val="accent2">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角丸四角形 27"/>
          <p:cNvSpPr/>
          <p:nvPr/>
        </p:nvSpPr>
        <p:spPr>
          <a:xfrm>
            <a:off x="492051" y="2852715"/>
            <a:ext cx="2210734" cy="961871"/>
          </a:xfrm>
          <a:prstGeom prst="roundRect">
            <a:avLst>
              <a:gd name="adj" fmla="val 10488"/>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algn="ctr"/>
            <a:r>
              <a:rPr kumimoji="1" lang="ja-JP" altLang="en-US" sz="1400" dirty="0">
                <a:solidFill>
                  <a:srgbClr val="002060"/>
                </a:solidFill>
                <a:latin typeface="Meiryo UI" panose="020B0604030504040204" pitchFamily="50" charset="-128"/>
                <a:ea typeface="Meiryo UI" panose="020B0604030504040204" pitchFamily="50" charset="-128"/>
              </a:rPr>
              <a:t>未来の診断体験</a:t>
            </a:r>
            <a:endParaRPr kumimoji="1" lang="en-US" altLang="ja-JP" sz="1400" dirty="0">
              <a:solidFill>
                <a:srgbClr val="002060"/>
              </a:solidFill>
              <a:latin typeface="Meiryo UI" panose="020B0604030504040204" pitchFamily="50" charset="-128"/>
              <a:ea typeface="Meiryo UI" panose="020B0604030504040204" pitchFamily="50" charset="-128"/>
            </a:endParaRP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アンチエイジング・ライド</a:t>
            </a:r>
            <a:r>
              <a:rPr kumimoji="1" lang="en-US" altLang="ja-JP" sz="1400" b="1" dirty="0">
                <a:solidFill>
                  <a:srgbClr val="002060"/>
                </a:solidFill>
                <a:latin typeface="Meiryo UI" panose="020B0604030504040204" pitchFamily="50" charset="-128"/>
                <a:ea typeface="Meiryo UI" panose="020B0604030504040204" pitchFamily="50" charset="-128"/>
              </a:rPr>
              <a:t>』</a:t>
            </a:r>
            <a:endParaRPr kumimoji="1" lang="ja-JP" altLang="en-US" sz="1400" b="1" dirty="0">
              <a:solidFill>
                <a:srgbClr val="002060"/>
              </a:solidFill>
              <a:latin typeface="Meiryo UI" panose="020B0604030504040204" pitchFamily="50" charset="-128"/>
              <a:ea typeface="Meiryo UI" panose="020B0604030504040204" pitchFamily="50" charset="-128"/>
            </a:endParaRPr>
          </a:p>
        </p:txBody>
      </p:sp>
      <p:sp>
        <p:nvSpPr>
          <p:cNvPr id="50" name="角丸四角形 49"/>
          <p:cNvSpPr/>
          <p:nvPr/>
        </p:nvSpPr>
        <p:spPr>
          <a:xfrm>
            <a:off x="2739005" y="2860058"/>
            <a:ext cx="2190732" cy="965649"/>
          </a:xfrm>
          <a:prstGeom prst="roundRect">
            <a:avLst>
              <a:gd name="adj" fmla="val 10488"/>
            </a:avLst>
          </a:prstGeom>
          <a:solidFill>
            <a:schemeClr val="accent5">
              <a:lumMod val="60000"/>
              <a:lumOff val="40000"/>
            </a:schemeClr>
          </a:solidFill>
          <a:ln/>
          <a:effectLst/>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kumimoji="1" lang="ja-JP" altLang="en-US" sz="1400" dirty="0">
                <a:solidFill>
                  <a:srgbClr val="002060"/>
                </a:solidFill>
                <a:latin typeface="Meiryo UI" panose="020B0604030504040204" pitchFamily="50" charset="-128"/>
                <a:ea typeface="Meiryo UI" panose="020B0604030504040204" pitchFamily="50" charset="-128"/>
              </a:rPr>
              <a:t>未来の食・健康体験</a:t>
            </a:r>
            <a:endParaRPr kumimoji="1" lang="en-US" altLang="ja-JP" sz="1400" dirty="0">
              <a:solidFill>
                <a:srgbClr val="002060"/>
              </a:solidFill>
              <a:latin typeface="Meiryo UI" panose="020B0604030504040204" pitchFamily="50" charset="-128"/>
              <a:ea typeface="Meiryo UI" panose="020B0604030504040204" pitchFamily="50" charset="-128"/>
            </a:endParaRPr>
          </a:p>
          <a:p>
            <a:pPr algn="ctr"/>
            <a:r>
              <a:rPr kumimoji="1" lang="en-US" altLang="ja-JP" sz="1400" b="1" dirty="0">
                <a:solidFill>
                  <a:srgbClr val="002060"/>
                </a:solidFill>
                <a:latin typeface="Meiryo UI" panose="020B0604030504040204" pitchFamily="50" charset="-128"/>
                <a:ea typeface="Meiryo UI" panose="020B0604030504040204" pitchFamily="50" charset="-128"/>
              </a:rPr>
              <a:t>『REBORN</a:t>
            </a:r>
            <a:r>
              <a:rPr kumimoji="1" lang="ja-JP" altLang="en-US" sz="1400" b="1" dirty="0">
                <a:solidFill>
                  <a:srgbClr val="002060"/>
                </a:solidFill>
                <a:latin typeface="Meiryo UI" panose="020B0604030504040204" pitchFamily="50" charset="-128"/>
                <a:ea typeface="Meiryo UI" panose="020B0604030504040204" pitchFamily="50" charset="-128"/>
              </a:rPr>
              <a:t>レストラン</a:t>
            </a:r>
            <a:r>
              <a:rPr kumimoji="1" lang="en-US" altLang="ja-JP" sz="1400" b="1" dirty="0">
                <a:solidFill>
                  <a:srgbClr val="002060"/>
                </a:solidFill>
                <a:latin typeface="Meiryo UI" panose="020B0604030504040204" pitchFamily="50" charset="-128"/>
                <a:ea typeface="Meiryo UI" panose="020B0604030504040204" pitchFamily="50" charset="-128"/>
              </a:rPr>
              <a:t>』</a:t>
            </a:r>
          </a:p>
          <a:p>
            <a:pPr algn="ctr"/>
            <a:r>
              <a:rPr kumimoji="1" lang="en-US" altLang="ja-JP" sz="1400" b="1" dirty="0">
                <a:solidFill>
                  <a:srgbClr val="002060"/>
                </a:solidFill>
                <a:latin typeface="Meiryo UI" panose="020B0604030504040204" pitchFamily="50" charset="-128"/>
                <a:ea typeface="Meiryo UI" panose="020B0604030504040204" pitchFamily="50" charset="-128"/>
              </a:rPr>
              <a:t>『REBORN</a:t>
            </a:r>
            <a:r>
              <a:rPr kumimoji="1" lang="ja-JP" altLang="en-US" sz="1400" b="1" dirty="0">
                <a:solidFill>
                  <a:srgbClr val="002060"/>
                </a:solidFill>
                <a:latin typeface="Meiryo UI" panose="020B0604030504040204" pitchFamily="50" charset="-128"/>
                <a:ea typeface="Meiryo UI" panose="020B0604030504040204" pitchFamily="50" charset="-128"/>
              </a:rPr>
              <a:t>体験</a:t>
            </a:r>
            <a:r>
              <a:rPr kumimoji="1" lang="en-US" altLang="ja-JP" sz="1400" b="1" dirty="0">
                <a:solidFill>
                  <a:srgbClr val="002060"/>
                </a:solidFill>
                <a:latin typeface="Meiryo UI" panose="020B0604030504040204" pitchFamily="50" charset="-128"/>
                <a:ea typeface="Meiryo UI" panose="020B0604030504040204" pitchFamily="50" charset="-128"/>
              </a:rPr>
              <a:t>』</a:t>
            </a:r>
            <a:endParaRPr kumimoji="1" lang="ja-JP" altLang="en-US" sz="1400" b="1" dirty="0">
              <a:solidFill>
                <a:srgbClr val="002060"/>
              </a:solidFill>
              <a:latin typeface="Meiryo UI" panose="020B0604030504040204" pitchFamily="50" charset="-128"/>
              <a:ea typeface="Meiryo UI" panose="020B0604030504040204" pitchFamily="50" charset="-128"/>
            </a:endParaRPr>
          </a:p>
        </p:txBody>
      </p:sp>
      <p:sp>
        <p:nvSpPr>
          <p:cNvPr id="51" name="角丸四角形 50"/>
          <p:cNvSpPr/>
          <p:nvPr/>
        </p:nvSpPr>
        <p:spPr>
          <a:xfrm>
            <a:off x="4968880" y="2863583"/>
            <a:ext cx="2190733" cy="956989"/>
          </a:xfrm>
          <a:prstGeom prst="roundRect">
            <a:avLst>
              <a:gd name="adj" fmla="val 10488"/>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algn="ctr"/>
            <a:r>
              <a:rPr kumimoji="1" lang="ja-JP" altLang="en-US" sz="1400" dirty="0">
                <a:solidFill>
                  <a:srgbClr val="002060"/>
                </a:solidFill>
                <a:latin typeface="Meiryo UI" panose="020B0604030504040204" pitchFamily="50" charset="-128"/>
                <a:ea typeface="Meiryo UI" panose="020B0604030504040204" pitchFamily="50" charset="-128"/>
              </a:rPr>
              <a:t>未来医療のモデルルーム</a:t>
            </a:r>
            <a:endParaRPr kumimoji="1" lang="en-US" altLang="ja-JP" sz="1400" dirty="0">
              <a:solidFill>
                <a:srgbClr val="002060"/>
              </a:solidFill>
              <a:latin typeface="Meiryo UI" panose="020B0604030504040204" pitchFamily="50" charset="-128"/>
              <a:ea typeface="Meiryo UI" panose="020B0604030504040204" pitchFamily="50" charset="-128"/>
            </a:endParaRP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ミライの病院</a:t>
            </a:r>
            <a:r>
              <a:rPr kumimoji="1" lang="en-US" altLang="ja-JP" sz="1400" b="1" dirty="0">
                <a:solidFill>
                  <a:srgbClr val="002060"/>
                </a:solidFill>
                <a:latin typeface="Meiryo UI" panose="020B0604030504040204" pitchFamily="50" charset="-128"/>
                <a:ea typeface="Meiryo UI" panose="020B0604030504040204" pitchFamily="50" charset="-128"/>
              </a:rPr>
              <a:t>』</a:t>
            </a:r>
            <a:endParaRPr kumimoji="1" lang="ja-JP" altLang="en-US" sz="1400" b="1" dirty="0">
              <a:solidFill>
                <a:srgbClr val="002060"/>
              </a:solidFill>
              <a:latin typeface="Meiryo UI" panose="020B0604030504040204" pitchFamily="50" charset="-128"/>
              <a:ea typeface="Meiryo UI" panose="020B0604030504040204" pitchFamily="50" charset="-128"/>
            </a:endParaRPr>
          </a:p>
        </p:txBody>
      </p:sp>
      <p:sp>
        <p:nvSpPr>
          <p:cNvPr id="52" name="角丸四角形 51"/>
          <p:cNvSpPr/>
          <p:nvPr/>
        </p:nvSpPr>
        <p:spPr>
          <a:xfrm>
            <a:off x="7222709" y="2874591"/>
            <a:ext cx="2200967" cy="956990"/>
          </a:xfrm>
          <a:prstGeom prst="roundRect">
            <a:avLst>
              <a:gd name="adj" fmla="val 10488"/>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algn="ctr"/>
            <a:r>
              <a:rPr kumimoji="1" lang="ja-JP" altLang="en-US" sz="1400" dirty="0">
                <a:solidFill>
                  <a:srgbClr val="002060"/>
                </a:solidFill>
                <a:latin typeface="Meiryo UI" panose="020B0604030504040204" pitchFamily="50" charset="-128"/>
                <a:ea typeface="Meiryo UI" panose="020B0604030504040204" pitchFamily="50" charset="-128"/>
              </a:rPr>
              <a:t>未来につながる大阪の活力</a:t>
            </a:r>
            <a:endParaRPr kumimoji="1" lang="en-US" altLang="ja-JP" sz="1400" dirty="0">
              <a:solidFill>
                <a:srgbClr val="002060"/>
              </a:solidFill>
              <a:latin typeface="Meiryo UI" panose="020B0604030504040204" pitchFamily="50" charset="-128"/>
              <a:ea typeface="Meiryo UI" panose="020B0604030504040204" pitchFamily="50" charset="-128"/>
            </a:endParaRP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イベント・催事</a:t>
            </a:r>
            <a:r>
              <a:rPr kumimoji="1" lang="en-US" altLang="ja-JP" sz="1400" b="1" dirty="0">
                <a:solidFill>
                  <a:srgbClr val="002060"/>
                </a:solidFill>
                <a:latin typeface="Meiryo UI" panose="020B0604030504040204" pitchFamily="50" charset="-128"/>
                <a:ea typeface="Meiryo UI" panose="020B0604030504040204" pitchFamily="50" charset="-128"/>
              </a:rPr>
              <a:t>』</a:t>
            </a:r>
            <a:endParaRPr kumimoji="1" lang="ja-JP" altLang="en-US" sz="1400" b="1" dirty="0">
              <a:solidFill>
                <a:srgbClr val="002060"/>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71160" y="6052266"/>
            <a:ext cx="9772160" cy="552955"/>
          </a:xfrm>
          <a:prstGeom prst="rect">
            <a:avLst/>
          </a:prstGeom>
          <a:noFill/>
        </p:spPr>
        <p:txBody>
          <a:bodyPr wrap="square" anchor="ctr" anchorCtr="1">
            <a:noAutofit/>
          </a:bodyPr>
          <a:lstStyle/>
          <a:p>
            <a:pPr algn="ctr"/>
            <a:r>
              <a:rPr lang="en-US" altLang="ja-JP" sz="1700" b="1" u="sng" dirty="0">
                <a:solidFill>
                  <a:srgbClr val="C00000"/>
                </a:solidFill>
                <a:latin typeface="Meiryo UI" panose="020B0604030504040204" pitchFamily="50" charset="-128"/>
                <a:ea typeface="Meiryo UI" panose="020B0604030504040204" pitchFamily="50" charset="-128"/>
              </a:rPr>
              <a:t>2030</a:t>
            </a:r>
            <a:r>
              <a:rPr lang="ja-JP" altLang="en-US" sz="1700" b="1" u="sng" dirty="0">
                <a:solidFill>
                  <a:srgbClr val="C00000"/>
                </a:solidFill>
                <a:latin typeface="Meiryo UI" panose="020B0604030504040204" pitchFamily="50" charset="-128"/>
                <a:ea typeface="Meiryo UI" panose="020B0604030504040204" pitchFamily="50" charset="-128"/>
              </a:rPr>
              <a:t>年以降の</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大阪の成長・経済発展</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や</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いのち輝く幸せな暮らし</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の実現に向けて貢献</a:t>
            </a:r>
            <a:endParaRPr lang="en-US" altLang="ja-JP" sz="1700" b="1" u="sng" dirty="0">
              <a:solidFill>
                <a:srgbClr val="C00000"/>
              </a:solidFill>
              <a:latin typeface="Meiryo UI" panose="020B0604030504040204" pitchFamily="50" charset="-128"/>
              <a:ea typeface="Meiryo UI" panose="020B0604030504040204" pitchFamily="50" charset="-128"/>
            </a:endParaRPr>
          </a:p>
        </p:txBody>
      </p:sp>
      <p:sp>
        <p:nvSpPr>
          <p:cNvPr id="67" name="角丸四角形 66"/>
          <p:cNvSpPr/>
          <p:nvPr/>
        </p:nvSpPr>
        <p:spPr>
          <a:xfrm>
            <a:off x="950910" y="4312757"/>
            <a:ext cx="7563996" cy="434873"/>
          </a:xfrm>
          <a:prstGeom prst="roundRect">
            <a:avLst>
              <a:gd name="adj" fmla="val 10488"/>
            </a:avLst>
          </a:prstGeom>
          <a:solidFill>
            <a:schemeClr val="accent5">
              <a:satMod val="103000"/>
              <a:lumMod val="102000"/>
              <a:tint val="94000"/>
            </a:schemeClr>
          </a:solidFill>
          <a:ln/>
          <a:effectLst/>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バーチャル上での展示体験・イベント展開</a:t>
            </a:r>
          </a:p>
        </p:txBody>
      </p:sp>
      <p:sp>
        <p:nvSpPr>
          <p:cNvPr id="68" name="上下矢印 67"/>
          <p:cNvSpPr/>
          <p:nvPr/>
        </p:nvSpPr>
        <p:spPr>
          <a:xfrm>
            <a:off x="3645478" y="3823222"/>
            <a:ext cx="307127" cy="434873"/>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FB7317B0-B4DF-4BE1-B831-F9B8517C26EC}"/>
              </a:ext>
            </a:extLst>
          </p:cNvPr>
          <p:cNvSpPr/>
          <p:nvPr/>
        </p:nvSpPr>
        <p:spPr>
          <a:xfrm>
            <a:off x="347890" y="1054322"/>
            <a:ext cx="9281615" cy="963164"/>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出展参加テーマ「</a:t>
            </a:r>
            <a:r>
              <a:rPr kumimoji="1" lang="en-US" altLang="ja-JP" sz="1200" dirty="0">
                <a:latin typeface="Meiryo UI" panose="020B0604030504040204" pitchFamily="50" charset="-128"/>
                <a:ea typeface="Meiryo UI" panose="020B0604030504040204" pitchFamily="50" charset="-128"/>
              </a:rPr>
              <a:t>REBORN</a:t>
            </a:r>
            <a:r>
              <a:rPr kumimoji="1" lang="ja-JP" altLang="en-US" sz="1200" dirty="0">
                <a:latin typeface="Meiryo UI" panose="020B0604030504040204" pitchFamily="50" charset="-128"/>
                <a:ea typeface="Meiryo UI" panose="020B0604030504040204" pitchFamily="50" charset="-128"/>
              </a:rPr>
              <a:t>」のもと、「健康」という観点から、大阪の強みを活かして、ワクワクしながら明るい未来が感じられる展示や催事を実現</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◆最先端の医療技術やライフサイエンス産業が創り出す近未来への期待を高める</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◆食や文化、観光などによる交流を促進する場とする</a:t>
            </a:r>
          </a:p>
        </p:txBody>
      </p:sp>
      <p:sp>
        <p:nvSpPr>
          <p:cNvPr id="55" name="テキスト ボックス 54">
            <a:extLst>
              <a:ext uri="{FF2B5EF4-FFF2-40B4-BE49-F238E27FC236}">
                <a16:creationId xmlns:a16="http://schemas.microsoft.com/office/drawing/2014/main" id="{09233811-9D2B-48EE-B42E-4788823F4D7C}"/>
              </a:ext>
            </a:extLst>
          </p:cNvPr>
          <p:cNvSpPr txBox="1"/>
          <p:nvPr/>
        </p:nvSpPr>
        <p:spPr>
          <a:xfrm>
            <a:off x="119827" y="2353528"/>
            <a:ext cx="4470476" cy="323938"/>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５．パビリオンの基本構成イメージ</a:t>
            </a:r>
          </a:p>
        </p:txBody>
      </p:sp>
      <p:sp>
        <p:nvSpPr>
          <p:cNvPr id="22" name="上下矢印 67">
            <a:extLst>
              <a:ext uri="{FF2B5EF4-FFF2-40B4-BE49-F238E27FC236}">
                <a16:creationId xmlns:a16="http://schemas.microsoft.com/office/drawing/2014/main" id="{BD9EFB93-8E90-4230-9E60-29D5530F6B9D}"/>
              </a:ext>
            </a:extLst>
          </p:cNvPr>
          <p:cNvSpPr/>
          <p:nvPr/>
        </p:nvSpPr>
        <p:spPr>
          <a:xfrm>
            <a:off x="1689557" y="3833784"/>
            <a:ext cx="307127" cy="434873"/>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上下矢印 67">
            <a:extLst>
              <a:ext uri="{FF2B5EF4-FFF2-40B4-BE49-F238E27FC236}">
                <a16:creationId xmlns:a16="http://schemas.microsoft.com/office/drawing/2014/main" id="{F617D345-34BB-4901-B5DF-205A853D6491}"/>
              </a:ext>
            </a:extLst>
          </p:cNvPr>
          <p:cNvSpPr/>
          <p:nvPr/>
        </p:nvSpPr>
        <p:spPr>
          <a:xfrm>
            <a:off x="5983587" y="3804109"/>
            <a:ext cx="307127" cy="434873"/>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上下矢印 67">
            <a:extLst>
              <a:ext uri="{FF2B5EF4-FFF2-40B4-BE49-F238E27FC236}">
                <a16:creationId xmlns:a16="http://schemas.microsoft.com/office/drawing/2014/main" id="{4BE0FE1C-2CBE-4153-8F99-68D0A47C3E0F}"/>
              </a:ext>
            </a:extLst>
          </p:cNvPr>
          <p:cNvSpPr/>
          <p:nvPr/>
        </p:nvSpPr>
        <p:spPr>
          <a:xfrm>
            <a:off x="8132697" y="3823222"/>
            <a:ext cx="307127" cy="434873"/>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正方形/長方形 23"/>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大阪パビリオンの基本コンセプト・めざすもの</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10800000">
            <a:off x="4578933" y="5868424"/>
            <a:ext cx="653891" cy="21135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107738D9-C950-4E73-ADCA-43DDB9F39B65}"/>
              </a:ext>
            </a:extLst>
          </p:cNvPr>
          <p:cNvSpPr txBox="1"/>
          <p:nvPr/>
        </p:nvSpPr>
        <p:spPr>
          <a:xfrm>
            <a:off x="119827" y="730383"/>
            <a:ext cx="4470476" cy="323938"/>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４．大阪パビリオンのコンテンツ等の基本的考え方</a:t>
            </a:r>
          </a:p>
        </p:txBody>
      </p:sp>
      <p:sp>
        <p:nvSpPr>
          <p:cNvPr id="2" name="スライド番号プレースホルダー 1"/>
          <p:cNvSpPr>
            <a:spLocks noGrp="1"/>
          </p:cNvSpPr>
          <p:nvPr>
            <p:ph type="sldNum" sz="quarter" idx="12"/>
          </p:nvPr>
        </p:nvSpPr>
        <p:spPr>
          <a:xfrm>
            <a:off x="7588543" y="6356352"/>
            <a:ext cx="2228850" cy="365125"/>
          </a:xfrm>
        </p:spPr>
        <p:txBody>
          <a:bodyPr/>
          <a:lstStyle/>
          <a:p>
            <a:fld id="{4F59DAFC-3B55-4D08-A08B-5E1252F58D58}" type="slidenum">
              <a:rPr kumimoji="1" lang="ja-JP" altLang="en-US" smtClean="0"/>
              <a:t>7</a:t>
            </a:fld>
            <a:endParaRPr kumimoji="1" lang="ja-JP" altLang="en-US"/>
          </a:p>
        </p:txBody>
      </p:sp>
      <p:sp>
        <p:nvSpPr>
          <p:cNvPr id="26" name="角丸四角形 25"/>
          <p:cNvSpPr/>
          <p:nvPr/>
        </p:nvSpPr>
        <p:spPr>
          <a:xfrm>
            <a:off x="347889" y="5232973"/>
            <a:ext cx="9281615" cy="434873"/>
          </a:xfrm>
          <a:prstGeom prst="roundRect">
            <a:avLst>
              <a:gd name="adj" fmla="val 10488"/>
            </a:avLst>
          </a:prstGeom>
          <a:solidFill>
            <a:schemeClr val="accent4">
              <a:lumMod val="40000"/>
              <a:lumOff val="60000"/>
            </a:schemeClr>
          </a:solidFill>
          <a:ln/>
          <a:effectLst/>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一時のイベントに終わらせることなくハード・ソフト両面でレガシーを残していくことを検討</a:t>
            </a:r>
          </a:p>
        </p:txBody>
      </p:sp>
      <p:sp>
        <p:nvSpPr>
          <p:cNvPr id="21" name="テキスト ボックス 20">
            <a:extLst>
              <a:ext uri="{FF2B5EF4-FFF2-40B4-BE49-F238E27FC236}">
                <a16:creationId xmlns:a16="http://schemas.microsoft.com/office/drawing/2014/main" id="{107738D9-C950-4E73-ADCA-43DDB9F39B65}"/>
              </a:ext>
            </a:extLst>
          </p:cNvPr>
          <p:cNvSpPr txBox="1"/>
          <p:nvPr/>
        </p:nvSpPr>
        <p:spPr>
          <a:xfrm>
            <a:off x="112709" y="5011135"/>
            <a:ext cx="1589548" cy="323938"/>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６．レガシー</a:t>
            </a:r>
          </a:p>
        </p:txBody>
      </p:sp>
    </p:spTree>
    <p:extLst>
      <p:ext uri="{BB962C8B-B14F-4D97-AF65-F5344CB8AC3E}">
        <p14:creationId xmlns:p14="http://schemas.microsoft.com/office/powerpoint/2010/main" val="395479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5146" y="3180864"/>
            <a:ext cx="7919272" cy="2794339"/>
          </a:xfrm>
          <a:prstGeom prst="roundRect">
            <a:avLst>
              <a:gd name="adj" fmla="val 664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3CEFDE5F-1A9D-3A43-8AEC-420E57165F0C}"/>
              </a:ext>
            </a:extLst>
          </p:cNvPr>
          <p:cNvSpPr/>
          <p:nvPr/>
        </p:nvSpPr>
        <p:spPr>
          <a:xfrm>
            <a:off x="3980049" y="2063323"/>
            <a:ext cx="1872000" cy="360000"/>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総合プロデューサー</a:t>
            </a:r>
          </a:p>
          <a:p>
            <a:pPr algn="ctr"/>
            <a:r>
              <a:rPr kumimoji="1" lang="ja-JP" altLang="en-US" sz="1000" dirty="0">
                <a:solidFill>
                  <a:schemeClr val="tx1"/>
                </a:solidFill>
                <a:latin typeface="Meiryo UI" panose="020B0604030504040204" pitchFamily="50" charset="-128"/>
                <a:ea typeface="Meiryo UI" panose="020B0604030504040204" pitchFamily="50" charset="-128"/>
              </a:rPr>
              <a:t>大阪大学　森下 竜一 教授 </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44" name="コネクタ: カギ線 4">
            <a:extLst>
              <a:ext uri="{FF2B5EF4-FFF2-40B4-BE49-F238E27FC236}">
                <a16:creationId xmlns:a16="http://schemas.microsoft.com/office/drawing/2014/main" id="{8BB800A3-8241-AB47-85C7-11AFCD5C0863}"/>
              </a:ext>
            </a:extLst>
          </p:cNvPr>
          <p:cNvCxnSpPr>
            <a:cxnSpLocks/>
          </p:cNvCxnSpPr>
          <p:nvPr/>
        </p:nvCxnSpPr>
        <p:spPr>
          <a:xfrm rot="5400000">
            <a:off x="4686796" y="1860295"/>
            <a:ext cx="432000" cy="1"/>
          </a:xfrm>
          <a:prstGeom prst="bentConnector3">
            <a:avLst>
              <a:gd name="adj1" fmla="val 5276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100">
            <a:extLst>
              <a:ext uri="{FF2B5EF4-FFF2-40B4-BE49-F238E27FC236}">
                <a16:creationId xmlns:a16="http://schemas.microsoft.com/office/drawing/2014/main" id="{671101C3-5333-A842-A38A-4D4A7506FB92}"/>
              </a:ext>
            </a:extLst>
          </p:cNvPr>
          <p:cNvCxnSpPr>
            <a:cxnSpLocks/>
          </p:cNvCxnSpPr>
          <p:nvPr/>
        </p:nvCxnSpPr>
        <p:spPr>
          <a:xfrm rot="16200000" flipH="1">
            <a:off x="6122591" y="39515"/>
            <a:ext cx="828000" cy="3276000"/>
          </a:xfrm>
          <a:prstGeom prst="bentConnector3">
            <a:avLst>
              <a:gd name="adj1" fmla="val 4674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C29DAD8-9022-F54B-A240-7522591E9923}"/>
              </a:ext>
            </a:extLst>
          </p:cNvPr>
          <p:cNvSpPr txBox="1"/>
          <p:nvPr/>
        </p:nvSpPr>
        <p:spPr>
          <a:xfrm>
            <a:off x="4933590" y="1759134"/>
            <a:ext cx="781815"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委託・諮問</a:t>
            </a:r>
          </a:p>
        </p:txBody>
      </p:sp>
      <p:sp>
        <p:nvSpPr>
          <p:cNvPr id="47" name="テキスト ボックス 46">
            <a:extLst>
              <a:ext uri="{FF2B5EF4-FFF2-40B4-BE49-F238E27FC236}">
                <a16:creationId xmlns:a16="http://schemas.microsoft.com/office/drawing/2014/main" id="{D8B9C0F3-FB61-044F-9B30-D6AD3504F938}"/>
              </a:ext>
            </a:extLst>
          </p:cNvPr>
          <p:cNvSpPr txBox="1"/>
          <p:nvPr/>
        </p:nvSpPr>
        <p:spPr>
          <a:xfrm>
            <a:off x="8185119" y="1740947"/>
            <a:ext cx="704039"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委託・諮問</a:t>
            </a:r>
          </a:p>
        </p:txBody>
      </p:sp>
      <p:sp>
        <p:nvSpPr>
          <p:cNvPr id="49" name="テキスト ボックス 48">
            <a:extLst>
              <a:ext uri="{FF2B5EF4-FFF2-40B4-BE49-F238E27FC236}">
                <a16:creationId xmlns:a16="http://schemas.microsoft.com/office/drawing/2014/main" id="{5B53AA45-CD88-A840-9220-3AE4C0454F05}"/>
              </a:ext>
            </a:extLst>
          </p:cNvPr>
          <p:cNvSpPr txBox="1"/>
          <p:nvPr/>
        </p:nvSpPr>
        <p:spPr>
          <a:xfrm>
            <a:off x="5806933" y="2014026"/>
            <a:ext cx="855570"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相談・諮問</a:t>
            </a:r>
          </a:p>
        </p:txBody>
      </p:sp>
      <p:cxnSp>
        <p:nvCxnSpPr>
          <p:cNvPr id="53"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1565627" y="3283504"/>
            <a:ext cx="612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コネクタ: カギ線 137">
            <a:extLst>
              <a:ext uri="{FF2B5EF4-FFF2-40B4-BE49-F238E27FC236}">
                <a16:creationId xmlns:a16="http://schemas.microsoft.com/office/drawing/2014/main" id="{312AEDDD-6D70-3A4B-BDA7-7598DC6E867C}"/>
              </a:ext>
            </a:extLst>
          </p:cNvPr>
          <p:cNvCxnSpPr>
            <a:cxnSpLocks/>
          </p:cNvCxnSpPr>
          <p:nvPr/>
        </p:nvCxnSpPr>
        <p:spPr>
          <a:xfrm>
            <a:off x="1852239" y="2992214"/>
            <a:ext cx="7562808" cy="597290"/>
          </a:xfrm>
          <a:prstGeom prst="bentConnector3">
            <a:avLst>
              <a:gd name="adj1" fmla="val 100037"/>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62C6674-AD91-EE46-B25B-1FE8816D95AF}"/>
              </a:ext>
            </a:extLst>
          </p:cNvPr>
          <p:cNvSpPr/>
          <p:nvPr/>
        </p:nvSpPr>
        <p:spPr>
          <a:xfrm>
            <a:off x="116855" y="3617277"/>
            <a:ext cx="1080000" cy="504000"/>
          </a:xfrm>
          <a:prstGeom prst="rect">
            <a:avLst/>
          </a:prstGeom>
          <a:solidFill>
            <a:schemeClr val="accent1">
              <a:lumMod val="7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900" b="1" dirty="0">
                <a:latin typeface="Meiryo UI" panose="020B0604030504040204" pitchFamily="50" charset="-128"/>
                <a:ea typeface="Meiryo UI" panose="020B0604030504040204" pitchFamily="50" charset="-128"/>
              </a:rPr>
              <a:t>ヘルスケア</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先端予防ドック</a:t>
            </a:r>
          </a:p>
        </p:txBody>
      </p:sp>
      <p:sp>
        <p:nvSpPr>
          <p:cNvPr id="11" name="正方形/長方形 10">
            <a:extLst>
              <a:ext uri="{FF2B5EF4-FFF2-40B4-BE49-F238E27FC236}">
                <a16:creationId xmlns:a16="http://schemas.microsoft.com/office/drawing/2014/main" id="{618976E1-69FD-2C45-B04F-701D3B30B5E7}"/>
              </a:ext>
            </a:extLst>
          </p:cNvPr>
          <p:cNvSpPr/>
          <p:nvPr/>
        </p:nvSpPr>
        <p:spPr>
          <a:xfrm>
            <a:off x="1277035" y="3616534"/>
            <a:ext cx="1080000" cy="504000"/>
          </a:xfrm>
          <a:prstGeom prst="rect">
            <a:avLst/>
          </a:prstGeom>
          <a:solidFill>
            <a:schemeClr val="accent1">
              <a:lumMod val="7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未来の病院</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先端医療展示</a:t>
            </a:r>
          </a:p>
        </p:txBody>
      </p:sp>
      <p:sp>
        <p:nvSpPr>
          <p:cNvPr id="12" name="正方形/長方形 11">
            <a:extLst>
              <a:ext uri="{FF2B5EF4-FFF2-40B4-BE49-F238E27FC236}">
                <a16:creationId xmlns:a16="http://schemas.microsoft.com/office/drawing/2014/main" id="{438A5410-08BD-0146-AD7A-410758C01841}"/>
              </a:ext>
            </a:extLst>
          </p:cNvPr>
          <p:cNvSpPr/>
          <p:nvPr/>
        </p:nvSpPr>
        <p:spPr>
          <a:xfrm>
            <a:off x="2425717" y="3616534"/>
            <a:ext cx="1080000" cy="504000"/>
          </a:xfrm>
          <a:prstGeom prst="rect">
            <a:avLst/>
          </a:prstGeom>
          <a:solidFill>
            <a:schemeClr val="accent4">
              <a:lumMod val="7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kumimoji="1" lang="ja-JP" altLang="en-US" sz="900" b="1" dirty="0">
                <a:latin typeface="Meiryo UI" panose="020B0604030504040204" pitchFamily="50" charset="-128"/>
                <a:ea typeface="Meiryo UI" panose="020B0604030504040204" pitchFamily="50" charset="-128"/>
              </a:rPr>
              <a:t>食・レストラン</a:t>
            </a:r>
            <a:endParaRPr kumimoji="1" lang="en-US" altLang="ja-JP" sz="900"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A1FD5F00-E904-684B-9144-B89DFCACE590}"/>
              </a:ext>
            </a:extLst>
          </p:cNvPr>
          <p:cNvSpPr/>
          <p:nvPr/>
        </p:nvSpPr>
        <p:spPr>
          <a:xfrm>
            <a:off x="3578096" y="3617277"/>
            <a:ext cx="1080000" cy="504000"/>
          </a:xfrm>
          <a:prstGeom prst="rect">
            <a:avLst/>
          </a:prstGeom>
          <a:solidFill>
            <a:srgbClr val="CC009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バーチャル・</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850" b="1" dirty="0">
                <a:latin typeface="Meiryo UI" panose="020B0604030504040204" pitchFamily="50" charset="-128"/>
                <a:ea typeface="Meiryo UI" panose="020B0604030504040204" pitchFamily="50" charset="-128"/>
              </a:rPr>
              <a:t>バーチャル大阪パビリオン</a:t>
            </a:r>
          </a:p>
        </p:txBody>
      </p:sp>
      <p:sp>
        <p:nvSpPr>
          <p:cNvPr id="14" name="正方形/長方形 13">
            <a:extLst>
              <a:ext uri="{FF2B5EF4-FFF2-40B4-BE49-F238E27FC236}">
                <a16:creationId xmlns:a16="http://schemas.microsoft.com/office/drawing/2014/main" id="{CFB43E57-B24C-4E45-A219-C60EFC92EEB2}"/>
              </a:ext>
            </a:extLst>
          </p:cNvPr>
          <p:cNvSpPr/>
          <p:nvPr/>
        </p:nvSpPr>
        <p:spPr>
          <a:xfrm>
            <a:off x="8949748" y="3624649"/>
            <a:ext cx="893745" cy="504000"/>
          </a:xfrm>
          <a:prstGeom prst="rect">
            <a:avLst/>
          </a:prstGeom>
          <a:solidFill>
            <a:srgbClr val="00B050"/>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展示・出展ゾーン</a:t>
            </a:r>
          </a:p>
        </p:txBody>
      </p:sp>
      <p:sp>
        <p:nvSpPr>
          <p:cNvPr id="15" name="正方形/長方形 14">
            <a:extLst>
              <a:ext uri="{FF2B5EF4-FFF2-40B4-BE49-F238E27FC236}">
                <a16:creationId xmlns:a16="http://schemas.microsoft.com/office/drawing/2014/main" id="{BE68A48D-F25C-B64C-94BD-DE2B9ACC0EEB}"/>
              </a:ext>
            </a:extLst>
          </p:cNvPr>
          <p:cNvSpPr/>
          <p:nvPr/>
        </p:nvSpPr>
        <p:spPr>
          <a:xfrm>
            <a:off x="8034070" y="3613391"/>
            <a:ext cx="859788" cy="504000"/>
          </a:xfrm>
          <a:prstGeom prst="rect">
            <a:avLst/>
          </a:prstGeom>
          <a:solidFill>
            <a:srgbClr val="FF0000"/>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イベント・催事</a:t>
            </a:r>
          </a:p>
        </p:txBody>
      </p:sp>
      <p:sp>
        <p:nvSpPr>
          <p:cNvPr id="17" name="正方形/長方形 16">
            <a:extLst>
              <a:ext uri="{FF2B5EF4-FFF2-40B4-BE49-F238E27FC236}">
                <a16:creationId xmlns:a16="http://schemas.microsoft.com/office/drawing/2014/main" id="{53BAE76E-4261-4447-876C-9E1D6D558493}"/>
              </a:ext>
            </a:extLst>
          </p:cNvPr>
          <p:cNvSpPr/>
          <p:nvPr/>
        </p:nvSpPr>
        <p:spPr>
          <a:xfrm>
            <a:off x="116855" y="4212633"/>
            <a:ext cx="1080000" cy="324000"/>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近畿大学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山田 秀和 教授</a:t>
            </a:r>
          </a:p>
        </p:txBody>
      </p:sp>
      <p:sp>
        <p:nvSpPr>
          <p:cNvPr id="18" name="正方形/長方形 17">
            <a:extLst>
              <a:ext uri="{FF2B5EF4-FFF2-40B4-BE49-F238E27FC236}">
                <a16:creationId xmlns:a16="http://schemas.microsoft.com/office/drawing/2014/main" id="{46029562-1F19-B94B-9180-231F4301A484}"/>
              </a:ext>
            </a:extLst>
          </p:cNvPr>
          <p:cNvSpPr/>
          <p:nvPr/>
        </p:nvSpPr>
        <p:spPr>
          <a:xfrm>
            <a:off x="1289604" y="4203221"/>
            <a:ext cx="1080000" cy="324000"/>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大阪大学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冨田 哲也 准教授</a:t>
            </a:r>
          </a:p>
        </p:txBody>
      </p:sp>
      <p:sp>
        <p:nvSpPr>
          <p:cNvPr id="19" name="正方形/長方形 18">
            <a:extLst>
              <a:ext uri="{FF2B5EF4-FFF2-40B4-BE49-F238E27FC236}">
                <a16:creationId xmlns:a16="http://schemas.microsoft.com/office/drawing/2014/main" id="{70308C0A-796D-6A49-94EF-24AC67BF6D61}"/>
              </a:ext>
            </a:extLst>
          </p:cNvPr>
          <p:cNvSpPr/>
          <p:nvPr/>
        </p:nvSpPr>
        <p:spPr>
          <a:xfrm>
            <a:off x="2427800" y="4214001"/>
            <a:ext cx="1080000" cy="324000"/>
          </a:xfrm>
          <a:prstGeom prst="rect">
            <a:avLst/>
          </a:prstGeom>
          <a:solidFill>
            <a:srgbClr val="FFEACD"/>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大阪府立大学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増田 昇 名誉教授</a:t>
            </a:r>
          </a:p>
        </p:txBody>
      </p:sp>
      <p:sp>
        <p:nvSpPr>
          <p:cNvPr id="21" name="正方形/長方形 20">
            <a:extLst>
              <a:ext uri="{FF2B5EF4-FFF2-40B4-BE49-F238E27FC236}">
                <a16:creationId xmlns:a16="http://schemas.microsoft.com/office/drawing/2014/main" id="{D34DB854-7614-3642-9E6A-791D92B8A4A0}"/>
              </a:ext>
            </a:extLst>
          </p:cNvPr>
          <p:cNvSpPr/>
          <p:nvPr/>
        </p:nvSpPr>
        <p:spPr>
          <a:xfrm>
            <a:off x="8949747" y="4203053"/>
            <a:ext cx="893745" cy="1265474"/>
          </a:xfrm>
          <a:prstGeom prst="rect">
            <a:avLst/>
          </a:prstGeom>
          <a:solidFill>
            <a:srgbClr val="EBFFF4"/>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大阪産業局・</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大阪商工会議所を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中心に</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中小企業や</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スタートアップ企業</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の展示・出展を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取りまとめ</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D8494E3A-AFEF-FF4D-87FE-F31B1CD45B58}"/>
              </a:ext>
            </a:extLst>
          </p:cNvPr>
          <p:cNvSpPr/>
          <p:nvPr/>
        </p:nvSpPr>
        <p:spPr>
          <a:xfrm>
            <a:off x="114969" y="5063924"/>
            <a:ext cx="1080000" cy="394532"/>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委員会参画企業</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75F2F017-90AB-DA46-98B2-527E145DBFB3}"/>
              </a:ext>
            </a:extLst>
          </p:cNvPr>
          <p:cNvSpPr/>
          <p:nvPr/>
        </p:nvSpPr>
        <p:spPr>
          <a:xfrm>
            <a:off x="1285796" y="5063924"/>
            <a:ext cx="1080000" cy="394532"/>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委員会参画企業</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88D535AD-AF08-DD4D-A175-80A0A01D59B2}"/>
              </a:ext>
            </a:extLst>
          </p:cNvPr>
          <p:cNvSpPr/>
          <p:nvPr/>
        </p:nvSpPr>
        <p:spPr>
          <a:xfrm>
            <a:off x="2425171" y="5063924"/>
            <a:ext cx="1080000" cy="394532"/>
          </a:xfrm>
          <a:prstGeom prst="rect">
            <a:avLst/>
          </a:prstGeom>
          <a:solidFill>
            <a:srgbClr val="FFEACD"/>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委員会参画企業</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5A7F4E04-844B-9245-AEE0-5BDA5C24D25B}"/>
              </a:ext>
            </a:extLst>
          </p:cNvPr>
          <p:cNvSpPr/>
          <p:nvPr/>
        </p:nvSpPr>
        <p:spPr>
          <a:xfrm>
            <a:off x="3594798" y="5068525"/>
            <a:ext cx="1080000" cy="394532"/>
          </a:xfrm>
          <a:prstGeom prst="rect">
            <a:avLst/>
          </a:prstGeom>
          <a:solidFill>
            <a:srgbClr val="FFE7F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委員会参画企業</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ACC52092-A77A-DE4D-9B4C-D19EAFA65A51}"/>
              </a:ext>
            </a:extLst>
          </p:cNvPr>
          <p:cNvSpPr/>
          <p:nvPr/>
        </p:nvSpPr>
        <p:spPr>
          <a:xfrm>
            <a:off x="114969" y="4619967"/>
            <a:ext cx="1080000" cy="361176"/>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数人</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110F09DC-5EEC-2A44-BC51-5D746B5E0012}"/>
              </a:ext>
            </a:extLst>
          </p:cNvPr>
          <p:cNvSpPr/>
          <p:nvPr/>
        </p:nvSpPr>
        <p:spPr>
          <a:xfrm>
            <a:off x="1285796" y="4619967"/>
            <a:ext cx="1080000" cy="361176"/>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数人</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04612026-B413-EC43-A36D-4FD752A013A2}"/>
              </a:ext>
            </a:extLst>
          </p:cNvPr>
          <p:cNvSpPr/>
          <p:nvPr/>
        </p:nvSpPr>
        <p:spPr>
          <a:xfrm>
            <a:off x="2425171" y="4619967"/>
            <a:ext cx="1080000" cy="361176"/>
          </a:xfrm>
          <a:prstGeom prst="rect">
            <a:avLst/>
          </a:prstGeom>
          <a:solidFill>
            <a:srgbClr val="FFEACD"/>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数人</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354B919A-2E46-6C47-B6C4-9E8AF00C71D9}"/>
              </a:ext>
            </a:extLst>
          </p:cNvPr>
          <p:cNvSpPr/>
          <p:nvPr/>
        </p:nvSpPr>
        <p:spPr>
          <a:xfrm>
            <a:off x="3594798" y="4625690"/>
            <a:ext cx="1080000" cy="361176"/>
          </a:xfrm>
          <a:prstGeom prst="rect">
            <a:avLst/>
          </a:prstGeom>
          <a:solidFill>
            <a:srgbClr val="FFE7F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数人</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id="{D2F1687C-BC67-3A4A-8297-A2FFCDDC669A}"/>
              </a:ext>
            </a:extLst>
          </p:cNvPr>
          <p:cNvSpPr txBox="1"/>
          <p:nvPr/>
        </p:nvSpPr>
        <p:spPr>
          <a:xfrm>
            <a:off x="8261853" y="2741625"/>
            <a:ext cx="1088760"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全体最適視点で監修</a:t>
            </a:r>
          </a:p>
        </p:txBody>
      </p:sp>
      <p:cxnSp>
        <p:nvCxnSpPr>
          <p:cNvPr id="205" name="コネクタ: カギ線 100">
            <a:extLst>
              <a:ext uri="{FF2B5EF4-FFF2-40B4-BE49-F238E27FC236}">
                <a16:creationId xmlns:a16="http://schemas.microsoft.com/office/drawing/2014/main" id="{90D7E872-981B-4D89-B5E4-C47282D5D836}"/>
              </a:ext>
            </a:extLst>
          </p:cNvPr>
          <p:cNvCxnSpPr>
            <a:cxnSpLocks/>
          </p:cNvCxnSpPr>
          <p:nvPr/>
        </p:nvCxnSpPr>
        <p:spPr>
          <a:xfrm rot="10800000" flipV="1">
            <a:off x="1880964" y="1651478"/>
            <a:ext cx="3024000" cy="1332000"/>
          </a:xfrm>
          <a:prstGeom prst="bentConnector3">
            <a:avLst>
              <a:gd name="adj1" fmla="val 10015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6" name="テキスト ボックス 225">
            <a:extLst>
              <a:ext uri="{FF2B5EF4-FFF2-40B4-BE49-F238E27FC236}">
                <a16:creationId xmlns:a16="http://schemas.microsoft.com/office/drawing/2014/main" id="{8B9ECB37-80C3-48E6-96D5-EAD03267EEE9}"/>
              </a:ext>
            </a:extLst>
          </p:cNvPr>
          <p:cNvSpPr txBox="1"/>
          <p:nvPr/>
        </p:nvSpPr>
        <p:spPr>
          <a:xfrm>
            <a:off x="4885338" y="2616416"/>
            <a:ext cx="1471981"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方針</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検討結果の相談</a:t>
            </a:r>
          </a:p>
        </p:txBody>
      </p:sp>
      <p:sp>
        <p:nvSpPr>
          <p:cNvPr id="227" name="テキスト ボックス 226">
            <a:extLst>
              <a:ext uri="{FF2B5EF4-FFF2-40B4-BE49-F238E27FC236}">
                <a16:creationId xmlns:a16="http://schemas.microsoft.com/office/drawing/2014/main" id="{7021524F-8445-4A7C-8895-C7B38FCA9846}"/>
              </a:ext>
            </a:extLst>
          </p:cNvPr>
          <p:cNvSpPr txBox="1"/>
          <p:nvPr/>
        </p:nvSpPr>
        <p:spPr>
          <a:xfrm>
            <a:off x="3221486" y="3252853"/>
            <a:ext cx="147198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WG</a:t>
            </a:r>
            <a:r>
              <a:rPr kumimoji="1" lang="ja-JP" altLang="en-US" sz="1200" dirty="0">
                <a:latin typeface="Meiryo UI" panose="020B0604030504040204" pitchFamily="50" charset="-128"/>
                <a:ea typeface="Meiryo UI" panose="020B0604030504040204" pitchFamily="50" charset="-128"/>
              </a:rPr>
              <a:t>の運営</a:t>
            </a:r>
          </a:p>
        </p:txBody>
      </p:sp>
      <p:sp>
        <p:nvSpPr>
          <p:cNvPr id="57" name="正方形/長方形 56">
            <a:extLst>
              <a:ext uri="{FF2B5EF4-FFF2-40B4-BE49-F238E27FC236}">
                <a16:creationId xmlns:a16="http://schemas.microsoft.com/office/drawing/2014/main" id="{62FC79F7-FA6B-0D41-88F8-D7BA85F155D4}"/>
              </a:ext>
            </a:extLst>
          </p:cNvPr>
          <p:cNvSpPr/>
          <p:nvPr/>
        </p:nvSpPr>
        <p:spPr>
          <a:xfrm>
            <a:off x="8040254" y="4208363"/>
            <a:ext cx="849842" cy="1274440"/>
          </a:xfrm>
          <a:prstGeom prst="rect">
            <a:avLst/>
          </a:prstGeom>
          <a:solidFill>
            <a:srgbClr val="FFE1E1"/>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受託事業者を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中心に</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企画立案</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8158813A-ACC3-D444-8D7F-FBED79DF2914}"/>
              </a:ext>
            </a:extLst>
          </p:cNvPr>
          <p:cNvSpPr/>
          <p:nvPr/>
        </p:nvSpPr>
        <p:spPr>
          <a:xfrm>
            <a:off x="4736338" y="3611176"/>
            <a:ext cx="1080000" cy="504000"/>
          </a:xfrm>
          <a:prstGeom prst="rect">
            <a:avLst/>
          </a:prstGeom>
          <a:solidFill>
            <a:schemeClr val="accent5"/>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プラットフォーム</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データ基盤</a:t>
            </a:r>
          </a:p>
        </p:txBody>
      </p:sp>
      <p:sp>
        <p:nvSpPr>
          <p:cNvPr id="59" name="正方形/長方形 58">
            <a:extLst>
              <a:ext uri="{FF2B5EF4-FFF2-40B4-BE49-F238E27FC236}">
                <a16:creationId xmlns:a16="http://schemas.microsoft.com/office/drawing/2014/main" id="{A051F2EB-8C87-8E47-B232-DAAEB5589C03}"/>
              </a:ext>
            </a:extLst>
          </p:cNvPr>
          <p:cNvSpPr/>
          <p:nvPr/>
        </p:nvSpPr>
        <p:spPr>
          <a:xfrm>
            <a:off x="4739956" y="5065969"/>
            <a:ext cx="1080000" cy="394532"/>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050" dirty="0">
                <a:solidFill>
                  <a:schemeClr val="tx1"/>
                </a:solidFill>
                <a:latin typeface="Meiryo UI" panose="020B0604030504040204" pitchFamily="50" charset="-128"/>
                <a:ea typeface="Meiryo UI" panose="020B0604030504040204" pitchFamily="50" charset="-128"/>
              </a:rPr>
              <a:t>委員会参画企業</a:t>
            </a:r>
          </a:p>
        </p:txBody>
      </p:sp>
      <p:sp>
        <p:nvSpPr>
          <p:cNvPr id="60" name="正方形/長方形 59">
            <a:extLst>
              <a:ext uri="{FF2B5EF4-FFF2-40B4-BE49-F238E27FC236}">
                <a16:creationId xmlns:a16="http://schemas.microsoft.com/office/drawing/2014/main" id="{1CE186E4-FB44-9C43-B67C-BEFF07AAE518}"/>
              </a:ext>
            </a:extLst>
          </p:cNvPr>
          <p:cNvSpPr/>
          <p:nvPr/>
        </p:nvSpPr>
        <p:spPr>
          <a:xfrm>
            <a:off x="5886381" y="3609865"/>
            <a:ext cx="1080000" cy="504000"/>
          </a:xfrm>
          <a:prstGeom prst="rect">
            <a:avLst/>
          </a:prstGeom>
          <a:solidFill>
            <a:schemeClr val="accent5"/>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デジタル通貨</a:t>
            </a:r>
          </a:p>
        </p:txBody>
      </p:sp>
      <p:sp>
        <p:nvSpPr>
          <p:cNvPr id="61" name="正方形/長方形 60">
            <a:extLst>
              <a:ext uri="{FF2B5EF4-FFF2-40B4-BE49-F238E27FC236}">
                <a16:creationId xmlns:a16="http://schemas.microsoft.com/office/drawing/2014/main" id="{3DCD38AC-E53D-994C-8887-EEB28E1BF29B}"/>
              </a:ext>
            </a:extLst>
          </p:cNvPr>
          <p:cNvSpPr/>
          <p:nvPr/>
        </p:nvSpPr>
        <p:spPr>
          <a:xfrm>
            <a:off x="5872912" y="5060499"/>
            <a:ext cx="1080000" cy="394532"/>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050" dirty="0">
                <a:solidFill>
                  <a:schemeClr val="tx1"/>
                </a:solidFill>
                <a:latin typeface="Meiryo UI" panose="020B0604030504040204" pitchFamily="50" charset="-128"/>
                <a:ea typeface="Meiryo UI" panose="020B0604030504040204" pitchFamily="50" charset="-128"/>
              </a:rPr>
              <a:t>委員会参画企業</a:t>
            </a:r>
          </a:p>
        </p:txBody>
      </p:sp>
      <p:sp>
        <p:nvSpPr>
          <p:cNvPr id="62" name="正方形/長方形 61">
            <a:extLst>
              <a:ext uri="{FF2B5EF4-FFF2-40B4-BE49-F238E27FC236}">
                <a16:creationId xmlns:a16="http://schemas.microsoft.com/office/drawing/2014/main" id="{13DF520A-41EB-0C45-9AC6-A0FB4F8BAED0}"/>
              </a:ext>
            </a:extLst>
          </p:cNvPr>
          <p:cNvSpPr/>
          <p:nvPr/>
        </p:nvSpPr>
        <p:spPr>
          <a:xfrm>
            <a:off x="4736337" y="4216417"/>
            <a:ext cx="1080000" cy="324000"/>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調整中</a:t>
            </a:r>
          </a:p>
        </p:txBody>
      </p:sp>
      <p:sp>
        <p:nvSpPr>
          <p:cNvPr id="63" name="正方形/長方形 62">
            <a:extLst>
              <a:ext uri="{FF2B5EF4-FFF2-40B4-BE49-F238E27FC236}">
                <a16:creationId xmlns:a16="http://schemas.microsoft.com/office/drawing/2014/main" id="{6BAE88B7-7BAA-9A4C-9FF8-7601E3250376}"/>
              </a:ext>
            </a:extLst>
          </p:cNvPr>
          <p:cNvSpPr/>
          <p:nvPr/>
        </p:nvSpPr>
        <p:spPr>
          <a:xfrm>
            <a:off x="4736338" y="4609134"/>
            <a:ext cx="1080000" cy="361176"/>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数人</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714162A8-4076-7B43-9476-8A794055BFAD}"/>
              </a:ext>
            </a:extLst>
          </p:cNvPr>
          <p:cNvSpPr/>
          <p:nvPr/>
        </p:nvSpPr>
        <p:spPr>
          <a:xfrm>
            <a:off x="5882172" y="4210947"/>
            <a:ext cx="1080000" cy="324000"/>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調整中</a:t>
            </a:r>
          </a:p>
        </p:txBody>
      </p:sp>
      <p:sp>
        <p:nvSpPr>
          <p:cNvPr id="71" name="正方形/長方形 70">
            <a:extLst>
              <a:ext uri="{FF2B5EF4-FFF2-40B4-BE49-F238E27FC236}">
                <a16:creationId xmlns:a16="http://schemas.microsoft.com/office/drawing/2014/main" id="{A235B1FA-70F9-FB49-9A6D-5AF2ABC10A0B}"/>
              </a:ext>
            </a:extLst>
          </p:cNvPr>
          <p:cNvSpPr/>
          <p:nvPr/>
        </p:nvSpPr>
        <p:spPr>
          <a:xfrm>
            <a:off x="5882173" y="4590785"/>
            <a:ext cx="1080000" cy="361176"/>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数人</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BEAF1E0B-52CD-1F48-846C-81503BB02E0F}"/>
              </a:ext>
            </a:extLst>
          </p:cNvPr>
          <p:cNvSpPr/>
          <p:nvPr/>
        </p:nvSpPr>
        <p:spPr>
          <a:xfrm>
            <a:off x="328460" y="644073"/>
            <a:ext cx="9249080" cy="838435"/>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年日本国際博覧会大阪パビリオン推進委員会</a:t>
            </a:r>
            <a:r>
              <a:rPr kumimoji="1" lang="zh-TW" altLang="en-US" sz="1400" dirty="0">
                <a:solidFill>
                  <a:schemeClr val="tx1"/>
                </a:solidFill>
                <a:latin typeface="Meiryo UI" panose="020B0604030504040204" pitchFamily="50" charset="-128"/>
                <a:ea typeface="Meiryo UI" panose="020B0604030504040204" pitchFamily="50" charset="-128"/>
              </a:rPr>
              <a:t>（</a:t>
            </a:r>
            <a:r>
              <a:rPr kumimoji="1" lang="en-US" altLang="zh-TW" sz="1400" dirty="0">
                <a:solidFill>
                  <a:schemeClr val="tx1"/>
                </a:solidFill>
                <a:latin typeface="Meiryo UI" panose="020B0604030504040204" pitchFamily="50" charset="-128"/>
                <a:ea typeface="Meiryo UI" panose="020B0604030504040204" pitchFamily="50" charset="-128"/>
              </a:rPr>
              <a:t>2021.2.16</a:t>
            </a:r>
            <a:r>
              <a:rPr kumimoji="1" lang="zh-TW" altLang="en-US" sz="1400" dirty="0">
                <a:solidFill>
                  <a:schemeClr val="tx1"/>
                </a:solidFill>
                <a:latin typeface="Meiryo UI" panose="020B0604030504040204" pitchFamily="50" charset="-128"/>
                <a:ea typeface="Meiryo UI" panose="020B0604030504040204" pitchFamily="50" charset="-128"/>
              </a:rPr>
              <a:t>～）</a:t>
            </a:r>
            <a:endParaRPr kumimoji="1" lang="zh-TW" altLang="en-US"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zh-TW"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◇会長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大阪府知事</a:t>
            </a:r>
          </a:p>
          <a:p>
            <a:r>
              <a:rPr kumimoji="1" lang="zh-TW"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◇会長代行　大阪市長</a:t>
            </a:r>
          </a:p>
          <a:p>
            <a:r>
              <a:rPr kumimoji="1" lang="zh-TW"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◇顧問　</a:t>
            </a:r>
            <a:r>
              <a:rPr kumimoji="1" lang="ja-JP" altLang="en-US" sz="1100" dirty="0">
                <a:solidFill>
                  <a:schemeClr val="tx1"/>
                </a:solidFill>
                <a:latin typeface="Meiryo UI" panose="020B0604030504040204" pitchFamily="50" charset="-128"/>
                <a:ea typeface="Meiryo UI" panose="020B0604030504040204" pitchFamily="50" charset="-128"/>
              </a:rPr>
              <a:t>　　　関西経済連合会</a:t>
            </a:r>
            <a:r>
              <a:rPr kumimoji="1" lang="zh-TW" altLang="en-US" sz="1100" dirty="0">
                <a:solidFill>
                  <a:schemeClr val="tx1"/>
                </a:solidFill>
                <a:latin typeface="Meiryo UI" panose="020B0604030504040204" pitchFamily="50" charset="-128"/>
                <a:ea typeface="Meiryo UI" panose="020B0604030504040204" pitchFamily="50" charset="-128"/>
              </a:rPr>
              <a:t>会長　</a:t>
            </a:r>
            <a:r>
              <a:rPr kumimoji="1" lang="ja-JP" altLang="en-US" sz="1100" dirty="0">
                <a:solidFill>
                  <a:schemeClr val="tx1"/>
                </a:solidFill>
                <a:latin typeface="Meiryo UI" panose="020B0604030504040204" pitchFamily="50" charset="-128"/>
                <a:ea typeface="Meiryo UI" panose="020B0604030504040204" pitchFamily="50" charset="-128"/>
              </a:rPr>
              <a:t>大阪商工会議所</a:t>
            </a:r>
            <a:r>
              <a:rPr kumimoji="1" lang="zh-TW" altLang="en-US" sz="1100" dirty="0">
                <a:solidFill>
                  <a:schemeClr val="tx1"/>
                </a:solidFill>
                <a:latin typeface="Meiryo UI" panose="020B0604030504040204" pitchFamily="50" charset="-128"/>
                <a:ea typeface="Meiryo UI" panose="020B0604030504040204" pitchFamily="50" charset="-128"/>
              </a:rPr>
              <a:t>会頭　関西経済同友会代表幹事</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48" name="正方形/長方形 147">
            <a:extLst>
              <a:ext uri="{FF2B5EF4-FFF2-40B4-BE49-F238E27FC236}">
                <a16:creationId xmlns:a16="http://schemas.microsoft.com/office/drawing/2014/main" id="{75B8C214-BBFC-6548-B7E4-CDADEF50C0AA}"/>
              </a:ext>
            </a:extLst>
          </p:cNvPr>
          <p:cNvSpPr/>
          <p:nvPr/>
        </p:nvSpPr>
        <p:spPr>
          <a:xfrm>
            <a:off x="3578096" y="4214001"/>
            <a:ext cx="1080000" cy="324000"/>
          </a:xfrm>
          <a:prstGeom prst="rect">
            <a:avLst/>
          </a:prstGeom>
          <a:solidFill>
            <a:srgbClr val="FFE7F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大阪大学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zh-TW" altLang="en-US" sz="1000" dirty="0">
                <a:solidFill>
                  <a:schemeClr val="tx1"/>
                </a:solidFill>
                <a:latin typeface="Meiryo UI" panose="020B0604030504040204" pitchFamily="50" charset="-128"/>
                <a:ea typeface="Meiryo UI" panose="020B0604030504040204" pitchFamily="50" charset="-128"/>
              </a:rPr>
              <a:t>佐久間 洋司 氏</a:t>
            </a:r>
          </a:p>
        </p:txBody>
      </p:sp>
      <p:cxnSp>
        <p:nvCxnSpPr>
          <p:cNvPr id="152"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2661097" y="3293991"/>
            <a:ext cx="612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3"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3853550" y="3296383"/>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5"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7188223" y="3280927"/>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6"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6113068" y="3296384"/>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4960628" y="3293367"/>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C3062E57-6EF9-5242-B357-7BA280060949}"/>
              </a:ext>
            </a:extLst>
          </p:cNvPr>
          <p:cNvSpPr/>
          <p:nvPr/>
        </p:nvSpPr>
        <p:spPr>
          <a:xfrm>
            <a:off x="114969" y="5675937"/>
            <a:ext cx="9667934" cy="224721"/>
          </a:xfrm>
          <a:prstGeom prst="rect">
            <a:avLst/>
          </a:prstGeom>
          <a:solidFill>
            <a:schemeClr val="bg1">
              <a:lumMod val="65000"/>
            </a:schemeClr>
          </a:solid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latin typeface="Meiryo UI" panose="020B0604030504040204" pitchFamily="50" charset="-128"/>
                <a:ea typeface="Meiryo UI" panose="020B0604030504040204" pitchFamily="50" charset="-128"/>
              </a:rPr>
              <a:t>事務局：</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年日本国際博覧会大阪パビリオン推進委員会事務局（大阪府・大阪市）</a:t>
            </a:r>
            <a:endParaRPr kumimoji="1" lang="en-US" altLang="ja-JP" sz="1000" dirty="0">
              <a:latin typeface="Meiryo UI" panose="020B0604030504040204" pitchFamily="50" charset="-128"/>
              <a:ea typeface="Meiryo UI" panose="020B0604030504040204" pitchFamily="50" charset="-128"/>
            </a:endParaRPr>
          </a:p>
        </p:txBody>
      </p:sp>
      <p:cxnSp>
        <p:nvCxnSpPr>
          <p:cNvPr id="74" name="コネクタ: カギ線 15">
            <a:extLst>
              <a:ext uri="{FF2B5EF4-FFF2-40B4-BE49-F238E27FC236}">
                <a16:creationId xmlns:a16="http://schemas.microsoft.com/office/drawing/2014/main" id="{9DEE5F0B-40BE-614C-9E3C-6430839F8071}"/>
              </a:ext>
            </a:extLst>
          </p:cNvPr>
          <p:cNvCxnSpPr>
            <a:cxnSpLocks/>
          </p:cNvCxnSpPr>
          <p:nvPr/>
        </p:nvCxnSpPr>
        <p:spPr>
          <a:xfrm rot="5400000">
            <a:off x="2185338" y="927210"/>
            <a:ext cx="1188000" cy="4212000"/>
          </a:xfrm>
          <a:prstGeom prst="bentConnector3">
            <a:avLst>
              <a:gd name="adj1" fmla="val 4628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167425" y="6224082"/>
            <a:ext cx="9624551" cy="528775"/>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4923" tIns="24923" rIns="24923" bIns="24923" rtlCol="0" anchor="ctr"/>
          <a:lstStyle/>
          <a:p>
            <a:pPr algn="ctr">
              <a:lnSpc>
                <a:spcPct val="150000"/>
              </a:lnSpc>
            </a:pPr>
            <a:r>
              <a:rPr lang="ja-JP" altLang="en-US" sz="1000" dirty="0">
                <a:solidFill>
                  <a:srgbClr val="002060"/>
                </a:solidFill>
                <a:latin typeface="Meiryo UI" panose="020B0604030504040204" pitchFamily="50" charset="-128"/>
                <a:ea typeface="Meiryo UI" panose="020B0604030504040204" pitchFamily="50" charset="-128"/>
              </a:rPr>
              <a:t>森下総合プロデューサーと事務局による定例会を</a:t>
            </a:r>
            <a:r>
              <a:rPr lang="en-US" altLang="ja-JP" sz="1000" dirty="0">
                <a:solidFill>
                  <a:srgbClr val="002060"/>
                </a:solidFill>
                <a:latin typeface="Meiryo UI" panose="020B0604030504040204" pitchFamily="50" charset="-128"/>
                <a:ea typeface="Meiryo UI" panose="020B0604030504040204" pitchFamily="50" charset="-128"/>
              </a:rPr>
              <a:t>R3</a:t>
            </a:r>
            <a:r>
              <a:rPr lang="ja-JP" altLang="en-US" sz="1000" dirty="0">
                <a:solidFill>
                  <a:srgbClr val="002060"/>
                </a:solidFill>
                <a:latin typeface="Meiryo UI" panose="020B0604030504040204" pitchFamily="50" charset="-128"/>
                <a:ea typeface="Meiryo UI" panose="020B0604030504040204" pitchFamily="50" charset="-128"/>
              </a:rPr>
              <a:t>年</a:t>
            </a:r>
            <a:r>
              <a:rPr lang="en-US" altLang="ja-JP" sz="1000" dirty="0">
                <a:solidFill>
                  <a:srgbClr val="002060"/>
                </a:solidFill>
                <a:latin typeface="Meiryo UI" panose="020B0604030504040204" pitchFamily="50" charset="-128"/>
                <a:ea typeface="Meiryo UI" panose="020B0604030504040204" pitchFamily="50" charset="-128"/>
              </a:rPr>
              <a:t>4</a:t>
            </a:r>
            <a:r>
              <a:rPr lang="ja-JP" altLang="en-US" sz="1000" dirty="0">
                <a:solidFill>
                  <a:srgbClr val="002060"/>
                </a:solidFill>
                <a:latin typeface="Meiryo UI" panose="020B0604030504040204" pitchFamily="50" charset="-128"/>
                <a:ea typeface="Meiryo UI" panose="020B0604030504040204" pitchFamily="50" charset="-128"/>
              </a:rPr>
              <a:t>月以降隔週で実施。</a:t>
            </a:r>
            <a:r>
              <a:rPr lang="en-US" altLang="ja-JP" sz="1000" dirty="0">
                <a:solidFill>
                  <a:srgbClr val="002060"/>
                </a:solidFill>
                <a:latin typeface="Meiryo UI" panose="020B0604030504040204" pitchFamily="50" charset="-128"/>
                <a:ea typeface="Meiryo UI" panose="020B0604030504040204" pitchFamily="50" charset="-128"/>
              </a:rPr>
              <a:t>WG</a:t>
            </a:r>
            <a:r>
              <a:rPr lang="ja-JP" altLang="en-US" sz="1000" dirty="0">
                <a:solidFill>
                  <a:srgbClr val="002060"/>
                </a:solidFill>
                <a:latin typeface="Meiryo UI" panose="020B0604030504040204" pitchFamily="50" charset="-128"/>
                <a:ea typeface="Meiryo UI" panose="020B0604030504040204" pitchFamily="50" charset="-128"/>
              </a:rPr>
              <a:t>を</a:t>
            </a:r>
            <a:r>
              <a:rPr lang="en-US" altLang="ja-JP" sz="1000" dirty="0">
                <a:solidFill>
                  <a:srgbClr val="002060"/>
                </a:solidFill>
                <a:latin typeface="Meiryo UI" panose="020B0604030504040204" pitchFamily="50" charset="-128"/>
                <a:ea typeface="Meiryo UI" panose="020B0604030504040204" pitchFamily="50" charset="-128"/>
              </a:rPr>
              <a:t>R3</a:t>
            </a:r>
            <a:r>
              <a:rPr lang="ja-JP" altLang="en-US" sz="1000" dirty="0">
                <a:solidFill>
                  <a:srgbClr val="002060"/>
                </a:solidFill>
                <a:latin typeface="Meiryo UI" panose="020B0604030504040204" pitchFamily="50" charset="-128"/>
                <a:ea typeface="Meiryo UI" panose="020B0604030504040204" pitchFamily="50" charset="-128"/>
              </a:rPr>
              <a:t>年</a:t>
            </a:r>
            <a:r>
              <a:rPr lang="en-US" altLang="ja-JP" sz="1000" dirty="0">
                <a:solidFill>
                  <a:srgbClr val="002060"/>
                </a:solidFill>
                <a:latin typeface="Meiryo UI" panose="020B0604030504040204" pitchFamily="50" charset="-128"/>
                <a:ea typeface="Meiryo UI" panose="020B0604030504040204" pitchFamily="50" charset="-128"/>
              </a:rPr>
              <a:t>6</a:t>
            </a:r>
            <a:r>
              <a:rPr lang="ja-JP" altLang="en-US" sz="1000" dirty="0">
                <a:solidFill>
                  <a:srgbClr val="002060"/>
                </a:solidFill>
                <a:latin typeface="Meiryo UI" panose="020B0604030504040204" pitchFamily="50" charset="-128"/>
                <a:ea typeface="Meiryo UI" panose="020B0604030504040204" pitchFamily="50" charset="-128"/>
              </a:rPr>
              <a:t>月から順次立ち上げ議論中。分科会やアドバイザーへの個別ヒアリングについて必要に応じて実施。</a:t>
            </a:r>
            <a:endParaRPr lang="en-US" altLang="ja-JP" sz="1000" dirty="0">
              <a:solidFill>
                <a:srgbClr val="002060"/>
              </a:solidFill>
              <a:latin typeface="Meiryo UI" panose="020B0604030504040204" pitchFamily="50" charset="-128"/>
              <a:ea typeface="Meiryo UI" panose="020B0604030504040204" pitchFamily="50" charset="-128"/>
            </a:endParaRPr>
          </a:p>
          <a:p>
            <a:pPr algn="ctr">
              <a:lnSpc>
                <a:spcPct val="150000"/>
              </a:lnSpc>
            </a:pPr>
            <a:r>
              <a:rPr lang="en-US" altLang="ja-JP" sz="1400" b="1" dirty="0">
                <a:solidFill>
                  <a:srgbClr val="002060"/>
                </a:solidFill>
                <a:latin typeface="Meiryo UI" panose="020B0604030504040204" pitchFamily="50" charset="-128"/>
                <a:ea typeface="Meiryo UI" panose="020B0604030504040204" pitchFamily="50" charset="-128"/>
              </a:rPr>
              <a:t>WG</a:t>
            </a:r>
            <a:r>
              <a:rPr lang="ja-JP" altLang="en-US" sz="1400" b="1" dirty="0">
                <a:solidFill>
                  <a:srgbClr val="002060"/>
                </a:solidFill>
                <a:latin typeface="Meiryo UI" panose="020B0604030504040204" pitchFamily="50" charset="-128"/>
                <a:ea typeface="Meiryo UI" panose="020B0604030504040204" pitchFamily="50" charset="-128"/>
              </a:rPr>
              <a:t>等の検討内容を大阪パビリオン出展基本計画に反映</a:t>
            </a:r>
          </a:p>
        </p:txBody>
      </p:sp>
      <p:sp>
        <p:nvSpPr>
          <p:cNvPr id="79" name="テキスト ボックス 78">
            <a:extLst>
              <a:ext uri="{FF2B5EF4-FFF2-40B4-BE49-F238E27FC236}">
                <a16:creationId xmlns:a16="http://schemas.microsoft.com/office/drawing/2014/main" id="{8B9ECB37-80C3-48E6-96D5-EAD03267EEE9}"/>
              </a:ext>
            </a:extLst>
          </p:cNvPr>
          <p:cNvSpPr txBox="1"/>
          <p:nvPr/>
        </p:nvSpPr>
        <p:spPr>
          <a:xfrm>
            <a:off x="4819932" y="5476436"/>
            <a:ext cx="406922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エキスパートを置いて、</a:t>
            </a:r>
            <a:r>
              <a:rPr kumimoji="1" lang="en-US" altLang="ja-JP" sz="900" dirty="0">
                <a:latin typeface="Meiryo UI" panose="020B0604030504040204" pitchFamily="50" charset="-128"/>
                <a:ea typeface="Meiryo UI" panose="020B0604030504040204" pitchFamily="50" charset="-128"/>
              </a:rPr>
              <a:t>SDGs</a:t>
            </a:r>
            <a:r>
              <a:rPr kumimoji="1" lang="ja-JP" altLang="en-US" sz="900" dirty="0">
                <a:latin typeface="Meiryo UI" panose="020B0604030504040204" pitchFamily="50" charset="-128"/>
                <a:ea typeface="Meiryo UI" panose="020B0604030504040204" pitchFamily="50" charset="-128"/>
              </a:rPr>
              <a:t>・建築の観点から専門的なアドバイスをいただく。</a:t>
            </a:r>
          </a:p>
        </p:txBody>
      </p:sp>
      <p:cxnSp>
        <p:nvCxnSpPr>
          <p:cNvPr id="64" name="コネクタ: カギ線 4">
            <a:extLst>
              <a:ext uri="{FF2B5EF4-FFF2-40B4-BE49-F238E27FC236}">
                <a16:creationId xmlns:a16="http://schemas.microsoft.com/office/drawing/2014/main" id="{8BB800A3-8241-AB47-85C7-11AFCD5C0863}"/>
              </a:ext>
            </a:extLst>
          </p:cNvPr>
          <p:cNvCxnSpPr>
            <a:cxnSpLocks/>
          </p:cNvCxnSpPr>
          <p:nvPr/>
        </p:nvCxnSpPr>
        <p:spPr>
          <a:xfrm rot="5400000">
            <a:off x="7967827" y="2770738"/>
            <a:ext cx="432000" cy="1"/>
          </a:xfrm>
          <a:prstGeom prst="bentConnector3">
            <a:avLst>
              <a:gd name="adj1" fmla="val 52767"/>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E4437E87-C951-844F-BAB9-F0F9B61AF85E}"/>
              </a:ext>
            </a:extLst>
          </p:cNvPr>
          <p:cNvSpPr/>
          <p:nvPr/>
        </p:nvSpPr>
        <p:spPr>
          <a:xfrm>
            <a:off x="6521694" y="2084093"/>
            <a:ext cx="3353946" cy="650336"/>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スーパーバイザー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850" dirty="0">
                <a:solidFill>
                  <a:schemeClr val="tx1"/>
                </a:solidFill>
                <a:latin typeface="Meiryo UI" panose="020B0604030504040204" pitchFamily="50" charset="-128"/>
                <a:ea typeface="Meiryo UI" panose="020B0604030504040204" pitchFamily="50" charset="-128"/>
              </a:rPr>
              <a:t>公立大学法人大阪　西澤理事長、大阪府立病院機構　遠山理事長、</a:t>
            </a:r>
            <a:endParaRPr kumimoji="1" lang="en-US" altLang="ja-JP" sz="850" dirty="0">
              <a:solidFill>
                <a:schemeClr val="tx1"/>
              </a:solidFill>
              <a:latin typeface="Meiryo UI" panose="020B0604030504040204" pitchFamily="50" charset="-128"/>
              <a:ea typeface="Meiryo UI" panose="020B0604030504040204" pitchFamily="50" charset="-128"/>
            </a:endParaRPr>
          </a:p>
          <a:p>
            <a:r>
              <a:rPr kumimoji="1" lang="ja-JP" altLang="en-US" sz="850" dirty="0">
                <a:solidFill>
                  <a:schemeClr val="tx1"/>
                </a:solidFill>
                <a:latin typeface="Meiryo UI" panose="020B0604030504040204" pitchFamily="50" charset="-128"/>
                <a:ea typeface="Meiryo UI" panose="020B0604030504040204" pitchFamily="50" charset="-128"/>
              </a:rPr>
              <a:t>大阪府立大学 橋爪教授、つんく♂氏、日本総研 東氏、大阪観光局 </a:t>
            </a:r>
            <a:endParaRPr kumimoji="1" lang="en-US" altLang="ja-JP" sz="850" dirty="0">
              <a:solidFill>
                <a:schemeClr val="tx1"/>
              </a:solidFill>
              <a:latin typeface="Meiryo UI" panose="020B0604030504040204" pitchFamily="50" charset="-128"/>
              <a:ea typeface="Meiryo UI" panose="020B0604030504040204" pitchFamily="50" charset="-128"/>
            </a:endParaRPr>
          </a:p>
          <a:p>
            <a:r>
              <a:rPr kumimoji="1" lang="ja-JP" altLang="en-US" sz="850" dirty="0">
                <a:solidFill>
                  <a:schemeClr val="tx1"/>
                </a:solidFill>
                <a:latin typeface="Meiryo UI" panose="020B0604030504040204" pitchFamily="50" charset="-128"/>
                <a:ea typeface="Meiryo UI" panose="020B0604030504040204" pitchFamily="50" charset="-128"/>
              </a:rPr>
              <a:t>溝畑局長、大阪産業局 藤田理事、国立循環器病研究</a:t>
            </a:r>
            <a:r>
              <a:rPr kumimoji="1" lang="en-US" altLang="ja-JP" sz="850" dirty="0">
                <a:solidFill>
                  <a:schemeClr val="tx1"/>
                </a:solidFill>
                <a:latin typeface="Meiryo UI" panose="020B0604030504040204" pitchFamily="50" charset="-128"/>
                <a:ea typeface="Meiryo UI" panose="020B0604030504040204" pitchFamily="50" charset="-128"/>
              </a:rPr>
              <a:t>C</a:t>
            </a:r>
            <a:r>
              <a:rPr kumimoji="1" lang="ja-JP" altLang="en-US" sz="850" dirty="0">
                <a:solidFill>
                  <a:schemeClr val="tx1"/>
                </a:solidFill>
                <a:latin typeface="Meiryo UI" panose="020B0604030504040204" pitchFamily="50" charset="-128"/>
                <a:ea typeface="Meiryo UI" panose="020B0604030504040204" pitchFamily="50" charset="-128"/>
              </a:rPr>
              <a:t>　大津理事長</a:t>
            </a:r>
          </a:p>
        </p:txBody>
      </p:sp>
      <p:cxnSp>
        <p:nvCxnSpPr>
          <p:cNvPr id="72" name="コネクタ: カギ線 124">
            <a:extLst>
              <a:ext uri="{FF2B5EF4-FFF2-40B4-BE49-F238E27FC236}">
                <a16:creationId xmlns:a16="http://schemas.microsoft.com/office/drawing/2014/main" id="{BB3F9595-D0B2-E04C-BCC5-8A25E9BE604D}"/>
              </a:ext>
            </a:extLst>
          </p:cNvPr>
          <p:cNvCxnSpPr>
            <a:cxnSpLocks/>
          </p:cNvCxnSpPr>
          <p:nvPr/>
        </p:nvCxnSpPr>
        <p:spPr>
          <a:xfrm rot="10800000" flipH="1">
            <a:off x="5843941" y="2269406"/>
            <a:ext cx="684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BE68A48D-F25C-B64C-94BD-DE2B9ACC0EEB}"/>
              </a:ext>
            </a:extLst>
          </p:cNvPr>
          <p:cNvSpPr/>
          <p:nvPr/>
        </p:nvSpPr>
        <p:spPr>
          <a:xfrm>
            <a:off x="7015000" y="3609865"/>
            <a:ext cx="915550" cy="504000"/>
          </a:xfrm>
          <a:prstGeom prst="rect">
            <a:avLst/>
          </a:prstGeom>
          <a:solidFill>
            <a:srgbClr val="FFC000"/>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建　築</a:t>
            </a:r>
          </a:p>
        </p:txBody>
      </p:sp>
      <p:sp>
        <p:nvSpPr>
          <p:cNvPr id="76" name="正方形/長方形 75">
            <a:extLst>
              <a:ext uri="{FF2B5EF4-FFF2-40B4-BE49-F238E27FC236}">
                <a16:creationId xmlns:a16="http://schemas.microsoft.com/office/drawing/2014/main" id="{62FC79F7-FA6B-0D41-88F8-D7BA85F155D4}"/>
              </a:ext>
            </a:extLst>
          </p:cNvPr>
          <p:cNvSpPr/>
          <p:nvPr/>
        </p:nvSpPr>
        <p:spPr>
          <a:xfrm>
            <a:off x="7041129" y="4203053"/>
            <a:ext cx="889421" cy="1274440"/>
          </a:xfrm>
          <a:prstGeom prst="rect">
            <a:avLst/>
          </a:prstGeom>
          <a:solidFill>
            <a:schemeClr val="accent4">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受託事業者を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中心に</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企画立案</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cxnSp>
        <p:nvCxnSpPr>
          <p:cNvPr id="80"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8209566" y="3274739"/>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正方形/長方形 80"/>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FFFF"/>
                </a:solidFill>
                <a:latin typeface="Meiryo UI" panose="020B0604030504040204" pitchFamily="50" charset="-128"/>
                <a:ea typeface="Meiryo UI" panose="020B0604030504040204" pitchFamily="50" charset="-128"/>
              </a:rPr>
              <a:t>大阪パビリオン出展基本計画の推進体制について</a:t>
            </a:r>
          </a:p>
        </p:txBody>
      </p:sp>
      <p:sp>
        <p:nvSpPr>
          <p:cNvPr id="82" name="二等辺三角形 81"/>
          <p:cNvSpPr/>
          <p:nvPr/>
        </p:nvSpPr>
        <p:spPr>
          <a:xfrm rot="10800000">
            <a:off x="4203844" y="6065353"/>
            <a:ext cx="1089350" cy="170867"/>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562785" y="6356352"/>
            <a:ext cx="2228850" cy="365125"/>
          </a:xfrm>
        </p:spPr>
        <p:txBody>
          <a:bodyPr/>
          <a:lstStyle/>
          <a:p>
            <a:fld id="{4F59DAFC-3B55-4D08-A08B-5E1252F58D58}" type="slidenum">
              <a:rPr kumimoji="1" lang="ja-JP" altLang="en-US" smtClean="0"/>
              <a:t>8</a:t>
            </a:fld>
            <a:endParaRPr kumimoji="1" lang="ja-JP" altLang="en-US" dirty="0"/>
          </a:p>
        </p:txBody>
      </p:sp>
    </p:spTree>
    <p:extLst>
      <p:ext uri="{BB962C8B-B14F-4D97-AF65-F5344CB8AC3E}">
        <p14:creationId xmlns:p14="http://schemas.microsoft.com/office/powerpoint/2010/main" val="47002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4" name="図 3">
            <a:extLst>
              <a:ext uri="{FF2B5EF4-FFF2-40B4-BE49-F238E27FC236}">
                <a16:creationId xmlns:a16="http://schemas.microsoft.com/office/drawing/2014/main" id="{CC8F92A0-DD3F-4BCD-A5B2-D6DC5849F6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8820" y="506350"/>
            <a:ext cx="4320914" cy="6216598"/>
          </a:xfrm>
          <a:prstGeom prst="rect">
            <a:avLst/>
          </a:prstGeom>
        </p:spPr>
      </p:pic>
      <p:sp>
        <p:nvSpPr>
          <p:cNvPr id="521" name="Google Shape;521;ge638d91dcd_2_150"/>
          <p:cNvSpPr txBox="1"/>
          <p:nvPr/>
        </p:nvSpPr>
        <p:spPr>
          <a:xfrm>
            <a:off x="2208364" y="3270006"/>
            <a:ext cx="572456"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gn="ctr">
              <a:buClr>
                <a:schemeClr val="dk1"/>
              </a:buClr>
              <a:buSzPts val="2800"/>
            </a:pPr>
            <a:r>
              <a:rPr lang="en-US" altLang="ja-JP" sz="2400" b="1">
                <a:solidFill>
                  <a:schemeClr val="dk1"/>
                </a:solidFill>
                <a:latin typeface="Arial"/>
                <a:ea typeface="Arial"/>
                <a:cs typeface="Arial"/>
                <a:sym typeface="Arial"/>
              </a:rPr>
              <a:t>1F</a:t>
            </a:r>
            <a:endParaRPr sz="2400" b="1">
              <a:solidFill>
                <a:schemeClr val="dk1"/>
              </a:solidFill>
              <a:latin typeface="Arial"/>
              <a:ea typeface="Arial"/>
              <a:cs typeface="Arial"/>
              <a:sym typeface="Arial"/>
            </a:endParaRPr>
          </a:p>
        </p:txBody>
      </p:sp>
      <p:sp>
        <p:nvSpPr>
          <p:cNvPr id="522" name="Google Shape;522;ge638d91dcd_2_150"/>
          <p:cNvSpPr txBox="1"/>
          <p:nvPr/>
        </p:nvSpPr>
        <p:spPr>
          <a:xfrm>
            <a:off x="2208364" y="709430"/>
            <a:ext cx="572456" cy="4616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gn="ctr">
              <a:buClr>
                <a:schemeClr val="dk1"/>
              </a:buClr>
              <a:buSzPts val="2800"/>
            </a:pPr>
            <a:r>
              <a:rPr lang="en-US" altLang="ja-JP" sz="2400" b="1">
                <a:solidFill>
                  <a:schemeClr val="dk1"/>
                </a:solidFill>
                <a:latin typeface="Arial"/>
                <a:ea typeface="Arial"/>
                <a:cs typeface="Arial"/>
                <a:sym typeface="Arial"/>
              </a:rPr>
              <a:t>2F</a:t>
            </a:r>
            <a:endParaRPr sz="2400" b="1">
              <a:solidFill>
                <a:schemeClr val="dk1"/>
              </a:solidFill>
              <a:latin typeface="Arial"/>
              <a:ea typeface="Arial"/>
              <a:cs typeface="Arial"/>
              <a:sym typeface="Arial"/>
            </a:endParaRPr>
          </a:p>
        </p:txBody>
      </p:sp>
      <p:cxnSp>
        <p:nvCxnSpPr>
          <p:cNvPr id="524" name="Google Shape;524;ge638d91dcd_2_150"/>
          <p:cNvCxnSpPr/>
          <p:nvPr/>
        </p:nvCxnSpPr>
        <p:spPr>
          <a:xfrm flipH="1">
            <a:off x="7406225" y="3197875"/>
            <a:ext cx="47975" cy="2927896"/>
          </a:xfrm>
          <a:prstGeom prst="straightConnector1">
            <a:avLst/>
          </a:prstGeom>
          <a:noFill/>
          <a:ln w="9525" cap="flat" cmpd="sng">
            <a:solidFill>
              <a:srgbClr val="7F7F7F"/>
            </a:solidFill>
            <a:prstDash val="dashDot"/>
            <a:miter lim="800000"/>
            <a:headEnd type="none" w="sm" len="sm"/>
            <a:tailEnd type="none" w="sm" len="sm"/>
          </a:ln>
        </p:spPr>
      </p:cxnSp>
      <p:cxnSp>
        <p:nvCxnSpPr>
          <p:cNvPr id="525" name="Google Shape;525;ge638d91dcd_2_150"/>
          <p:cNvCxnSpPr/>
          <p:nvPr/>
        </p:nvCxnSpPr>
        <p:spPr>
          <a:xfrm>
            <a:off x="3587288" y="1173344"/>
            <a:ext cx="0" cy="2661728"/>
          </a:xfrm>
          <a:prstGeom prst="straightConnector1">
            <a:avLst/>
          </a:prstGeom>
          <a:noFill/>
          <a:ln w="9525" cap="flat" cmpd="sng">
            <a:solidFill>
              <a:srgbClr val="7F7F7F"/>
            </a:solidFill>
            <a:prstDash val="dashDot"/>
            <a:miter lim="800000"/>
            <a:headEnd type="none" w="sm" len="sm"/>
            <a:tailEnd type="none" w="sm" len="sm"/>
          </a:ln>
        </p:spPr>
      </p:cxnSp>
      <p:sp>
        <p:nvSpPr>
          <p:cNvPr id="528" name="Google Shape;528;ge638d91dcd_2_150"/>
          <p:cNvSpPr txBox="1"/>
          <p:nvPr/>
        </p:nvSpPr>
        <p:spPr>
          <a:xfrm>
            <a:off x="6110793" y="3848032"/>
            <a:ext cx="1762992" cy="215403"/>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800" dirty="0">
                <a:solidFill>
                  <a:schemeClr val="dk1"/>
                </a:solidFill>
                <a:latin typeface="Arial"/>
                <a:ea typeface="Arial"/>
                <a:cs typeface="Arial"/>
                <a:sym typeface="Arial"/>
              </a:rPr>
              <a:t>物販・フードコート</a:t>
            </a:r>
            <a:endParaRPr sz="800" dirty="0">
              <a:solidFill>
                <a:schemeClr val="dk1"/>
              </a:solidFill>
              <a:latin typeface="Arial"/>
              <a:ea typeface="Arial"/>
              <a:cs typeface="Arial"/>
              <a:sym typeface="Arial"/>
            </a:endParaRPr>
          </a:p>
        </p:txBody>
      </p:sp>
      <p:sp>
        <p:nvSpPr>
          <p:cNvPr id="533" name="Google Shape;533;ge638d91dcd_2_150"/>
          <p:cNvSpPr txBox="1"/>
          <p:nvPr/>
        </p:nvSpPr>
        <p:spPr>
          <a:xfrm>
            <a:off x="2348735" y="2143765"/>
            <a:ext cx="729613" cy="215403"/>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800" dirty="0">
                <a:solidFill>
                  <a:schemeClr val="dk1"/>
                </a:solidFill>
                <a:latin typeface="Arial"/>
                <a:ea typeface="Arial"/>
                <a:cs typeface="Arial"/>
                <a:sym typeface="Arial"/>
              </a:rPr>
              <a:t>ライド降車</a:t>
            </a:r>
            <a:endParaRPr sz="800" dirty="0">
              <a:solidFill>
                <a:schemeClr val="dk1"/>
              </a:solidFill>
              <a:latin typeface="Arial"/>
              <a:ea typeface="Arial"/>
              <a:cs typeface="Arial"/>
              <a:sym typeface="Arial"/>
            </a:endParaRPr>
          </a:p>
        </p:txBody>
      </p:sp>
      <p:cxnSp>
        <p:nvCxnSpPr>
          <p:cNvPr id="541" name="Google Shape;541;ge638d91dcd_2_150"/>
          <p:cNvCxnSpPr/>
          <p:nvPr/>
        </p:nvCxnSpPr>
        <p:spPr>
          <a:xfrm flipV="1">
            <a:off x="6071438" y="4063436"/>
            <a:ext cx="268650" cy="120639"/>
          </a:xfrm>
          <a:prstGeom prst="straightConnector1">
            <a:avLst/>
          </a:prstGeom>
          <a:noFill/>
          <a:ln w="9525" cap="flat" cmpd="sng">
            <a:solidFill>
              <a:schemeClr val="dk1"/>
            </a:solidFill>
            <a:prstDash val="solid"/>
            <a:miter lim="800000"/>
            <a:headEnd type="oval" w="sm" len="sm"/>
            <a:tailEnd type="none" w="sm" len="sm"/>
          </a:ln>
        </p:spPr>
      </p:cxnSp>
      <p:cxnSp>
        <p:nvCxnSpPr>
          <p:cNvPr id="544" name="Google Shape;544;ge638d91dcd_2_150"/>
          <p:cNvCxnSpPr>
            <a:cxnSpLocks/>
          </p:cNvCxnSpPr>
          <p:nvPr/>
        </p:nvCxnSpPr>
        <p:spPr>
          <a:xfrm flipH="1">
            <a:off x="3034677" y="2244196"/>
            <a:ext cx="1051559" cy="0"/>
          </a:xfrm>
          <a:prstGeom prst="straightConnector1">
            <a:avLst/>
          </a:prstGeom>
          <a:noFill/>
          <a:ln w="9525" cap="flat" cmpd="sng">
            <a:solidFill>
              <a:schemeClr val="dk1"/>
            </a:solidFill>
            <a:prstDash val="solid"/>
            <a:miter lim="800000"/>
            <a:headEnd type="oval" w="sm" len="sm"/>
            <a:tailEnd type="none" w="sm" len="sm"/>
          </a:ln>
        </p:spPr>
      </p:cxnSp>
      <p:sp>
        <p:nvSpPr>
          <p:cNvPr id="547" name="Google Shape;547;ge638d91dcd_2_150"/>
          <p:cNvSpPr/>
          <p:nvPr/>
        </p:nvSpPr>
        <p:spPr>
          <a:xfrm>
            <a:off x="5090160" y="4903470"/>
            <a:ext cx="0" cy="354330"/>
          </a:xfrm>
          <a:custGeom>
            <a:avLst/>
            <a:gdLst/>
            <a:ahLst/>
            <a:cxnLst/>
            <a:rect l="l" t="t" r="r" b="b"/>
            <a:pathLst>
              <a:path w="120000" h="354330" extrusionOk="0">
                <a:moveTo>
                  <a:pt x="0" y="0"/>
                </a:moveTo>
                <a:lnTo>
                  <a:pt x="0" y="354330"/>
                </a:lnTo>
              </a:path>
            </a:pathLst>
          </a:custGeom>
          <a:noFill/>
          <a:ln w="1905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52" name="Google Shape;552;ge638d91dcd_2_150"/>
          <p:cNvSpPr/>
          <p:nvPr/>
        </p:nvSpPr>
        <p:spPr>
          <a:xfrm>
            <a:off x="5194300" y="1328420"/>
            <a:ext cx="429260" cy="167640"/>
          </a:xfrm>
          <a:custGeom>
            <a:avLst/>
            <a:gdLst/>
            <a:ahLst/>
            <a:cxnLst/>
            <a:rect l="l" t="t" r="r" b="b"/>
            <a:pathLst>
              <a:path w="429260" h="167640" extrusionOk="0">
                <a:moveTo>
                  <a:pt x="0" y="149860"/>
                </a:moveTo>
                <a:lnTo>
                  <a:pt x="330200" y="167640"/>
                </a:lnTo>
                <a:lnTo>
                  <a:pt x="429260" y="0"/>
                </a:lnTo>
              </a:path>
            </a:pathLst>
          </a:custGeom>
          <a:noFill/>
          <a:ln w="1905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55" name="Google Shape;555;ge638d91dcd_2_150"/>
          <p:cNvSpPr/>
          <p:nvPr/>
        </p:nvSpPr>
        <p:spPr>
          <a:xfrm rot="9802903" flipH="1">
            <a:off x="4636999" y="1680430"/>
            <a:ext cx="329318" cy="237459"/>
          </a:xfrm>
          <a:custGeom>
            <a:avLst/>
            <a:gdLst/>
            <a:ahLst/>
            <a:cxnLst/>
            <a:rect l="l" t="t" r="r" b="b"/>
            <a:pathLst>
              <a:path w="57150" h="388620" extrusionOk="0">
                <a:moveTo>
                  <a:pt x="0" y="0"/>
                </a:moveTo>
                <a:lnTo>
                  <a:pt x="57150" y="388620"/>
                </a:lnTo>
              </a:path>
            </a:pathLst>
          </a:custGeom>
          <a:noFill/>
          <a:ln w="19050" cap="flat" cmpd="sng">
            <a:solidFill>
              <a:srgbClr val="FF0000"/>
            </a:solidFill>
            <a:prstDash val="dash"/>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61" name="Google Shape;561;ge638d91dcd_2_150"/>
          <p:cNvSpPr/>
          <p:nvPr/>
        </p:nvSpPr>
        <p:spPr>
          <a:xfrm>
            <a:off x="5542280" y="2387600"/>
            <a:ext cx="726440" cy="195580"/>
          </a:xfrm>
          <a:custGeom>
            <a:avLst/>
            <a:gdLst/>
            <a:ahLst/>
            <a:cxnLst/>
            <a:rect l="l" t="t" r="r" b="b"/>
            <a:pathLst>
              <a:path w="726440" h="195580" extrusionOk="0">
                <a:moveTo>
                  <a:pt x="0" y="0"/>
                </a:moveTo>
                <a:lnTo>
                  <a:pt x="0" y="0"/>
                </a:lnTo>
                <a:lnTo>
                  <a:pt x="571500" y="78740"/>
                </a:lnTo>
                <a:lnTo>
                  <a:pt x="726440" y="195580"/>
                </a:lnTo>
              </a:path>
            </a:pathLst>
          </a:custGeom>
          <a:noFill/>
          <a:ln w="1905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62" name="Google Shape;562;ge638d91dcd_2_150"/>
          <p:cNvSpPr/>
          <p:nvPr/>
        </p:nvSpPr>
        <p:spPr>
          <a:xfrm>
            <a:off x="5608320" y="1513840"/>
            <a:ext cx="464820" cy="246380"/>
          </a:xfrm>
          <a:custGeom>
            <a:avLst/>
            <a:gdLst/>
            <a:ahLst/>
            <a:cxnLst/>
            <a:rect l="l" t="t" r="r" b="b"/>
            <a:pathLst>
              <a:path w="464820" h="246380" extrusionOk="0">
                <a:moveTo>
                  <a:pt x="0" y="0"/>
                </a:moveTo>
                <a:lnTo>
                  <a:pt x="269240" y="93980"/>
                </a:lnTo>
                <a:lnTo>
                  <a:pt x="289560" y="236220"/>
                </a:lnTo>
                <a:lnTo>
                  <a:pt x="464820" y="246380"/>
                </a:lnTo>
              </a:path>
            </a:pathLst>
          </a:custGeom>
          <a:noFill/>
          <a:ln w="1905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63" name="Google Shape;563;ge638d91dcd_2_150"/>
          <p:cNvSpPr/>
          <p:nvPr/>
        </p:nvSpPr>
        <p:spPr>
          <a:xfrm>
            <a:off x="6160770" y="2034540"/>
            <a:ext cx="419100" cy="434340"/>
          </a:xfrm>
          <a:custGeom>
            <a:avLst/>
            <a:gdLst/>
            <a:ahLst/>
            <a:cxnLst/>
            <a:rect l="l" t="t" r="r" b="b"/>
            <a:pathLst>
              <a:path w="419100" h="434340" extrusionOk="0">
                <a:moveTo>
                  <a:pt x="0" y="0"/>
                </a:moveTo>
                <a:lnTo>
                  <a:pt x="38100" y="247650"/>
                </a:lnTo>
                <a:lnTo>
                  <a:pt x="419100" y="434340"/>
                </a:lnTo>
              </a:path>
            </a:pathLst>
          </a:custGeom>
          <a:noFill/>
          <a:ln w="1905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64" name="Google Shape;564;ge638d91dcd_2_150"/>
          <p:cNvSpPr txBox="1"/>
          <p:nvPr/>
        </p:nvSpPr>
        <p:spPr>
          <a:xfrm>
            <a:off x="6355495" y="4327785"/>
            <a:ext cx="1250100" cy="215400"/>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800" dirty="0">
                <a:solidFill>
                  <a:schemeClr val="dk1"/>
                </a:solidFill>
                <a:latin typeface="Arial"/>
                <a:ea typeface="Arial"/>
                <a:cs typeface="Arial"/>
                <a:sym typeface="Arial"/>
              </a:rPr>
              <a:t>滞留スペース</a:t>
            </a:r>
            <a:endParaRPr sz="800" dirty="0">
              <a:solidFill>
                <a:schemeClr val="dk1"/>
              </a:solidFill>
              <a:latin typeface="Arial"/>
              <a:ea typeface="Arial"/>
              <a:cs typeface="Arial"/>
              <a:sym typeface="Arial"/>
            </a:endParaRPr>
          </a:p>
        </p:txBody>
      </p:sp>
      <p:sp>
        <p:nvSpPr>
          <p:cNvPr id="18" name="フリーフォーム: 図形 17">
            <a:extLst>
              <a:ext uri="{FF2B5EF4-FFF2-40B4-BE49-F238E27FC236}">
                <a16:creationId xmlns:a16="http://schemas.microsoft.com/office/drawing/2014/main" id="{456AFF62-2909-444A-AF8F-8CC5C3441DF6}"/>
              </a:ext>
            </a:extLst>
          </p:cNvPr>
          <p:cNvSpPr/>
          <p:nvPr/>
        </p:nvSpPr>
        <p:spPr>
          <a:xfrm>
            <a:off x="4145360" y="2181211"/>
            <a:ext cx="932523" cy="619262"/>
          </a:xfrm>
          <a:custGeom>
            <a:avLst/>
            <a:gdLst>
              <a:gd name="connsiteX0" fmla="*/ 932523 w 932523"/>
              <a:gd name="connsiteY0" fmla="*/ 545056 h 619262"/>
              <a:gd name="connsiteX1" fmla="*/ 699690 w 932523"/>
              <a:gd name="connsiteY1" fmla="*/ 619139 h 619262"/>
              <a:gd name="connsiteX2" fmla="*/ 284823 w 932523"/>
              <a:gd name="connsiteY2" fmla="*/ 557756 h 619262"/>
              <a:gd name="connsiteX3" fmla="*/ 79507 w 932523"/>
              <a:gd name="connsiteY3" fmla="*/ 390539 h 619262"/>
              <a:gd name="connsiteX4" fmla="*/ 9657 w 932523"/>
              <a:gd name="connsiteY4" fmla="*/ 244489 h 619262"/>
              <a:gd name="connsiteX5" fmla="*/ 16007 w 932523"/>
              <a:gd name="connsiteY5" fmla="*/ 106906 h 619262"/>
              <a:gd name="connsiteX6" fmla="*/ 151473 w 932523"/>
              <a:gd name="connsiteY6" fmla="*/ 1072 h 619262"/>
              <a:gd name="connsiteX7" fmla="*/ 244607 w 932523"/>
              <a:gd name="connsiteY7" fmla="*/ 62456 h 619262"/>
              <a:gd name="connsiteX8" fmla="*/ 274240 w 932523"/>
              <a:gd name="connsiteY8" fmla="*/ 221206 h 619262"/>
              <a:gd name="connsiteX9" fmla="*/ 365257 w 932523"/>
              <a:gd name="connsiteY9" fmla="*/ 327039 h 619262"/>
              <a:gd name="connsiteX10" fmla="*/ 485907 w 932523"/>
              <a:gd name="connsiteY10" fmla="*/ 358789 h 61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2523" h="619262">
                <a:moveTo>
                  <a:pt x="932523" y="545056"/>
                </a:moveTo>
                <a:cubicBezTo>
                  <a:pt x="870081" y="581039"/>
                  <a:pt x="807640" y="617022"/>
                  <a:pt x="699690" y="619139"/>
                </a:cubicBezTo>
                <a:cubicBezTo>
                  <a:pt x="591740" y="621256"/>
                  <a:pt x="388187" y="595856"/>
                  <a:pt x="284823" y="557756"/>
                </a:cubicBezTo>
                <a:cubicBezTo>
                  <a:pt x="181459" y="519656"/>
                  <a:pt x="125368" y="442750"/>
                  <a:pt x="79507" y="390539"/>
                </a:cubicBezTo>
                <a:cubicBezTo>
                  <a:pt x="33646" y="338328"/>
                  <a:pt x="20240" y="291761"/>
                  <a:pt x="9657" y="244489"/>
                </a:cubicBezTo>
                <a:cubicBezTo>
                  <a:pt x="-926" y="197217"/>
                  <a:pt x="-7629" y="147475"/>
                  <a:pt x="16007" y="106906"/>
                </a:cubicBezTo>
                <a:cubicBezTo>
                  <a:pt x="39643" y="66337"/>
                  <a:pt x="113373" y="8480"/>
                  <a:pt x="151473" y="1072"/>
                </a:cubicBezTo>
                <a:cubicBezTo>
                  <a:pt x="189573" y="-6336"/>
                  <a:pt x="224146" y="25767"/>
                  <a:pt x="244607" y="62456"/>
                </a:cubicBezTo>
                <a:cubicBezTo>
                  <a:pt x="265068" y="99145"/>
                  <a:pt x="254132" y="177109"/>
                  <a:pt x="274240" y="221206"/>
                </a:cubicBezTo>
                <a:cubicBezTo>
                  <a:pt x="294348" y="265303"/>
                  <a:pt x="329979" y="304108"/>
                  <a:pt x="365257" y="327039"/>
                </a:cubicBezTo>
                <a:cubicBezTo>
                  <a:pt x="400535" y="349969"/>
                  <a:pt x="443221" y="354379"/>
                  <a:pt x="485907" y="358789"/>
                </a:cubicBezTo>
              </a:path>
            </a:pathLst>
          </a:custGeom>
          <a:noFill/>
          <a:ln w="19050">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FAD3725C-C9FA-4C8D-B96E-53BA719C4710}"/>
              </a:ext>
            </a:extLst>
          </p:cNvPr>
          <p:cNvSpPr/>
          <p:nvPr/>
        </p:nvSpPr>
        <p:spPr>
          <a:xfrm>
            <a:off x="4207391" y="5264150"/>
            <a:ext cx="1075809" cy="627823"/>
          </a:xfrm>
          <a:custGeom>
            <a:avLst/>
            <a:gdLst>
              <a:gd name="connsiteX0" fmla="*/ 1075809 w 1075809"/>
              <a:gd name="connsiteY0" fmla="*/ 434975 h 627823"/>
              <a:gd name="connsiteX1" fmla="*/ 739259 w 1075809"/>
              <a:gd name="connsiteY1" fmla="*/ 622300 h 627823"/>
              <a:gd name="connsiteX2" fmla="*/ 259834 w 1075809"/>
              <a:gd name="connsiteY2" fmla="*/ 558800 h 627823"/>
              <a:gd name="connsiteX3" fmla="*/ 37584 w 1075809"/>
              <a:gd name="connsiteY3" fmla="*/ 361950 h 627823"/>
              <a:gd name="connsiteX4" fmla="*/ 2659 w 1075809"/>
              <a:gd name="connsiteY4" fmla="*/ 133350 h 627823"/>
              <a:gd name="connsiteX5" fmla="*/ 66159 w 1075809"/>
              <a:gd name="connsiteY5" fmla="*/ 0 h 6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809" h="627823">
                <a:moveTo>
                  <a:pt x="1075809" y="434975"/>
                </a:moveTo>
                <a:cubicBezTo>
                  <a:pt x="975532" y="518319"/>
                  <a:pt x="875255" y="601663"/>
                  <a:pt x="739259" y="622300"/>
                </a:cubicBezTo>
                <a:cubicBezTo>
                  <a:pt x="603263" y="642937"/>
                  <a:pt x="376780" y="602192"/>
                  <a:pt x="259834" y="558800"/>
                </a:cubicBezTo>
                <a:cubicBezTo>
                  <a:pt x="142888" y="515408"/>
                  <a:pt x="80446" y="432858"/>
                  <a:pt x="37584" y="361950"/>
                </a:cubicBezTo>
                <a:cubicBezTo>
                  <a:pt x="-5278" y="291042"/>
                  <a:pt x="-2104" y="193675"/>
                  <a:pt x="2659" y="133350"/>
                </a:cubicBezTo>
                <a:cubicBezTo>
                  <a:pt x="7421" y="73025"/>
                  <a:pt x="36790" y="36512"/>
                  <a:pt x="66159" y="0"/>
                </a:cubicBezTo>
              </a:path>
            </a:pathLst>
          </a:custGeom>
          <a:noFill/>
          <a:ln w="19050">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大阪パビリオンの概要（空間構成イメージ）</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idx="12"/>
          </p:nvPr>
        </p:nvSpPr>
        <p:spPr/>
        <p:txBody>
          <a:bodyPr>
            <a:normAutofit/>
          </a:bodyPr>
          <a:lstStyle/>
          <a:p>
            <a:fld id="{00000000-1234-1234-1234-123412341234}" type="slidenum">
              <a:rPr lang="en-US" altLang="ja-JP" sz="1200" smtClean="0">
                <a:latin typeface="+mn-ea"/>
                <a:ea typeface="+mn-ea"/>
              </a:rPr>
              <a:pPr/>
              <a:t>9</a:t>
            </a:fld>
            <a:endParaRPr lang="ja-JP" altLang="en-US" sz="1200" dirty="0">
              <a:latin typeface="+mn-ea"/>
              <a:ea typeface="+mn-ea"/>
            </a:endParaRPr>
          </a:p>
        </p:txBody>
      </p:sp>
      <p:sp>
        <p:nvSpPr>
          <p:cNvPr id="7" name="角丸四角形 6"/>
          <p:cNvSpPr/>
          <p:nvPr/>
        </p:nvSpPr>
        <p:spPr>
          <a:xfrm>
            <a:off x="1455313" y="5869858"/>
            <a:ext cx="5705377" cy="869677"/>
          </a:xfrm>
          <a:prstGeom prst="roundRect">
            <a:avLst/>
          </a:prstGeom>
          <a:solidFill>
            <a:srgbClr val="FF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7098913" y="619409"/>
            <a:ext cx="2661813" cy="4973490"/>
          </a:xfrm>
          <a:prstGeom prst="roundRect">
            <a:avLst>
              <a:gd name="adj" fmla="val 9409"/>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888642" y="3865819"/>
            <a:ext cx="5151482" cy="964445"/>
          </a:xfrm>
          <a:prstGeom prst="round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6" name="Google Shape;526;ge638d91dcd_2_150"/>
          <p:cNvSpPr txBox="1"/>
          <p:nvPr/>
        </p:nvSpPr>
        <p:spPr>
          <a:xfrm>
            <a:off x="7559899" y="5028388"/>
            <a:ext cx="2090892"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1200" b="1" dirty="0">
                <a:solidFill>
                  <a:schemeClr val="dk1"/>
                </a:solidFill>
                <a:latin typeface="Arial"/>
                <a:ea typeface="Arial"/>
                <a:cs typeface="Arial"/>
                <a:sym typeface="Arial"/>
              </a:rPr>
              <a:t>ミライの医療ショールーム</a:t>
            </a:r>
            <a:endParaRPr sz="1200" b="1" dirty="0">
              <a:solidFill>
                <a:schemeClr val="dk1"/>
              </a:solidFill>
              <a:latin typeface="Arial"/>
              <a:ea typeface="Arial"/>
              <a:cs typeface="Arial"/>
              <a:sym typeface="Arial"/>
            </a:endParaRPr>
          </a:p>
        </p:txBody>
      </p:sp>
      <p:sp>
        <p:nvSpPr>
          <p:cNvPr id="527" name="Google Shape;527;ge638d91dcd_2_150"/>
          <p:cNvSpPr txBox="1"/>
          <p:nvPr/>
        </p:nvSpPr>
        <p:spPr>
          <a:xfrm>
            <a:off x="7759288" y="1811633"/>
            <a:ext cx="1706684"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1200" b="1" dirty="0">
                <a:solidFill>
                  <a:schemeClr val="dk1"/>
                </a:solidFill>
                <a:latin typeface="Arial"/>
                <a:ea typeface="Arial"/>
                <a:cs typeface="Arial"/>
                <a:sym typeface="Arial"/>
              </a:rPr>
              <a:t>ミライの病院 </a:t>
            </a:r>
            <a:r>
              <a:rPr lang="en-US" altLang="ja-JP" sz="1200" b="1" dirty="0">
                <a:solidFill>
                  <a:schemeClr val="dk1"/>
                </a:solidFill>
                <a:latin typeface="Arial"/>
                <a:ea typeface="Arial"/>
                <a:cs typeface="Arial"/>
                <a:sym typeface="Arial"/>
              </a:rPr>
              <a:t>Show</a:t>
            </a:r>
            <a:endParaRPr sz="1200" b="1" dirty="0">
              <a:solidFill>
                <a:schemeClr val="dk1"/>
              </a:solidFill>
              <a:latin typeface="Arial"/>
              <a:ea typeface="Arial"/>
              <a:cs typeface="Arial"/>
              <a:sym typeface="Arial"/>
            </a:endParaRPr>
          </a:p>
        </p:txBody>
      </p:sp>
      <p:sp>
        <p:nvSpPr>
          <p:cNvPr id="529" name="Google Shape;529;ge638d91dcd_2_150"/>
          <p:cNvSpPr txBox="1"/>
          <p:nvPr/>
        </p:nvSpPr>
        <p:spPr>
          <a:xfrm>
            <a:off x="7759288" y="911862"/>
            <a:ext cx="1706684"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en-US" altLang="ja-JP" sz="1200" b="1" dirty="0">
                <a:solidFill>
                  <a:schemeClr val="dk1"/>
                </a:solidFill>
                <a:latin typeface="Arial"/>
                <a:ea typeface="Arial"/>
                <a:cs typeface="Arial"/>
                <a:sym typeface="Arial"/>
              </a:rPr>
              <a:t>REBORN</a:t>
            </a:r>
            <a:r>
              <a:rPr lang="ja-JP" altLang="en-US" sz="1200" b="1" dirty="0">
                <a:solidFill>
                  <a:schemeClr val="dk1"/>
                </a:solidFill>
                <a:latin typeface="Arial"/>
                <a:ea typeface="Arial"/>
                <a:cs typeface="Arial"/>
                <a:sym typeface="Arial"/>
              </a:rPr>
              <a:t>レストラン</a:t>
            </a:r>
            <a:endParaRPr sz="1200" b="1" dirty="0">
              <a:solidFill>
                <a:schemeClr val="dk1"/>
              </a:solidFill>
              <a:latin typeface="Arial"/>
              <a:ea typeface="Arial"/>
              <a:cs typeface="Arial"/>
              <a:sym typeface="Arial"/>
            </a:endParaRPr>
          </a:p>
        </p:txBody>
      </p:sp>
      <p:sp>
        <p:nvSpPr>
          <p:cNvPr id="530" name="Google Shape;530;ge638d91dcd_2_150"/>
          <p:cNvSpPr txBox="1"/>
          <p:nvPr/>
        </p:nvSpPr>
        <p:spPr>
          <a:xfrm>
            <a:off x="7559899" y="2664977"/>
            <a:ext cx="2213021"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en-US" altLang="ja-JP" sz="1200" b="1" dirty="0">
                <a:solidFill>
                  <a:schemeClr val="dk1"/>
                </a:solidFill>
                <a:latin typeface="Arial"/>
                <a:ea typeface="Arial"/>
                <a:cs typeface="Arial"/>
                <a:sym typeface="Arial"/>
              </a:rPr>
              <a:t>REBORN</a:t>
            </a:r>
            <a:r>
              <a:rPr lang="ja-JP" altLang="en-US" sz="1200" b="1" dirty="0">
                <a:solidFill>
                  <a:schemeClr val="dk1"/>
                </a:solidFill>
                <a:latin typeface="Arial"/>
                <a:ea typeface="Arial"/>
                <a:cs typeface="Arial"/>
                <a:sym typeface="Arial"/>
              </a:rPr>
              <a:t>コンテンツゾーン</a:t>
            </a:r>
            <a:endParaRPr sz="1200" b="1" dirty="0">
              <a:solidFill>
                <a:schemeClr val="dk1"/>
              </a:solidFill>
              <a:latin typeface="Arial"/>
              <a:ea typeface="Arial"/>
              <a:cs typeface="Arial"/>
              <a:sym typeface="Arial"/>
            </a:endParaRPr>
          </a:p>
        </p:txBody>
      </p:sp>
      <p:sp>
        <p:nvSpPr>
          <p:cNvPr id="553" name="Google Shape;553;ge638d91dcd_2_150"/>
          <p:cNvSpPr/>
          <p:nvPr/>
        </p:nvSpPr>
        <p:spPr>
          <a:xfrm rot="-997097" flipH="1">
            <a:off x="6644609" y="2492261"/>
            <a:ext cx="45719" cy="260024"/>
          </a:xfrm>
          <a:custGeom>
            <a:avLst/>
            <a:gdLst/>
            <a:ahLst/>
            <a:cxnLst/>
            <a:rect l="l" t="t" r="r" b="b"/>
            <a:pathLst>
              <a:path w="57150" h="388620" extrusionOk="0">
                <a:moveTo>
                  <a:pt x="0" y="0"/>
                </a:moveTo>
                <a:lnTo>
                  <a:pt x="57150" y="388620"/>
                </a:lnTo>
              </a:path>
            </a:pathLst>
          </a:custGeom>
          <a:noFill/>
          <a:ln w="19050" cap="flat" cmpd="sng">
            <a:solidFill>
              <a:srgbClr val="FF0000"/>
            </a:solidFill>
            <a:prstDash val="dash"/>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cxnSp>
        <p:nvCxnSpPr>
          <p:cNvPr id="543" name="Google Shape;543;ge638d91dcd_2_150"/>
          <p:cNvCxnSpPr/>
          <p:nvPr/>
        </p:nvCxnSpPr>
        <p:spPr>
          <a:xfrm>
            <a:off x="6210301" y="1921864"/>
            <a:ext cx="1592815" cy="0"/>
          </a:xfrm>
          <a:prstGeom prst="straightConnector1">
            <a:avLst/>
          </a:prstGeom>
          <a:noFill/>
          <a:ln w="9525" cap="flat" cmpd="sng">
            <a:solidFill>
              <a:schemeClr val="dk1"/>
            </a:solidFill>
            <a:prstDash val="solid"/>
            <a:miter lim="800000"/>
            <a:headEnd type="oval" w="sm" len="sm"/>
            <a:tailEnd type="none" w="sm" len="sm"/>
          </a:ln>
        </p:spPr>
      </p:cxnSp>
      <p:cxnSp>
        <p:nvCxnSpPr>
          <p:cNvPr id="545" name="Google Shape;545;ge638d91dcd_2_150"/>
          <p:cNvCxnSpPr/>
          <p:nvPr/>
        </p:nvCxnSpPr>
        <p:spPr>
          <a:xfrm>
            <a:off x="5944951" y="1016569"/>
            <a:ext cx="1858165" cy="0"/>
          </a:xfrm>
          <a:prstGeom prst="straightConnector1">
            <a:avLst/>
          </a:prstGeom>
          <a:noFill/>
          <a:ln w="9525" cap="flat" cmpd="sng">
            <a:solidFill>
              <a:schemeClr val="dk1"/>
            </a:solidFill>
            <a:prstDash val="solid"/>
            <a:miter lim="800000"/>
            <a:headEnd type="oval" w="sm" len="sm"/>
            <a:tailEnd type="none" w="sm" len="sm"/>
          </a:ln>
        </p:spPr>
      </p:cxnSp>
      <p:cxnSp>
        <p:nvCxnSpPr>
          <p:cNvPr id="536" name="Google Shape;536;ge638d91dcd_2_150"/>
          <p:cNvCxnSpPr/>
          <p:nvPr/>
        </p:nvCxnSpPr>
        <p:spPr>
          <a:xfrm>
            <a:off x="6596719" y="5154405"/>
            <a:ext cx="972000" cy="0"/>
          </a:xfrm>
          <a:prstGeom prst="straightConnector1">
            <a:avLst/>
          </a:prstGeom>
          <a:noFill/>
          <a:ln w="9525" cap="flat" cmpd="sng">
            <a:solidFill>
              <a:schemeClr val="dk1"/>
            </a:solidFill>
            <a:prstDash val="solid"/>
            <a:miter lim="800000"/>
            <a:headEnd type="oval" w="sm" len="sm"/>
            <a:tailEnd type="none" w="sm" len="sm"/>
          </a:ln>
        </p:spPr>
      </p:cxnSp>
      <p:cxnSp>
        <p:nvCxnSpPr>
          <p:cNvPr id="542" name="Google Shape;542;ge638d91dcd_2_150"/>
          <p:cNvCxnSpPr/>
          <p:nvPr/>
        </p:nvCxnSpPr>
        <p:spPr>
          <a:xfrm>
            <a:off x="6812281" y="2776497"/>
            <a:ext cx="792000" cy="0"/>
          </a:xfrm>
          <a:prstGeom prst="straightConnector1">
            <a:avLst/>
          </a:prstGeom>
          <a:noFill/>
          <a:ln w="9525" cap="flat" cmpd="sng">
            <a:solidFill>
              <a:schemeClr val="dk1"/>
            </a:solidFill>
            <a:prstDash val="solid"/>
            <a:miter lim="800000"/>
            <a:headEnd type="oval" w="sm" len="sm"/>
            <a:tailEnd type="none" w="sm" len="sm"/>
          </a:ln>
        </p:spPr>
      </p:cxnSp>
      <p:sp>
        <p:nvSpPr>
          <p:cNvPr id="548" name="Google Shape;548;ge638d91dcd_2_150"/>
          <p:cNvSpPr/>
          <p:nvPr/>
        </p:nvSpPr>
        <p:spPr>
          <a:xfrm>
            <a:off x="4640580" y="4202430"/>
            <a:ext cx="320040" cy="175260"/>
          </a:xfrm>
          <a:custGeom>
            <a:avLst/>
            <a:gdLst/>
            <a:ahLst/>
            <a:cxnLst/>
            <a:rect l="l" t="t" r="r" b="b"/>
            <a:pathLst>
              <a:path w="320040" h="175260" extrusionOk="0">
                <a:moveTo>
                  <a:pt x="320040" y="175260"/>
                </a:moveTo>
                <a:lnTo>
                  <a:pt x="0" y="156210"/>
                </a:lnTo>
                <a:lnTo>
                  <a:pt x="64770" y="0"/>
                </a:lnTo>
              </a:path>
            </a:pathLst>
          </a:custGeom>
          <a:noFill/>
          <a:ln w="2540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49" name="Google Shape;549;ge638d91dcd_2_150"/>
          <p:cNvSpPr/>
          <p:nvPr/>
        </p:nvSpPr>
        <p:spPr>
          <a:xfrm>
            <a:off x="5250180" y="4267200"/>
            <a:ext cx="436880" cy="152400"/>
          </a:xfrm>
          <a:custGeom>
            <a:avLst/>
            <a:gdLst/>
            <a:ahLst/>
            <a:cxnLst/>
            <a:rect l="l" t="t" r="r" b="b"/>
            <a:pathLst>
              <a:path w="436880" h="152400" extrusionOk="0">
                <a:moveTo>
                  <a:pt x="0" y="124460"/>
                </a:moveTo>
                <a:lnTo>
                  <a:pt x="436880" y="152400"/>
                </a:lnTo>
                <a:lnTo>
                  <a:pt x="436880" y="0"/>
                </a:lnTo>
              </a:path>
            </a:pathLst>
          </a:custGeom>
          <a:noFill/>
          <a:ln w="2540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59" name="Google Shape;559;ge638d91dcd_2_150"/>
          <p:cNvSpPr txBox="1"/>
          <p:nvPr/>
        </p:nvSpPr>
        <p:spPr>
          <a:xfrm>
            <a:off x="2635134" y="4533116"/>
            <a:ext cx="1762992"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1200" b="1" dirty="0">
                <a:solidFill>
                  <a:schemeClr val="dk1"/>
                </a:solidFill>
                <a:latin typeface="Arial"/>
                <a:ea typeface="Arial"/>
                <a:cs typeface="Arial"/>
                <a:sym typeface="Arial"/>
              </a:rPr>
              <a:t>展示・出展ゾーン</a:t>
            </a:r>
            <a:endParaRPr sz="1200" b="1" dirty="0">
              <a:solidFill>
                <a:schemeClr val="dk1"/>
              </a:solidFill>
              <a:latin typeface="Arial"/>
              <a:ea typeface="Arial"/>
              <a:cs typeface="Arial"/>
              <a:sym typeface="Arial"/>
            </a:endParaRPr>
          </a:p>
        </p:txBody>
      </p:sp>
      <p:cxnSp>
        <p:nvCxnSpPr>
          <p:cNvPr id="560" name="Google Shape;560;ge638d91dcd_2_150"/>
          <p:cNvCxnSpPr/>
          <p:nvPr/>
        </p:nvCxnSpPr>
        <p:spPr>
          <a:xfrm flipH="1">
            <a:off x="4086237" y="4540240"/>
            <a:ext cx="1894308" cy="82248"/>
          </a:xfrm>
          <a:prstGeom prst="straightConnector1">
            <a:avLst/>
          </a:prstGeom>
          <a:noFill/>
          <a:ln w="9525" cap="flat" cmpd="sng">
            <a:solidFill>
              <a:schemeClr val="dk1"/>
            </a:solidFill>
            <a:prstDash val="solid"/>
            <a:miter lim="800000"/>
            <a:headEnd type="oval" w="sm" len="sm"/>
            <a:tailEnd type="none" w="sm" len="sm"/>
          </a:ln>
        </p:spPr>
      </p:cxnSp>
      <p:sp>
        <p:nvSpPr>
          <p:cNvPr id="535" name="Google Shape;535;ge638d91dcd_2_150"/>
          <p:cNvSpPr txBox="1"/>
          <p:nvPr/>
        </p:nvSpPr>
        <p:spPr>
          <a:xfrm>
            <a:off x="1455313" y="4065872"/>
            <a:ext cx="1984719"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1200" b="1">
                <a:solidFill>
                  <a:schemeClr val="dk1"/>
                </a:solidFill>
                <a:latin typeface="Arial"/>
                <a:ea typeface="Arial"/>
                <a:cs typeface="Arial"/>
                <a:sym typeface="Arial"/>
              </a:rPr>
              <a:t>イベント・催事ゾーン</a:t>
            </a:r>
            <a:endParaRPr sz="1200" b="1">
              <a:solidFill>
                <a:schemeClr val="dk1"/>
              </a:solidFill>
              <a:latin typeface="Arial"/>
              <a:ea typeface="Arial"/>
              <a:cs typeface="Arial"/>
              <a:sym typeface="Arial"/>
            </a:endParaRPr>
          </a:p>
        </p:txBody>
      </p:sp>
      <p:cxnSp>
        <p:nvCxnSpPr>
          <p:cNvPr id="50" name="Google Shape;544;ge638d91dcd_2_150"/>
          <p:cNvCxnSpPr>
            <a:cxnSpLocks/>
          </p:cNvCxnSpPr>
          <p:nvPr/>
        </p:nvCxnSpPr>
        <p:spPr>
          <a:xfrm flipH="1">
            <a:off x="3155832" y="4202430"/>
            <a:ext cx="1051559" cy="0"/>
          </a:xfrm>
          <a:prstGeom prst="straightConnector1">
            <a:avLst/>
          </a:prstGeom>
          <a:noFill/>
          <a:ln w="9525" cap="flat" cmpd="sng">
            <a:solidFill>
              <a:schemeClr val="dk1"/>
            </a:solidFill>
            <a:prstDash val="solid"/>
            <a:miter lim="800000"/>
            <a:headEnd type="oval" w="sm" len="sm"/>
            <a:tailEnd type="none" w="sm" len="sm"/>
          </a:ln>
        </p:spPr>
      </p:cxnSp>
      <p:cxnSp>
        <p:nvCxnSpPr>
          <p:cNvPr id="565" name="Google Shape;565;ge638d91dcd_2_150"/>
          <p:cNvCxnSpPr/>
          <p:nvPr/>
        </p:nvCxnSpPr>
        <p:spPr>
          <a:xfrm flipV="1">
            <a:off x="5687061" y="4533116"/>
            <a:ext cx="837419" cy="267996"/>
          </a:xfrm>
          <a:prstGeom prst="straightConnector1">
            <a:avLst/>
          </a:prstGeom>
          <a:noFill/>
          <a:ln w="9525" cap="flat" cmpd="sng">
            <a:solidFill>
              <a:schemeClr val="dk1"/>
            </a:solidFill>
            <a:prstDash val="solid"/>
            <a:miter lim="800000"/>
            <a:headEnd type="oval" w="sm" len="sm"/>
            <a:tailEnd type="none" w="sm" len="sm"/>
          </a:ln>
        </p:spPr>
      </p:cxnSp>
      <p:sp>
        <p:nvSpPr>
          <p:cNvPr id="531" name="Google Shape;531;ge638d91dcd_2_150"/>
          <p:cNvSpPr txBox="1"/>
          <p:nvPr/>
        </p:nvSpPr>
        <p:spPr>
          <a:xfrm>
            <a:off x="1438746" y="6125771"/>
            <a:ext cx="2111692"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1200" b="1" dirty="0">
                <a:solidFill>
                  <a:schemeClr val="dk1"/>
                </a:solidFill>
                <a:latin typeface="Arial"/>
                <a:ea typeface="Arial"/>
                <a:cs typeface="Arial"/>
                <a:sym typeface="Arial"/>
              </a:rPr>
              <a:t>アンチエイジング・ライド</a:t>
            </a:r>
            <a:endParaRPr sz="1200" b="1" dirty="0">
              <a:solidFill>
                <a:schemeClr val="dk1"/>
              </a:solidFill>
              <a:latin typeface="Arial"/>
              <a:ea typeface="Arial"/>
              <a:cs typeface="Arial"/>
              <a:sym typeface="Arial"/>
            </a:endParaRPr>
          </a:p>
        </p:txBody>
      </p:sp>
      <p:cxnSp>
        <p:nvCxnSpPr>
          <p:cNvPr id="540" name="Google Shape;540;ge638d91dcd_2_150"/>
          <p:cNvCxnSpPr/>
          <p:nvPr/>
        </p:nvCxnSpPr>
        <p:spPr>
          <a:xfrm flipH="1">
            <a:off x="3347506" y="5592899"/>
            <a:ext cx="830107" cy="532872"/>
          </a:xfrm>
          <a:prstGeom prst="straightConnector1">
            <a:avLst/>
          </a:prstGeom>
          <a:noFill/>
          <a:ln w="9525" cap="flat" cmpd="sng">
            <a:solidFill>
              <a:schemeClr val="dk1"/>
            </a:solidFill>
            <a:prstDash val="solid"/>
            <a:miter lim="800000"/>
            <a:headEnd type="oval" w="sm" len="sm"/>
            <a:tailEnd type="none" w="sm" len="sm"/>
          </a:ln>
        </p:spPr>
      </p:cxnSp>
      <p:sp>
        <p:nvSpPr>
          <p:cNvPr id="534" name="Google Shape;534;ge638d91dcd_2_150"/>
          <p:cNvSpPr/>
          <p:nvPr/>
        </p:nvSpPr>
        <p:spPr>
          <a:xfrm rot="-4742528">
            <a:off x="6315290" y="6156984"/>
            <a:ext cx="418381" cy="294627"/>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algn="ctr">
              <a:buClr>
                <a:schemeClr val="dk1"/>
              </a:buClr>
              <a:buSzPts val="1800"/>
            </a:pPr>
            <a:endParaRPr>
              <a:solidFill>
                <a:schemeClr val="lt1"/>
              </a:solidFill>
              <a:latin typeface="Arial"/>
              <a:ea typeface="Arial"/>
              <a:cs typeface="Arial"/>
              <a:sym typeface="Arial"/>
            </a:endParaRPr>
          </a:p>
        </p:txBody>
      </p:sp>
      <p:sp>
        <p:nvSpPr>
          <p:cNvPr id="538" name="Google Shape;538;ge638d91dcd_2_150"/>
          <p:cNvSpPr txBox="1"/>
          <p:nvPr/>
        </p:nvSpPr>
        <p:spPr>
          <a:xfrm>
            <a:off x="5965432" y="6462576"/>
            <a:ext cx="1324882" cy="276959"/>
          </a:xfrm>
          <a:prstGeom prst="rect">
            <a:avLst/>
          </a:prstGeom>
          <a:noFill/>
          <a:ln>
            <a:noFill/>
          </a:ln>
        </p:spPr>
        <p:txBody>
          <a:bodyPr spcFirstLastPara="1" wrap="square" lIns="91425" tIns="45700" rIns="91425" bIns="45700" anchor="t" anchorCtr="0">
            <a:spAutoFit/>
          </a:bodyPr>
          <a:lstStyle/>
          <a:p>
            <a:pPr>
              <a:buClr>
                <a:schemeClr val="dk1"/>
              </a:buClr>
              <a:buSzPts val="800"/>
            </a:pPr>
            <a:r>
              <a:rPr lang="ja-JP" altLang="en-US" sz="1200" b="1" dirty="0">
                <a:solidFill>
                  <a:schemeClr val="dk1"/>
                </a:solidFill>
                <a:latin typeface="Arial"/>
                <a:ea typeface="Arial"/>
                <a:cs typeface="Arial"/>
                <a:sym typeface="Arial"/>
              </a:rPr>
              <a:t>エントランス</a:t>
            </a:r>
            <a:endParaRPr sz="1200" b="1" dirty="0">
              <a:solidFill>
                <a:schemeClr val="dk1"/>
              </a:solidFill>
              <a:latin typeface="Arial"/>
              <a:ea typeface="Arial"/>
              <a:cs typeface="Arial"/>
              <a:sym typeface="Arial"/>
            </a:endParaRPr>
          </a:p>
        </p:txBody>
      </p:sp>
      <p:sp>
        <p:nvSpPr>
          <p:cNvPr id="551" name="Google Shape;551;ge638d91dcd_2_150"/>
          <p:cNvSpPr/>
          <p:nvPr/>
        </p:nvSpPr>
        <p:spPr>
          <a:xfrm>
            <a:off x="6705600" y="5600700"/>
            <a:ext cx="41910" cy="365760"/>
          </a:xfrm>
          <a:custGeom>
            <a:avLst/>
            <a:gdLst/>
            <a:ahLst/>
            <a:cxnLst/>
            <a:rect l="l" t="t" r="r" b="b"/>
            <a:pathLst>
              <a:path w="41910" h="365760" extrusionOk="0">
                <a:moveTo>
                  <a:pt x="0" y="0"/>
                </a:moveTo>
                <a:lnTo>
                  <a:pt x="41910" y="365760"/>
                </a:lnTo>
              </a:path>
            </a:pathLst>
          </a:custGeom>
          <a:noFill/>
          <a:ln w="19050" cap="flat" cmpd="sng">
            <a:solidFill>
              <a:srgbClr val="FF0000"/>
            </a:solidFill>
            <a:prstDash val="dot"/>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
        <p:nvSpPr>
          <p:cNvPr id="546" name="Google Shape;546;ge638d91dcd_2_150"/>
          <p:cNvSpPr/>
          <p:nvPr/>
        </p:nvSpPr>
        <p:spPr>
          <a:xfrm>
            <a:off x="5577840" y="5139690"/>
            <a:ext cx="773430" cy="1013460"/>
          </a:xfrm>
          <a:custGeom>
            <a:avLst/>
            <a:gdLst/>
            <a:ahLst/>
            <a:cxnLst/>
            <a:rect l="l" t="t" r="r" b="b"/>
            <a:pathLst>
              <a:path w="773430" h="1013460" extrusionOk="0">
                <a:moveTo>
                  <a:pt x="773430" y="1013460"/>
                </a:moveTo>
                <a:lnTo>
                  <a:pt x="533400" y="937260"/>
                </a:lnTo>
                <a:lnTo>
                  <a:pt x="422910" y="289560"/>
                </a:lnTo>
                <a:lnTo>
                  <a:pt x="83820" y="228600"/>
                </a:lnTo>
                <a:lnTo>
                  <a:pt x="0" y="0"/>
                </a:lnTo>
              </a:path>
            </a:pathLst>
          </a:custGeom>
          <a:noFill/>
          <a:ln w="19050"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algn="ctr"/>
            <a:endParaRPr sz="1400">
              <a:solidFill>
                <a:schemeClr val="lt1"/>
              </a:solidFill>
              <a:latin typeface="Arial"/>
              <a:ea typeface="Arial"/>
              <a:cs typeface="Arial"/>
              <a:sym typeface="Arial"/>
            </a:endParaRPr>
          </a:p>
        </p:txBody>
      </p:sp>
    </p:spTree>
    <p:extLst>
      <p:ext uri="{BB962C8B-B14F-4D97-AF65-F5344CB8AC3E}">
        <p14:creationId xmlns:p14="http://schemas.microsoft.com/office/powerpoint/2010/main" val="16541729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4205</Words>
  <Application>Microsoft Office PowerPoint</Application>
  <PresentationFormat>A4 210 x 297 mm</PresentationFormat>
  <Paragraphs>440</Paragraphs>
  <Slides>20</Slides>
  <Notes>10</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20</vt:i4>
      </vt:variant>
    </vt:vector>
  </HeadingPairs>
  <TitlesOfParts>
    <vt:vector size="36" baseType="lpstr">
      <vt:lpstr>Meiryo UI</vt:lpstr>
      <vt:lpstr>ＭＳ Ｐゴシック</vt:lpstr>
      <vt:lpstr>Yu Gothic UI</vt:lpstr>
      <vt:lpstr>メイリオ</vt:lpstr>
      <vt:lpstr>游ゴシック</vt:lpstr>
      <vt:lpstr>游ゴシック Light</vt:lpstr>
      <vt:lpstr>Arial</vt:lpstr>
      <vt:lpstr>Calibri</vt:lpstr>
      <vt:lpstr>Calibri Light</vt:lpstr>
      <vt:lpstr>Impact</vt:lpstr>
      <vt:lpstr>Tahoma</vt:lpstr>
      <vt:lpstr>Times New Roman</vt:lpstr>
      <vt:lpstr>Wingdings</vt:lpstr>
      <vt:lpstr>Wingdings 2</vt:lpstr>
      <vt:lpstr>Office テーマ</vt:lpstr>
      <vt:lpstr>HDOfficeLightV0</vt:lpstr>
      <vt:lpstr>大阪パビリオン出展基本計画の検討状況について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2021-08-20T09:23:20Z</dcterms:created>
  <dcterms:modified xsi:type="dcterms:W3CDTF">2021-08-20T09:24:02Z</dcterms:modified>
</cp:coreProperties>
</file>