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8"/>
  </p:notesMasterIdLst>
  <p:sldIdLst>
    <p:sldId id="340" r:id="rId2"/>
    <p:sldId id="365" r:id="rId3"/>
    <p:sldId id="357" r:id="rId4"/>
    <p:sldId id="474" r:id="rId5"/>
    <p:sldId id="475" r:id="rId6"/>
    <p:sldId id="366" r:id="rId7"/>
  </p:sldIdLst>
  <p:sldSz cx="12801600" cy="9601200" type="A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00"/>
    <a:srgbClr val="F5F5F5"/>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3" autoAdjust="0"/>
    <p:restoredTop sz="93784" autoAdjust="0"/>
  </p:normalViewPr>
  <p:slideViewPr>
    <p:cSldViewPr snapToGrid="0">
      <p:cViewPr varScale="1">
        <p:scale>
          <a:sx n="50" d="100"/>
          <a:sy n="50" d="100"/>
        </p:scale>
        <p:origin x="1320"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3" y="1"/>
            <a:ext cx="2945448" cy="497838"/>
          </a:xfrm>
          <a:prstGeom prst="rect">
            <a:avLst/>
          </a:prstGeom>
        </p:spPr>
        <p:txBody>
          <a:bodyPr vert="horz" lIns="91312" tIns="45656" rIns="91312" bIns="45656" rtlCol="0"/>
          <a:lstStyle>
            <a:lvl1pPr algn="r">
              <a:defRPr sz="1200"/>
            </a:lvl1pPr>
          </a:lstStyle>
          <a:p>
            <a:fld id="{B5A8040B-93F4-4679-AECD-951D5FDAEAB5}" type="datetimeFigureOut">
              <a:rPr kumimoji="1" lang="ja-JP" altLang="en-US" smtClean="0"/>
              <a:t>2023/2/3</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80085" y="4777027"/>
            <a:ext cx="5437506" cy="3908187"/>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800"/>
            <a:ext cx="2945448" cy="497838"/>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3" y="9428800"/>
            <a:ext cx="2945448" cy="497838"/>
          </a:xfrm>
          <a:prstGeom prst="rect">
            <a:avLst/>
          </a:prstGeom>
        </p:spPr>
        <p:txBody>
          <a:bodyPr vert="horz" lIns="91312" tIns="45656" rIns="91312" bIns="45656" rtlCol="0" anchor="b"/>
          <a:lstStyle>
            <a:lvl1pPr algn="r">
              <a:defRPr sz="1200"/>
            </a:lvl1pPr>
          </a:lstStyle>
          <a:p>
            <a:fld id="{0125DEE3-4862-42E9-8B85-C51A3E7FB5C4}" type="slidenum">
              <a:rPr kumimoji="1" lang="ja-JP" altLang="en-US" smtClean="0"/>
              <a:t>‹#›</a:t>
            </a:fld>
            <a:endParaRPr kumimoji="1" lang="ja-JP" altLang="en-US"/>
          </a:p>
        </p:txBody>
      </p:sp>
    </p:spTree>
    <p:extLst>
      <p:ext uri="{BB962C8B-B14F-4D97-AF65-F5344CB8AC3E}">
        <p14:creationId xmlns:p14="http://schemas.microsoft.com/office/powerpoint/2010/main" val="37787528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687853" y="4815350"/>
            <a:ext cx="5502819" cy="4688533"/>
          </a:xfrm>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defTabSz="921429">
              <a:defRPr/>
            </a:pPr>
            <a:fld id="{27E416F5-78A8-40C4-846D-8F488E42E653}" type="slidenum">
              <a:rPr lang="ja-JP" altLang="en-US">
                <a:solidFill>
                  <a:prstClr val="black"/>
                </a:solidFill>
                <a:latin typeface="游ゴシック" panose="020F0502020204030204"/>
                <a:ea typeface="游ゴシック" panose="020B0400000000000000" pitchFamily="50" charset="-128"/>
              </a:rPr>
              <a:pPr defTabSz="921429">
                <a:defRPr/>
              </a:pPr>
              <a:t>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995788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91D73F4-7D23-4ECC-9713-89EBF3804A2F}" type="datetimeFigureOut">
              <a:rPr kumimoji="1" lang="ja-JP" altLang="en-US" smtClean="0"/>
              <a:t>2023/2/3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BF2877-EC99-423C-97E0-DF6D19035B22}" type="slidenum">
              <a:rPr kumimoji="1" lang="ja-JP" altLang="en-US" smtClean="0"/>
              <a:t>‹#›</a:t>
            </a:fld>
            <a:endParaRPr kumimoji="1" lang="ja-JP" altLang="en-US"/>
          </a:p>
        </p:txBody>
      </p:sp>
    </p:spTree>
    <p:extLst>
      <p:ext uri="{BB962C8B-B14F-4D97-AF65-F5344CB8AC3E}">
        <p14:creationId xmlns:p14="http://schemas.microsoft.com/office/powerpoint/2010/main" val="3697875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91D73F4-7D23-4ECC-9713-89EBF3804A2F}" type="datetimeFigureOut">
              <a:rPr kumimoji="1" lang="ja-JP" altLang="en-US" smtClean="0"/>
              <a:t>2023/2/3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BF2877-EC99-423C-97E0-DF6D19035B22}" type="slidenum">
              <a:rPr kumimoji="1" lang="ja-JP" altLang="en-US" smtClean="0"/>
              <a:t>‹#›</a:t>
            </a:fld>
            <a:endParaRPr kumimoji="1" lang="ja-JP" altLang="en-US"/>
          </a:p>
        </p:txBody>
      </p:sp>
    </p:spTree>
    <p:extLst>
      <p:ext uri="{BB962C8B-B14F-4D97-AF65-F5344CB8AC3E}">
        <p14:creationId xmlns:p14="http://schemas.microsoft.com/office/powerpoint/2010/main" val="3698333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91D73F4-7D23-4ECC-9713-89EBF3804A2F}" type="datetimeFigureOut">
              <a:rPr kumimoji="1" lang="ja-JP" altLang="en-US" smtClean="0"/>
              <a:t>2023/2/3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BF2877-EC99-423C-97E0-DF6D19035B22}" type="slidenum">
              <a:rPr kumimoji="1" lang="ja-JP" altLang="en-US" smtClean="0"/>
              <a:t>‹#›</a:t>
            </a:fld>
            <a:endParaRPr kumimoji="1" lang="ja-JP" altLang="en-US"/>
          </a:p>
        </p:txBody>
      </p:sp>
    </p:spTree>
    <p:extLst>
      <p:ext uri="{BB962C8B-B14F-4D97-AF65-F5344CB8AC3E}">
        <p14:creationId xmlns:p14="http://schemas.microsoft.com/office/powerpoint/2010/main" val="3792475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845176" y="2589213"/>
            <a:ext cx="184731" cy="569708"/>
          </a:xfrm>
          <a:prstGeom prst="rect">
            <a:avLst/>
          </a:prstGeom>
          <a:noFill/>
          <a:ln w="9525">
            <a:noFill/>
            <a:miter lim="800000"/>
            <a:headEnd/>
            <a:tailEnd/>
          </a:ln>
          <a:effectLst/>
        </p:spPr>
        <p:txBody>
          <a:bodyPr wrap="none">
            <a:spAutoFit/>
          </a:bodyPr>
          <a:lstStyle/>
          <a:p>
            <a:pPr>
              <a:defRPr/>
            </a:pPr>
            <a:endParaRPr lang="ja-JP" altLang="ja-JP" sz="3102" dirty="0">
              <a:latin typeface="Tahoma" pitchFamily="34" charset="0"/>
              <a:ea typeface="ＭＳ Ｐゴシック" pitchFamily="50" charset="-128"/>
            </a:endParaRPr>
          </a:p>
        </p:txBody>
      </p:sp>
      <p:sp>
        <p:nvSpPr>
          <p:cNvPr id="3" name="Text Box 4"/>
          <p:cNvSpPr txBox="1">
            <a:spLocks noChangeArrowheads="1"/>
          </p:cNvSpPr>
          <p:nvPr userDrawn="1"/>
        </p:nvSpPr>
        <p:spPr bwMode="auto">
          <a:xfrm>
            <a:off x="10379077" y="8736649"/>
            <a:ext cx="2422525" cy="271293"/>
          </a:xfrm>
          <a:prstGeom prst="rect">
            <a:avLst/>
          </a:prstGeom>
          <a:noFill/>
          <a:ln w="38100">
            <a:noFill/>
            <a:miter lim="800000"/>
            <a:headEnd/>
            <a:tailEnd/>
          </a:ln>
          <a:effectLst/>
        </p:spPr>
        <p:txBody>
          <a:bodyPr>
            <a:spAutoFit/>
          </a:bodyPr>
          <a:lstStyle/>
          <a:p>
            <a:pPr algn="ctr">
              <a:spcBef>
                <a:spcPct val="50000"/>
              </a:spcBef>
              <a:defRPr/>
            </a:pPr>
            <a:endParaRPr lang="ja-JP" altLang="ja-JP" sz="1163" dirty="0">
              <a:latin typeface="Times New Roman" pitchFamily="18" charset="0"/>
              <a:ea typeface="ＭＳ Ｐゴシック" pitchFamily="50" charset="-128"/>
            </a:endParaRPr>
          </a:p>
        </p:txBody>
      </p:sp>
      <p:sp>
        <p:nvSpPr>
          <p:cNvPr id="4" name="Rectangle 3"/>
          <p:cNvSpPr>
            <a:spLocks noGrp="1" noChangeArrowheads="1"/>
          </p:cNvSpPr>
          <p:nvPr>
            <p:ph type="sldNum" sz="quarter" idx="10"/>
          </p:nvPr>
        </p:nvSpPr>
        <p:spPr>
          <a:xfrm>
            <a:off x="10134600" y="9201150"/>
            <a:ext cx="2667000" cy="286703"/>
          </a:xfrm>
        </p:spPr>
        <p:txBody>
          <a:bodyPr/>
          <a:lstStyle>
            <a:lvl1pPr>
              <a:defRPr/>
            </a:lvl1pPr>
          </a:lstStyle>
          <a:p>
            <a:pPr>
              <a:defRPr/>
            </a:pPr>
            <a:fld id="{206E8FFD-CCD0-46C1-AA85-5C8F14ECE4CB}" type="slidenum">
              <a:rPr lang="en-US" altLang="ja-JP"/>
              <a:pPr>
                <a:defRPr/>
              </a:pPr>
              <a:t>‹#›</a:t>
            </a:fld>
            <a:endParaRPr lang="en-US" altLang="ja-JP" dirty="0"/>
          </a:p>
        </p:txBody>
      </p:sp>
    </p:spTree>
    <p:extLst>
      <p:ext uri="{BB962C8B-B14F-4D97-AF65-F5344CB8AC3E}">
        <p14:creationId xmlns:p14="http://schemas.microsoft.com/office/powerpoint/2010/main" val="3809101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91D73F4-7D23-4ECC-9713-89EBF3804A2F}" type="datetimeFigureOut">
              <a:rPr kumimoji="1" lang="ja-JP" altLang="en-US" smtClean="0"/>
              <a:t>2023/2/3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BF2877-EC99-423C-97E0-DF6D19035B22}" type="slidenum">
              <a:rPr kumimoji="1" lang="ja-JP" altLang="en-US" smtClean="0"/>
              <a:t>‹#›</a:t>
            </a:fld>
            <a:endParaRPr kumimoji="1" lang="ja-JP" altLang="en-US"/>
          </a:p>
        </p:txBody>
      </p:sp>
    </p:spTree>
    <p:extLst>
      <p:ext uri="{BB962C8B-B14F-4D97-AF65-F5344CB8AC3E}">
        <p14:creationId xmlns:p14="http://schemas.microsoft.com/office/powerpoint/2010/main" val="3688165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91D73F4-7D23-4ECC-9713-89EBF3804A2F}" type="datetimeFigureOut">
              <a:rPr kumimoji="1" lang="ja-JP" altLang="en-US" smtClean="0"/>
              <a:t>2023/2/3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BF2877-EC99-423C-97E0-DF6D19035B22}" type="slidenum">
              <a:rPr kumimoji="1" lang="ja-JP" altLang="en-US" smtClean="0"/>
              <a:t>‹#›</a:t>
            </a:fld>
            <a:endParaRPr kumimoji="1" lang="ja-JP" altLang="en-US"/>
          </a:p>
        </p:txBody>
      </p:sp>
    </p:spTree>
    <p:extLst>
      <p:ext uri="{BB962C8B-B14F-4D97-AF65-F5344CB8AC3E}">
        <p14:creationId xmlns:p14="http://schemas.microsoft.com/office/powerpoint/2010/main" val="2544470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91D73F4-7D23-4ECC-9713-89EBF3804A2F}" type="datetimeFigureOut">
              <a:rPr kumimoji="1" lang="ja-JP" altLang="en-US" smtClean="0"/>
              <a:t>2023/2/3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ABF2877-EC99-423C-97E0-DF6D19035B22}" type="slidenum">
              <a:rPr kumimoji="1" lang="ja-JP" altLang="en-US" smtClean="0"/>
              <a:t>‹#›</a:t>
            </a:fld>
            <a:endParaRPr kumimoji="1" lang="ja-JP" altLang="en-US"/>
          </a:p>
        </p:txBody>
      </p:sp>
    </p:spTree>
    <p:extLst>
      <p:ext uri="{BB962C8B-B14F-4D97-AF65-F5344CB8AC3E}">
        <p14:creationId xmlns:p14="http://schemas.microsoft.com/office/powerpoint/2010/main" val="166163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91D73F4-7D23-4ECC-9713-89EBF3804A2F}" type="datetimeFigureOut">
              <a:rPr kumimoji="1" lang="ja-JP" altLang="en-US" smtClean="0"/>
              <a:t>2023/2/3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ABF2877-EC99-423C-97E0-DF6D19035B22}" type="slidenum">
              <a:rPr kumimoji="1" lang="ja-JP" altLang="en-US" smtClean="0"/>
              <a:t>‹#›</a:t>
            </a:fld>
            <a:endParaRPr kumimoji="1" lang="ja-JP" altLang="en-US"/>
          </a:p>
        </p:txBody>
      </p:sp>
    </p:spTree>
    <p:extLst>
      <p:ext uri="{BB962C8B-B14F-4D97-AF65-F5344CB8AC3E}">
        <p14:creationId xmlns:p14="http://schemas.microsoft.com/office/powerpoint/2010/main" val="3601559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91D73F4-7D23-4ECC-9713-89EBF3804A2F}" type="datetimeFigureOut">
              <a:rPr kumimoji="1" lang="ja-JP" altLang="en-US" smtClean="0"/>
              <a:t>2023/2/3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ABF2877-EC99-423C-97E0-DF6D19035B22}" type="slidenum">
              <a:rPr kumimoji="1" lang="ja-JP" altLang="en-US" smtClean="0"/>
              <a:t>‹#›</a:t>
            </a:fld>
            <a:endParaRPr kumimoji="1" lang="ja-JP" altLang="en-US"/>
          </a:p>
        </p:txBody>
      </p:sp>
    </p:spTree>
    <p:extLst>
      <p:ext uri="{BB962C8B-B14F-4D97-AF65-F5344CB8AC3E}">
        <p14:creationId xmlns:p14="http://schemas.microsoft.com/office/powerpoint/2010/main" val="160483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D73F4-7D23-4ECC-9713-89EBF3804A2F}" type="datetimeFigureOut">
              <a:rPr kumimoji="1" lang="ja-JP" altLang="en-US" smtClean="0"/>
              <a:t>2023/2/3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ABF2877-EC99-423C-97E0-DF6D19035B22}" type="slidenum">
              <a:rPr kumimoji="1" lang="ja-JP" altLang="en-US" smtClean="0"/>
              <a:t>‹#›</a:t>
            </a:fld>
            <a:endParaRPr kumimoji="1" lang="ja-JP" altLang="en-US"/>
          </a:p>
        </p:txBody>
      </p:sp>
    </p:spTree>
    <p:extLst>
      <p:ext uri="{BB962C8B-B14F-4D97-AF65-F5344CB8AC3E}">
        <p14:creationId xmlns:p14="http://schemas.microsoft.com/office/powerpoint/2010/main" val="2106788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91D73F4-7D23-4ECC-9713-89EBF3804A2F}" type="datetimeFigureOut">
              <a:rPr kumimoji="1" lang="ja-JP" altLang="en-US" smtClean="0"/>
              <a:t>2023/2/3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ABF2877-EC99-423C-97E0-DF6D19035B22}" type="slidenum">
              <a:rPr kumimoji="1" lang="ja-JP" altLang="en-US" smtClean="0"/>
              <a:t>‹#›</a:t>
            </a:fld>
            <a:endParaRPr kumimoji="1" lang="ja-JP" altLang="en-US"/>
          </a:p>
        </p:txBody>
      </p:sp>
    </p:spTree>
    <p:extLst>
      <p:ext uri="{BB962C8B-B14F-4D97-AF65-F5344CB8AC3E}">
        <p14:creationId xmlns:p14="http://schemas.microsoft.com/office/powerpoint/2010/main" val="3099130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91D73F4-7D23-4ECC-9713-89EBF3804A2F}" type="datetimeFigureOut">
              <a:rPr kumimoji="1" lang="ja-JP" altLang="en-US" smtClean="0"/>
              <a:t>2023/2/3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ABF2877-EC99-423C-97E0-DF6D19035B22}" type="slidenum">
              <a:rPr kumimoji="1" lang="ja-JP" altLang="en-US" smtClean="0"/>
              <a:t>‹#›</a:t>
            </a:fld>
            <a:endParaRPr kumimoji="1" lang="ja-JP" altLang="en-US"/>
          </a:p>
        </p:txBody>
      </p:sp>
    </p:spTree>
    <p:extLst>
      <p:ext uri="{BB962C8B-B14F-4D97-AF65-F5344CB8AC3E}">
        <p14:creationId xmlns:p14="http://schemas.microsoft.com/office/powerpoint/2010/main" val="2153420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A91D73F4-7D23-4ECC-9713-89EBF3804A2F}" type="datetimeFigureOut">
              <a:rPr kumimoji="1" lang="ja-JP" altLang="en-US" smtClean="0"/>
              <a:t>2023/2/3</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7ABF2877-EC99-423C-97E0-DF6D19035B22}" type="slidenum">
              <a:rPr kumimoji="1" lang="ja-JP" altLang="en-US" smtClean="0"/>
              <a:t>‹#›</a:t>
            </a:fld>
            <a:endParaRPr kumimoji="1" lang="ja-JP" altLang="en-US"/>
          </a:p>
        </p:txBody>
      </p:sp>
    </p:spTree>
    <p:extLst>
      <p:ext uri="{BB962C8B-B14F-4D97-AF65-F5344CB8AC3E}">
        <p14:creationId xmlns:p14="http://schemas.microsoft.com/office/powerpoint/2010/main" val="31012975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a:xfrm>
            <a:off x="10038786" y="8862646"/>
            <a:ext cx="2667000" cy="264649"/>
          </a:xfrm>
        </p:spPr>
        <p:txBody>
          <a:bodyPr/>
          <a:lstStyle/>
          <a:p>
            <a:pPr>
              <a:defRPr/>
            </a:pPr>
            <a:fld id="{C1B70CDB-7E4C-474A-A5A0-3BCB74169A46}" type="slidenum">
              <a:rPr lang="en-US" altLang="ja-JP" sz="1551">
                <a:latin typeface="游ゴシック" panose="020B0400000000000000" pitchFamily="50" charset="-128"/>
                <a:ea typeface="游ゴシック" panose="020B0400000000000000" pitchFamily="50" charset="-128"/>
              </a:rPr>
              <a:pPr>
                <a:defRPr/>
              </a:pPr>
              <a:t>1</a:t>
            </a:fld>
            <a:endParaRPr lang="en-US" altLang="ja-JP" sz="1551" dirty="0">
              <a:latin typeface="游ゴシック" panose="020B0400000000000000" pitchFamily="50" charset="-128"/>
              <a:ea typeface="游ゴシック" panose="020B0400000000000000" pitchFamily="50" charset="-128"/>
            </a:endParaRPr>
          </a:p>
        </p:txBody>
      </p:sp>
      <p:sp>
        <p:nvSpPr>
          <p:cNvPr id="2" name="タイトル 1"/>
          <p:cNvSpPr>
            <a:spLocks noGrp="1"/>
          </p:cNvSpPr>
          <p:nvPr>
            <p:ph type="title" idx="4294967295"/>
          </p:nvPr>
        </p:nvSpPr>
        <p:spPr>
          <a:xfrm>
            <a:off x="1298192" y="3388268"/>
            <a:ext cx="10546145" cy="1744507"/>
          </a:xfrm>
        </p:spPr>
        <p:txBody>
          <a:bodyPr anchor="ctr">
            <a:normAutofit fontScale="90000"/>
          </a:bodyPr>
          <a:lstStyle/>
          <a:p>
            <a:pPr algn="ctr">
              <a:lnSpc>
                <a:spcPct val="150000"/>
              </a:lnSpc>
            </a:pPr>
            <a:r>
              <a:rPr lang="ja-JP" altLang="en-US" sz="4135" b="1" u="sng" dirty="0">
                <a:latin typeface="Meiryo UI" panose="020B0604030504040204" pitchFamily="50" charset="-128"/>
                <a:ea typeface="Meiryo UI" panose="020B0604030504040204" pitchFamily="50" charset="-128"/>
              </a:rPr>
              <a:t>出展基本計画に基づく具体的な検討状況について</a:t>
            </a:r>
            <a:r>
              <a:rPr lang="ja-JP" altLang="en-US" sz="4135" b="1" dirty="0">
                <a:latin typeface="Meiryo UI" panose="020B0604030504040204" pitchFamily="50" charset="-128"/>
                <a:ea typeface="Meiryo UI" panose="020B0604030504040204" pitchFamily="50" charset="-128"/>
              </a:rPr>
              <a:t>（</a:t>
            </a:r>
            <a:r>
              <a:rPr lang="ja-JP" altLang="en-US" sz="4135" b="1" dirty="0" smtClean="0">
                <a:latin typeface="Meiryo UI" panose="020B0604030504040204" pitchFamily="50" charset="-128"/>
                <a:ea typeface="Meiryo UI" panose="020B0604030504040204" pitchFamily="50" charset="-128"/>
              </a:rPr>
              <a:t>報告事項１）</a:t>
            </a:r>
            <a:endParaRPr lang="ja-JP" altLang="en-US" sz="4135" dirty="0"/>
          </a:p>
        </p:txBody>
      </p:sp>
      <p:sp>
        <p:nvSpPr>
          <p:cNvPr id="7" name="正方形/長方形 6"/>
          <p:cNvSpPr/>
          <p:nvPr/>
        </p:nvSpPr>
        <p:spPr>
          <a:xfrm>
            <a:off x="2712878" y="7084881"/>
            <a:ext cx="7489565" cy="450251"/>
          </a:xfrm>
          <a:prstGeom prst="rect">
            <a:avLst/>
          </a:prstGeom>
        </p:spPr>
        <p:txBody>
          <a:bodyPr wrap="square">
            <a:spAutoFit/>
          </a:bodyPr>
          <a:lstStyle/>
          <a:p>
            <a:r>
              <a:rPr kumimoji="1" lang="en-US" altLang="ja-JP" sz="2326" dirty="0">
                <a:latin typeface="Meiryo UI" panose="020B0604030504040204" pitchFamily="50" charset="-128"/>
                <a:ea typeface="Meiryo UI" panose="020B0604030504040204" pitchFamily="50" charset="-128"/>
              </a:rPr>
              <a:t>2025</a:t>
            </a:r>
            <a:r>
              <a:rPr kumimoji="1" lang="ja-JP" altLang="en-US" sz="2326" dirty="0">
                <a:latin typeface="Meiryo UI" panose="020B0604030504040204" pitchFamily="50" charset="-128"/>
                <a:ea typeface="Meiryo UI" panose="020B0604030504040204" pitchFamily="50" charset="-128"/>
              </a:rPr>
              <a:t>年日本国際博覧会大阪パビリオン推進委員会事務局</a:t>
            </a:r>
            <a:endParaRPr lang="en-US" altLang="ja-JP" sz="2326" dirty="0">
              <a:latin typeface="Meiryo UI" panose="020B0604030504040204" pitchFamily="50" charset="-128"/>
              <a:ea typeface="Meiryo UI" panose="020B0604030504040204" pitchFamily="50" charset="-128"/>
            </a:endParaRPr>
          </a:p>
        </p:txBody>
      </p:sp>
      <p:sp>
        <p:nvSpPr>
          <p:cNvPr id="8" name="正方形/長方形 7"/>
          <p:cNvSpPr/>
          <p:nvPr/>
        </p:nvSpPr>
        <p:spPr>
          <a:xfrm>
            <a:off x="9419488" y="1610502"/>
            <a:ext cx="2713601" cy="450251"/>
          </a:xfrm>
          <a:prstGeom prst="rect">
            <a:avLst/>
          </a:prstGeom>
        </p:spPr>
        <p:txBody>
          <a:bodyPr wrap="square">
            <a:spAutoFit/>
          </a:bodyPr>
          <a:lstStyle/>
          <a:p>
            <a:r>
              <a:rPr kumimoji="1" lang="ja-JP" altLang="en-US" sz="2326" dirty="0">
                <a:latin typeface="Meiryo UI" panose="020B0604030504040204" pitchFamily="50" charset="-128"/>
                <a:ea typeface="Meiryo UI" panose="020B0604030504040204" pitchFamily="50" charset="-128"/>
              </a:rPr>
              <a:t>令和５年２月７日</a:t>
            </a:r>
            <a:endParaRPr lang="en-US" altLang="ja-JP" sz="2326"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78765904-7C13-FA56-85F4-53AB093200A3}"/>
              </a:ext>
            </a:extLst>
          </p:cNvPr>
          <p:cNvSpPr/>
          <p:nvPr/>
        </p:nvSpPr>
        <p:spPr>
          <a:xfrm>
            <a:off x="11008409" y="441255"/>
            <a:ext cx="1265430" cy="3369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資料１</a:t>
            </a:r>
          </a:p>
        </p:txBody>
      </p:sp>
    </p:spTree>
    <p:extLst>
      <p:ext uri="{BB962C8B-B14F-4D97-AF65-F5344CB8AC3E}">
        <p14:creationId xmlns:p14="http://schemas.microsoft.com/office/powerpoint/2010/main" val="3697848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図 74" descr="ダイアグラム が含まれている画像  自動的に生成された説明">
            <a:extLst>
              <a:ext uri="{FF2B5EF4-FFF2-40B4-BE49-F238E27FC236}">
                <a16:creationId xmlns:a16="http://schemas.microsoft.com/office/drawing/2014/main" id="{0F8481C4-B76B-B823-BDF9-6161E41B6F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334" y="629513"/>
            <a:ext cx="6400351" cy="6951055"/>
          </a:xfrm>
          <a:prstGeom prst="rect">
            <a:avLst/>
          </a:prstGeom>
        </p:spPr>
      </p:pic>
      <p:pic>
        <p:nvPicPr>
          <p:cNvPr id="76" name="図 75" descr="ダイアグラム が含まれている画像  自動的に生成された説明">
            <a:extLst>
              <a:ext uri="{FF2B5EF4-FFF2-40B4-BE49-F238E27FC236}">
                <a16:creationId xmlns:a16="http://schemas.microsoft.com/office/drawing/2014/main" id="{2D96D7F3-FB3E-8DBE-7EF9-57A6D441EC2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714981" y="634344"/>
            <a:ext cx="4063666" cy="5960294"/>
          </a:xfrm>
          <a:prstGeom prst="rect">
            <a:avLst/>
          </a:prstGeom>
        </p:spPr>
      </p:pic>
      <p:sp>
        <p:nvSpPr>
          <p:cNvPr id="10" name="テキスト ボックス 9"/>
          <p:cNvSpPr txBox="1"/>
          <p:nvPr/>
        </p:nvSpPr>
        <p:spPr>
          <a:xfrm>
            <a:off x="4812947" y="4697751"/>
            <a:ext cx="1080000" cy="243776"/>
          </a:xfrm>
          <a:prstGeom prst="rect">
            <a:avLst/>
          </a:prstGeom>
          <a:solidFill>
            <a:srgbClr val="FFF2F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defPPr>
              <a:defRPr lang="en-US"/>
            </a:defPPr>
            <a:lvl1pPr algn="ctr">
              <a:defRPr kumimoji="1" sz="1200">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tx1"/>
                </a:solidFill>
              </a:rPr>
              <a:t>①</a:t>
            </a:r>
            <a:r>
              <a:rPr lang="ja-JP" altLang="en-US" u="sng" dirty="0">
                <a:solidFill>
                  <a:schemeClr val="tx1"/>
                </a:solidFill>
              </a:rPr>
              <a:t>ミライへのゲート</a:t>
            </a:r>
            <a:endParaRPr lang="en-US" altLang="ja-JP" u="sng" dirty="0">
              <a:solidFill>
                <a:schemeClr val="tx1"/>
              </a:solidFill>
            </a:endParaRPr>
          </a:p>
        </p:txBody>
      </p:sp>
      <p:sp>
        <p:nvSpPr>
          <p:cNvPr id="11" name="テキスト ボックス 10"/>
          <p:cNvSpPr txBox="1"/>
          <p:nvPr/>
        </p:nvSpPr>
        <p:spPr>
          <a:xfrm>
            <a:off x="4763271" y="1921615"/>
            <a:ext cx="972000" cy="384135"/>
          </a:xfrm>
          <a:prstGeom prst="rect">
            <a:avLst/>
          </a:prstGeom>
          <a:solidFill>
            <a:srgbClr val="FFF2F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defPPr>
              <a:defRPr lang="en-US"/>
            </a:defPPr>
            <a:lvl1pPr algn="ctr">
              <a:defRPr kumimoji="1" sz="1200">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tx1"/>
                </a:solidFill>
              </a:rPr>
              <a:t>④</a:t>
            </a:r>
            <a:r>
              <a:rPr lang="ja-JP" altLang="en-US" u="sng" dirty="0">
                <a:solidFill>
                  <a:schemeClr val="tx1"/>
                </a:solidFill>
              </a:rPr>
              <a:t>ミライの</a:t>
            </a:r>
            <a:endParaRPr lang="en-US" altLang="ja-JP" u="sng" dirty="0">
              <a:solidFill>
                <a:schemeClr val="tx1"/>
              </a:solidFill>
            </a:endParaRPr>
          </a:p>
          <a:p>
            <a:r>
              <a:rPr lang="ja-JP" altLang="en-US" u="sng" dirty="0">
                <a:solidFill>
                  <a:schemeClr val="tx1"/>
                </a:solidFill>
              </a:rPr>
              <a:t>都市</a:t>
            </a:r>
          </a:p>
        </p:txBody>
      </p:sp>
      <p:sp>
        <p:nvSpPr>
          <p:cNvPr id="12" name="テキスト ボックス 11"/>
          <p:cNvSpPr txBox="1"/>
          <p:nvPr/>
        </p:nvSpPr>
        <p:spPr>
          <a:xfrm>
            <a:off x="3108779" y="4769812"/>
            <a:ext cx="1152000" cy="455977"/>
          </a:xfrm>
          <a:prstGeom prst="rect">
            <a:avLst/>
          </a:prstGeom>
          <a:solidFill>
            <a:srgbClr val="FFF2F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defPPr>
              <a:defRPr lang="en-US"/>
            </a:defPPr>
            <a:lvl1pPr algn="ctr">
              <a:defRPr kumimoji="1" sz="1200">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tx1"/>
                </a:solidFill>
              </a:rPr>
              <a:t>⑥ミライの</a:t>
            </a:r>
            <a:endParaRPr lang="en-US" altLang="ja-JP" dirty="0">
              <a:solidFill>
                <a:schemeClr val="tx1"/>
              </a:solidFill>
            </a:endParaRPr>
          </a:p>
          <a:p>
            <a:r>
              <a:rPr lang="ja-JP" altLang="en-US" dirty="0">
                <a:solidFill>
                  <a:schemeClr val="tx1"/>
                </a:solidFill>
              </a:rPr>
              <a:t>大阪の食・文化</a:t>
            </a:r>
          </a:p>
        </p:txBody>
      </p:sp>
      <p:sp>
        <p:nvSpPr>
          <p:cNvPr id="15" name="テキスト ボックス 14"/>
          <p:cNvSpPr txBox="1"/>
          <p:nvPr/>
        </p:nvSpPr>
        <p:spPr>
          <a:xfrm>
            <a:off x="8241118" y="4757322"/>
            <a:ext cx="1008000" cy="252000"/>
          </a:xfrm>
          <a:prstGeom prst="rect">
            <a:avLst/>
          </a:prstGeom>
          <a:solidFill>
            <a:srgbClr val="FFF2F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defPPr>
              <a:defRPr lang="en-US"/>
            </a:defPPr>
            <a:lvl1pPr algn="ctr">
              <a:defRPr kumimoji="1" sz="1200">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tx1"/>
                </a:solidFill>
              </a:rPr>
              <a:t>➁ミライのフード</a:t>
            </a:r>
            <a:endParaRPr lang="ja-JP" altLang="en-US" strike="sngStrike" dirty="0">
              <a:solidFill>
                <a:schemeClr val="tx1"/>
              </a:solidFill>
              <a:highlight>
                <a:srgbClr val="FFFF00"/>
              </a:highlight>
            </a:endParaRPr>
          </a:p>
        </p:txBody>
      </p:sp>
      <p:sp>
        <p:nvSpPr>
          <p:cNvPr id="20" name="テキスト ボックス 19"/>
          <p:cNvSpPr txBox="1"/>
          <p:nvPr/>
        </p:nvSpPr>
        <p:spPr>
          <a:xfrm>
            <a:off x="10055122" y="5060232"/>
            <a:ext cx="90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defPPr>
              <a:defRPr lang="en-US"/>
            </a:defPPr>
            <a:lvl1pPr algn="ctr">
              <a:defRPr kumimoji="1" sz="1200">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100" dirty="0">
                <a:solidFill>
                  <a:schemeClr val="tx1"/>
                </a:solidFill>
              </a:rPr>
              <a:t>ミライの</a:t>
            </a:r>
            <a:endParaRPr lang="en-US" altLang="ja-JP" sz="1100" dirty="0">
              <a:solidFill>
                <a:schemeClr val="tx1"/>
              </a:solidFill>
            </a:endParaRPr>
          </a:p>
          <a:p>
            <a:r>
              <a:rPr lang="ja-JP" altLang="en-US" sz="1100" dirty="0">
                <a:solidFill>
                  <a:schemeClr val="tx1"/>
                </a:solidFill>
              </a:rPr>
              <a:t>自分</a:t>
            </a:r>
          </a:p>
        </p:txBody>
      </p:sp>
      <p:sp>
        <p:nvSpPr>
          <p:cNvPr id="21" name="テキスト ボックス 20"/>
          <p:cNvSpPr txBox="1"/>
          <p:nvPr/>
        </p:nvSpPr>
        <p:spPr>
          <a:xfrm>
            <a:off x="9679451" y="1964422"/>
            <a:ext cx="1260000" cy="252000"/>
          </a:xfrm>
          <a:prstGeom prst="rect">
            <a:avLst/>
          </a:prstGeom>
          <a:solidFill>
            <a:srgbClr val="FFF2F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defPPr>
              <a:defRPr lang="en-US"/>
            </a:defPPr>
            <a:lvl1pPr algn="ctr">
              <a:defRPr kumimoji="1" sz="1200">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tx1"/>
                </a:solidFill>
              </a:rPr>
              <a:t>③ミライのヘルスケア</a:t>
            </a:r>
            <a:endParaRPr lang="ja-JP" altLang="en-US" strike="sngStrike" dirty="0">
              <a:solidFill>
                <a:schemeClr val="tx1"/>
              </a:solidFill>
              <a:highlight>
                <a:srgbClr val="FFFF00"/>
              </a:highlight>
            </a:endParaRPr>
          </a:p>
        </p:txBody>
      </p:sp>
      <p:sp>
        <p:nvSpPr>
          <p:cNvPr id="18" name="テキスト ボックス 17"/>
          <p:cNvSpPr txBox="1"/>
          <p:nvPr/>
        </p:nvSpPr>
        <p:spPr>
          <a:xfrm>
            <a:off x="573734" y="6536718"/>
            <a:ext cx="1260000" cy="324000"/>
          </a:xfrm>
          <a:prstGeom prst="rect">
            <a:avLst/>
          </a:prstGeom>
          <a:noFill/>
          <a:ln>
            <a:solidFill>
              <a:schemeClr val="tx1"/>
            </a:solidFill>
          </a:ln>
        </p:spPr>
        <p:txBody>
          <a:bodyPr wrap="square" lIns="36000" tIns="36000" rIns="36000" bIns="36000" rtlCol="0" anchor="ctr" anchorCtr="1">
            <a:noAutofit/>
          </a:bodyPr>
          <a:lstStyle/>
          <a:p>
            <a:pPr algn="ct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階平面図</a:t>
            </a:r>
          </a:p>
        </p:txBody>
      </p:sp>
      <p:sp>
        <p:nvSpPr>
          <p:cNvPr id="19" name="テキスト ボックス 18"/>
          <p:cNvSpPr txBox="1"/>
          <p:nvPr/>
        </p:nvSpPr>
        <p:spPr>
          <a:xfrm>
            <a:off x="7306406" y="6240153"/>
            <a:ext cx="1260000" cy="324000"/>
          </a:xfrm>
          <a:prstGeom prst="rect">
            <a:avLst/>
          </a:prstGeom>
          <a:noFill/>
          <a:ln>
            <a:solidFill>
              <a:schemeClr val="tx1"/>
            </a:solidFill>
          </a:ln>
        </p:spPr>
        <p:txBody>
          <a:bodyPr wrap="square" lIns="36000" tIns="36000" rIns="36000" bIns="36000" rtlCol="0" anchor="ctr" anchorCtr="1">
            <a:noAutofit/>
          </a:bodyPr>
          <a:lstStyle/>
          <a:p>
            <a:pPr algn="ctr"/>
            <a:r>
              <a:rPr kumimoji="1" lang="ja-JP" altLang="en-US" dirty="0">
                <a:latin typeface="Meiryo UI" panose="020B0604030504040204" pitchFamily="50" charset="-128"/>
                <a:ea typeface="Meiryo UI" panose="020B0604030504040204" pitchFamily="50" charset="-128"/>
              </a:rPr>
              <a:t>２階平面図</a:t>
            </a:r>
          </a:p>
        </p:txBody>
      </p:sp>
      <p:sp>
        <p:nvSpPr>
          <p:cNvPr id="22" name="テキスト ボックス 21"/>
          <p:cNvSpPr txBox="1"/>
          <p:nvPr/>
        </p:nvSpPr>
        <p:spPr>
          <a:xfrm>
            <a:off x="4220309" y="3510590"/>
            <a:ext cx="828000"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アトリウム</a:t>
            </a:r>
          </a:p>
        </p:txBody>
      </p:sp>
      <p:sp>
        <p:nvSpPr>
          <p:cNvPr id="23" name="テキスト ボックス 22"/>
          <p:cNvSpPr txBox="1"/>
          <p:nvPr/>
        </p:nvSpPr>
        <p:spPr>
          <a:xfrm>
            <a:off x="645709" y="4248387"/>
            <a:ext cx="1743100" cy="523220"/>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関西広域連合</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パビリオン</a:t>
            </a:r>
          </a:p>
        </p:txBody>
      </p:sp>
      <p:sp>
        <p:nvSpPr>
          <p:cNvPr id="24" name="正方形/長方形 23"/>
          <p:cNvSpPr/>
          <p:nvPr/>
        </p:nvSpPr>
        <p:spPr>
          <a:xfrm>
            <a:off x="80093" y="7537100"/>
            <a:ext cx="2016000"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spcBef>
                <a:spcPts val="300"/>
              </a:spcBef>
            </a:pPr>
            <a:r>
              <a:rPr kumimoji="1" lang="ja-JP" altLang="en-US" sz="1400" b="1" dirty="0">
                <a:solidFill>
                  <a:schemeClr val="tx1"/>
                </a:solidFill>
                <a:latin typeface="Meiryo UI" panose="020B0604030504040204" pitchFamily="50" charset="-128"/>
                <a:ea typeface="Meiryo UI" panose="020B0604030504040204" pitchFamily="50" charset="-128"/>
              </a:rPr>
              <a:t>敷地面積</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1400" dirty="0">
                <a:solidFill>
                  <a:schemeClr val="tx1"/>
                </a:solidFill>
                <a:latin typeface="Meiryo UI" panose="020B0604030504040204" pitchFamily="50" charset="-128"/>
                <a:ea typeface="Meiryo UI" panose="020B0604030504040204" pitchFamily="50" charset="-128"/>
              </a:rPr>
              <a:t>・約</a:t>
            </a:r>
            <a:r>
              <a:rPr kumimoji="1" lang="en-US" altLang="ja-JP" sz="1400" dirty="0">
                <a:solidFill>
                  <a:schemeClr val="tx1"/>
                </a:solidFill>
                <a:latin typeface="Meiryo UI" panose="020B0604030504040204" pitchFamily="50" charset="-128"/>
                <a:ea typeface="Meiryo UI" panose="020B0604030504040204" pitchFamily="50" charset="-128"/>
              </a:rPr>
              <a:t>10,500㎡</a:t>
            </a:r>
          </a:p>
        </p:txBody>
      </p:sp>
      <p:graphicFrame>
        <p:nvGraphicFramePr>
          <p:cNvPr id="4" name="表 3"/>
          <p:cNvGraphicFramePr>
            <a:graphicFrameLocks noGrp="1"/>
          </p:cNvGraphicFramePr>
          <p:nvPr/>
        </p:nvGraphicFramePr>
        <p:xfrm>
          <a:off x="2851946" y="7841903"/>
          <a:ext cx="3600000" cy="1620804"/>
        </p:xfrm>
        <a:graphic>
          <a:graphicData uri="http://schemas.openxmlformats.org/drawingml/2006/table">
            <a:tbl>
              <a:tblPr firstRow="1" bandRow="1">
                <a:tableStyleId>{5C22544A-7EE6-4342-B048-85BDC9FD1C3A}</a:tableStyleId>
              </a:tblPr>
              <a:tblGrid>
                <a:gridCol w="1000510">
                  <a:extLst>
                    <a:ext uri="{9D8B030D-6E8A-4147-A177-3AD203B41FA5}">
                      <a16:colId xmlns:a16="http://schemas.microsoft.com/office/drawing/2014/main" val="3805088181"/>
                    </a:ext>
                  </a:extLst>
                </a:gridCol>
                <a:gridCol w="504693">
                  <a:extLst>
                    <a:ext uri="{9D8B030D-6E8A-4147-A177-3AD203B41FA5}">
                      <a16:colId xmlns:a16="http://schemas.microsoft.com/office/drawing/2014/main" val="224735475"/>
                    </a:ext>
                  </a:extLst>
                </a:gridCol>
                <a:gridCol w="504693">
                  <a:extLst>
                    <a:ext uri="{9D8B030D-6E8A-4147-A177-3AD203B41FA5}">
                      <a16:colId xmlns:a16="http://schemas.microsoft.com/office/drawing/2014/main" val="2688094205"/>
                    </a:ext>
                  </a:extLst>
                </a:gridCol>
                <a:gridCol w="795052">
                  <a:extLst>
                    <a:ext uri="{9D8B030D-6E8A-4147-A177-3AD203B41FA5}">
                      <a16:colId xmlns:a16="http://schemas.microsoft.com/office/drawing/2014/main" val="4180314634"/>
                    </a:ext>
                  </a:extLst>
                </a:gridCol>
                <a:gridCol w="795052">
                  <a:extLst>
                    <a:ext uri="{9D8B030D-6E8A-4147-A177-3AD203B41FA5}">
                      <a16:colId xmlns:a16="http://schemas.microsoft.com/office/drawing/2014/main" val="1448203252"/>
                    </a:ext>
                  </a:extLst>
                </a:gridCol>
              </a:tblGrid>
              <a:tr h="288000">
                <a:tc>
                  <a:txBody>
                    <a:bodyPr/>
                    <a:lstStyle/>
                    <a:p>
                      <a:pPr algn="ct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構造</a:t>
                      </a:r>
                    </a:p>
                  </a:txBody>
                  <a:tcPr marL="0" marR="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階数</a:t>
                      </a:r>
                    </a:p>
                  </a:txBody>
                  <a:tcPr marL="0" marR="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建築面積</a:t>
                      </a:r>
                    </a:p>
                  </a:txBody>
                  <a:tcPr marL="0" marR="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延べ面積</a:t>
                      </a:r>
                    </a:p>
                  </a:txBody>
                  <a:tcPr marL="0" marR="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48436982"/>
                  </a:ext>
                </a:extLst>
              </a:tr>
              <a:tr h="444268">
                <a:tc>
                  <a:txBody>
                    <a:bodyPr/>
                    <a:lstStyle/>
                    <a:p>
                      <a:pPr algn="ctr"/>
                      <a:r>
                        <a:rPr lang="ja-JP" altLang="ja-JP" sz="1200" dirty="0">
                          <a:solidFill>
                            <a:schemeClr val="tx1"/>
                          </a:solidFill>
                          <a:latin typeface="Meiryo UI" panose="020B0604030504040204" pitchFamily="50" charset="-128"/>
                          <a:ea typeface="Meiryo UI" panose="020B0604030504040204" pitchFamily="50" charset="-128"/>
                        </a:rPr>
                        <a:t>本館棟</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ja-JP" altLang="ja-JP" sz="1200" dirty="0">
                          <a:solidFill>
                            <a:schemeClr val="tx1"/>
                          </a:solidFill>
                          <a:latin typeface="Meiryo UI" panose="020B0604030504040204" pitchFamily="50" charset="-128"/>
                          <a:ea typeface="Meiryo UI" panose="020B0604030504040204" pitchFamily="50" charset="-128"/>
                        </a:rPr>
                        <a:t>鉄骨造</a:t>
                      </a:r>
                      <a:endParaRPr lang="en-US" altLang="ja-JP" sz="1200" dirty="0">
                        <a:solidFill>
                          <a:schemeClr val="tx1"/>
                        </a:solidFill>
                        <a:latin typeface="Meiryo UI" panose="020B0604030504040204" pitchFamily="50" charset="-128"/>
                        <a:ea typeface="Meiryo UI" panose="020B0604030504040204" pitchFamily="50" charset="-128"/>
                      </a:endParaRPr>
                    </a:p>
                  </a:txBody>
                  <a:tcPr marL="0" marR="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ja-JP" altLang="ja-JP" sz="1200" dirty="0">
                          <a:solidFill>
                            <a:schemeClr val="tx1"/>
                          </a:solidFill>
                          <a:latin typeface="Meiryo UI" panose="020B0604030504040204" pitchFamily="50" charset="-128"/>
                          <a:ea typeface="Meiryo UI" panose="020B0604030504040204" pitchFamily="50" charset="-128"/>
                        </a:rPr>
                        <a:t>２階建</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0" marR="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r"/>
                      <a:r>
                        <a:rPr lang="ja-JP" altLang="ja-JP" sz="1000" dirty="0">
                          <a:solidFill>
                            <a:schemeClr val="tx1"/>
                          </a:solidFill>
                          <a:latin typeface="Meiryo UI" panose="020B0604030504040204" pitchFamily="50" charset="-128"/>
                          <a:ea typeface="Meiryo UI" panose="020B0604030504040204" pitchFamily="50" charset="-128"/>
                        </a:rPr>
                        <a:t>約</a:t>
                      </a:r>
                      <a:r>
                        <a:rPr lang="en-US" altLang="ja-JP" sz="1200" dirty="0">
                          <a:solidFill>
                            <a:schemeClr val="tx1"/>
                          </a:solidFill>
                          <a:latin typeface="Meiryo UI" panose="020B0604030504040204" pitchFamily="50" charset="-128"/>
                          <a:ea typeface="Meiryo UI" panose="020B0604030504040204" pitchFamily="50" charset="-128"/>
                        </a:rPr>
                        <a:t>5,000</a:t>
                      </a:r>
                      <a:r>
                        <a:rPr lang="ja-JP" altLang="ja-JP" sz="1200" dirty="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0" marR="3600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r"/>
                      <a:r>
                        <a:rPr lang="ja-JP" altLang="ja-JP" sz="1000" dirty="0">
                          <a:solidFill>
                            <a:schemeClr val="tx1"/>
                          </a:solidFill>
                          <a:latin typeface="Meiryo UI" panose="020B0604030504040204" pitchFamily="50" charset="-128"/>
                          <a:ea typeface="Meiryo UI" panose="020B0604030504040204" pitchFamily="50" charset="-128"/>
                        </a:rPr>
                        <a:t>約</a:t>
                      </a:r>
                      <a:r>
                        <a:rPr lang="en-US" altLang="ja-JP" sz="1200" dirty="0">
                          <a:solidFill>
                            <a:schemeClr val="tx1"/>
                          </a:solidFill>
                          <a:latin typeface="Meiryo UI" panose="020B0604030504040204" pitchFamily="50" charset="-128"/>
                          <a:ea typeface="Meiryo UI" panose="020B0604030504040204" pitchFamily="50" charset="-128"/>
                        </a:rPr>
                        <a:t>8,000</a:t>
                      </a:r>
                      <a:r>
                        <a:rPr lang="ja-JP" altLang="ja-JP" sz="1200" dirty="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0" marR="3600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4022510799"/>
                  </a:ext>
                </a:extLst>
              </a:tr>
              <a:tr h="444268">
                <a:tc>
                  <a:txBody>
                    <a:bodyPr/>
                    <a:lstStyle/>
                    <a:p>
                      <a:pPr algn="ctr"/>
                      <a:r>
                        <a:rPr lang="ja-JP" altLang="ja-JP" sz="1200" dirty="0">
                          <a:solidFill>
                            <a:schemeClr val="tx1"/>
                          </a:solidFill>
                          <a:latin typeface="Meiryo UI" panose="020B0604030504040204" pitchFamily="50" charset="-128"/>
                          <a:ea typeface="Meiryo UI" panose="020B0604030504040204" pitchFamily="50" charset="-128"/>
                        </a:rPr>
                        <a:t>ミライのエンター</a:t>
                      </a:r>
                      <a:endParaRPr lang="en-US" altLang="ja-JP" sz="1200" dirty="0">
                        <a:solidFill>
                          <a:schemeClr val="tx1"/>
                        </a:solidFill>
                        <a:latin typeface="Meiryo UI" panose="020B0604030504040204" pitchFamily="50" charset="-128"/>
                        <a:ea typeface="Meiryo UI" panose="020B0604030504040204" pitchFamily="50" charset="-128"/>
                      </a:endParaRPr>
                    </a:p>
                    <a:p>
                      <a:pPr algn="ctr"/>
                      <a:r>
                        <a:rPr lang="ja-JP" altLang="ja-JP" sz="1200" dirty="0">
                          <a:solidFill>
                            <a:schemeClr val="tx1"/>
                          </a:solidFill>
                          <a:latin typeface="Meiryo UI" panose="020B0604030504040204" pitchFamily="50" charset="-128"/>
                          <a:ea typeface="Meiryo UI" panose="020B0604030504040204" pitchFamily="50" charset="-128"/>
                        </a:rPr>
                        <a:t>テインメント棟</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ja-JP" altLang="ja-JP" sz="1200" dirty="0">
                          <a:solidFill>
                            <a:schemeClr val="tx1"/>
                          </a:solidFill>
                          <a:latin typeface="Meiryo UI" panose="020B0604030504040204" pitchFamily="50" charset="-128"/>
                          <a:ea typeface="Meiryo UI" panose="020B0604030504040204" pitchFamily="50" charset="-128"/>
                        </a:rPr>
                        <a:t>鉄骨造</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0" marR="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平屋建</a:t>
                      </a:r>
                    </a:p>
                  </a:txBody>
                  <a:tcPr marL="0" marR="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r"/>
                      <a:r>
                        <a:rPr kumimoji="1" lang="ja-JP" altLang="ja-JP" sz="1000" kern="1200" dirty="0">
                          <a:solidFill>
                            <a:schemeClr val="tx1"/>
                          </a:solidFill>
                          <a:latin typeface="Meiryo UI" panose="020B0604030504040204" pitchFamily="50" charset="-128"/>
                          <a:ea typeface="Meiryo UI" panose="020B0604030504040204" pitchFamily="50" charset="-128"/>
                          <a:cs typeface="+mn-cs"/>
                        </a:rPr>
                        <a:t>約</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500</a:t>
                      </a:r>
                      <a:r>
                        <a:rPr lang="ja-JP" altLang="ja-JP" sz="1200" dirty="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0" marR="3600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r"/>
                      <a:r>
                        <a:rPr lang="ja-JP" altLang="ja-JP" sz="1000" dirty="0">
                          <a:solidFill>
                            <a:schemeClr val="tx1"/>
                          </a:solidFill>
                          <a:latin typeface="Meiryo UI" panose="020B0604030504040204" pitchFamily="50" charset="-128"/>
                          <a:ea typeface="Meiryo UI" panose="020B0604030504040204" pitchFamily="50" charset="-128"/>
                        </a:rPr>
                        <a:t>約</a:t>
                      </a:r>
                      <a:r>
                        <a:rPr lang="en-US" altLang="ja-JP" sz="1200" dirty="0">
                          <a:solidFill>
                            <a:schemeClr val="tx1"/>
                          </a:solidFill>
                          <a:latin typeface="Meiryo UI" panose="020B0604030504040204" pitchFamily="50" charset="-128"/>
                          <a:ea typeface="Meiryo UI" panose="020B0604030504040204" pitchFamily="50" charset="-128"/>
                        </a:rPr>
                        <a:t>500</a:t>
                      </a:r>
                      <a:r>
                        <a:rPr lang="ja-JP" altLang="ja-JP" sz="1200" dirty="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0" marR="3600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4053798008"/>
                  </a:ext>
                </a:extLst>
              </a:tr>
              <a:tr h="444268">
                <a:tc>
                  <a:txBody>
                    <a:bodyPr/>
                    <a:lstStyle/>
                    <a:p>
                      <a:pPr algn="ctr"/>
                      <a:r>
                        <a:rPr lang="ja-JP" altLang="ja-JP" sz="1200" dirty="0">
                          <a:solidFill>
                            <a:schemeClr val="tx1"/>
                          </a:solidFill>
                          <a:latin typeface="Meiryo UI" panose="020B0604030504040204" pitchFamily="50" charset="-128"/>
                          <a:ea typeface="Meiryo UI" panose="020B0604030504040204" pitchFamily="50" charset="-128"/>
                        </a:rPr>
                        <a:t>バックヤード棟</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lang="ja-JP" altLang="ja-JP" sz="1200" dirty="0">
                          <a:solidFill>
                            <a:schemeClr val="tx1"/>
                          </a:solidFill>
                          <a:latin typeface="Meiryo UI" panose="020B0604030504040204" pitchFamily="50" charset="-128"/>
                          <a:ea typeface="Meiryo UI" panose="020B0604030504040204" pitchFamily="50" charset="-128"/>
                        </a:rPr>
                        <a:t>鉄骨造</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0" marR="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a:t>
                      </a:r>
                      <a:r>
                        <a:rPr kumimoji="1" lang="ja-JP" altLang="en-US" sz="1200" dirty="0">
                          <a:solidFill>
                            <a:schemeClr val="tx1"/>
                          </a:solidFill>
                          <a:latin typeface="Meiryo UI" panose="020B0604030504040204" pitchFamily="50" charset="-128"/>
                          <a:ea typeface="Meiryo UI" panose="020B0604030504040204" pitchFamily="50" charset="-128"/>
                        </a:rPr>
                        <a:t>階建</a:t>
                      </a:r>
                    </a:p>
                  </a:txBody>
                  <a:tcPr marL="0" marR="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r"/>
                      <a:r>
                        <a:rPr lang="ja-JP" altLang="ja-JP" sz="1000" dirty="0">
                          <a:solidFill>
                            <a:schemeClr val="tx1"/>
                          </a:solidFill>
                          <a:latin typeface="Meiryo UI" panose="020B0604030504040204" pitchFamily="50" charset="-128"/>
                          <a:ea typeface="Meiryo UI" panose="020B0604030504040204" pitchFamily="50" charset="-128"/>
                        </a:rPr>
                        <a:t>約</a:t>
                      </a:r>
                      <a:r>
                        <a:rPr lang="en-US" altLang="ja-JP" sz="1200" dirty="0">
                          <a:solidFill>
                            <a:schemeClr val="tx1"/>
                          </a:solidFill>
                          <a:latin typeface="Meiryo UI" panose="020B0604030504040204" pitchFamily="50" charset="-128"/>
                          <a:ea typeface="Meiryo UI" panose="020B0604030504040204" pitchFamily="50" charset="-128"/>
                        </a:rPr>
                        <a:t>650</a:t>
                      </a:r>
                      <a:r>
                        <a:rPr lang="ja-JP" altLang="ja-JP" sz="1200" dirty="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0" marR="3600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tc>
                  <a:txBody>
                    <a:bodyPr/>
                    <a:lstStyle/>
                    <a:p>
                      <a:pPr algn="r"/>
                      <a:r>
                        <a:rPr lang="ja-JP" altLang="ja-JP" sz="1000" dirty="0">
                          <a:solidFill>
                            <a:schemeClr val="tx1"/>
                          </a:solidFill>
                          <a:latin typeface="Meiryo UI" panose="020B0604030504040204" pitchFamily="50" charset="-128"/>
                          <a:ea typeface="Meiryo UI" panose="020B0604030504040204" pitchFamily="50" charset="-128"/>
                        </a:rPr>
                        <a:t>約</a:t>
                      </a:r>
                      <a:r>
                        <a:rPr lang="en-US" altLang="ja-JP" sz="1200" dirty="0">
                          <a:solidFill>
                            <a:schemeClr val="tx1"/>
                          </a:solidFill>
                          <a:latin typeface="Meiryo UI" panose="020B0604030504040204" pitchFamily="50" charset="-128"/>
                          <a:ea typeface="Meiryo UI" panose="020B0604030504040204" pitchFamily="50" charset="-128"/>
                        </a:rPr>
                        <a:t>1,300</a:t>
                      </a:r>
                      <a:r>
                        <a:rPr lang="ja-JP" altLang="ja-JP" sz="1200" dirty="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0" marR="36000" marT="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655032864"/>
                  </a:ext>
                </a:extLst>
              </a:tr>
            </a:tbl>
          </a:graphicData>
        </a:graphic>
      </p:graphicFrame>
      <p:sp>
        <p:nvSpPr>
          <p:cNvPr id="51" name="楕円 50">
            <a:extLst>
              <a:ext uri="{FF2B5EF4-FFF2-40B4-BE49-F238E27FC236}">
                <a16:creationId xmlns:a16="http://schemas.microsoft.com/office/drawing/2014/main" id="{1BD6E2DA-92B2-3A9E-3F01-3B779D7BBB7D}"/>
              </a:ext>
            </a:extLst>
          </p:cNvPr>
          <p:cNvSpPr/>
          <p:nvPr/>
        </p:nvSpPr>
        <p:spPr>
          <a:xfrm>
            <a:off x="3056709" y="5932219"/>
            <a:ext cx="752826" cy="1170310"/>
          </a:xfrm>
          <a:prstGeom prst="ellipse">
            <a:avLst/>
          </a:prstGeom>
          <a:solidFill>
            <a:srgbClr val="FFF2F7"/>
          </a:solidFill>
          <a:ln>
            <a:solidFill>
              <a:srgbClr val="C3C3C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催事</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スペース</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50E2ACD4-169D-4AFD-288C-BD139CD5188C}"/>
              </a:ext>
            </a:extLst>
          </p:cNvPr>
          <p:cNvSpPr txBox="1"/>
          <p:nvPr/>
        </p:nvSpPr>
        <p:spPr>
          <a:xfrm>
            <a:off x="902771" y="1940977"/>
            <a:ext cx="1044000" cy="276999"/>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バックヤード棟</a:t>
            </a:r>
          </a:p>
        </p:txBody>
      </p:sp>
      <p:sp>
        <p:nvSpPr>
          <p:cNvPr id="6" name="テキスト ボックス 5">
            <a:extLst>
              <a:ext uri="{FF2B5EF4-FFF2-40B4-BE49-F238E27FC236}">
                <a16:creationId xmlns:a16="http://schemas.microsoft.com/office/drawing/2014/main" id="{797335B2-8270-8978-5E97-42E65BABB347}"/>
              </a:ext>
            </a:extLst>
          </p:cNvPr>
          <p:cNvSpPr txBox="1"/>
          <p:nvPr/>
        </p:nvSpPr>
        <p:spPr>
          <a:xfrm>
            <a:off x="2474280" y="1269898"/>
            <a:ext cx="1008000" cy="646331"/>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ミライの</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エンター</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テインメント棟</a:t>
            </a:r>
          </a:p>
        </p:txBody>
      </p:sp>
      <p:sp>
        <p:nvSpPr>
          <p:cNvPr id="13" name="正方形/長方形 12">
            <a:extLst>
              <a:ext uri="{FF2B5EF4-FFF2-40B4-BE49-F238E27FC236}">
                <a16:creationId xmlns:a16="http://schemas.microsoft.com/office/drawing/2014/main" id="{6CAC35C7-D348-B332-A32C-01EB32C83A09}"/>
              </a:ext>
            </a:extLst>
          </p:cNvPr>
          <p:cNvSpPr/>
          <p:nvPr/>
        </p:nvSpPr>
        <p:spPr>
          <a:xfrm>
            <a:off x="0" y="-1"/>
            <a:ext cx="12801600" cy="65063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3000" dirty="0">
                <a:latin typeface="Meiryo UI" panose="020B0604030504040204" pitchFamily="50" charset="-128"/>
                <a:ea typeface="Meiryo UI" panose="020B0604030504040204" pitchFamily="50" charset="-128"/>
              </a:rPr>
              <a:t>建築・展示の検討概要</a:t>
            </a:r>
          </a:p>
        </p:txBody>
      </p:sp>
      <p:sp>
        <p:nvSpPr>
          <p:cNvPr id="17" name="テキスト ボックス 16">
            <a:extLst>
              <a:ext uri="{FF2B5EF4-FFF2-40B4-BE49-F238E27FC236}">
                <a16:creationId xmlns:a16="http://schemas.microsoft.com/office/drawing/2014/main" id="{E5C2366F-2C54-74D8-F725-BF76CF7FE4E6}"/>
              </a:ext>
            </a:extLst>
          </p:cNvPr>
          <p:cNvSpPr txBox="1"/>
          <p:nvPr/>
        </p:nvSpPr>
        <p:spPr>
          <a:xfrm>
            <a:off x="10076301" y="4848404"/>
            <a:ext cx="828000" cy="199725"/>
          </a:xfrm>
          <a:prstGeom prst="rect">
            <a:avLst/>
          </a:prstGeom>
          <a:solidFill>
            <a:srgbClr val="FFF2F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defPPr>
              <a:defRPr lang="en-US"/>
            </a:defPPr>
            <a:lvl1pPr algn="ctr">
              <a:defRPr kumimoji="1" sz="1200">
                <a:solidFill>
                  <a:schemeClr val="tx1"/>
                </a:solidFill>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ja-JP" altLang="en-US" dirty="0"/>
              <a:t>①</a:t>
            </a:r>
            <a:r>
              <a:rPr lang="ja-JP" altLang="en-US" u="sng" dirty="0"/>
              <a:t>ミライへのゲート</a:t>
            </a:r>
            <a:endParaRPr lang="en-US" altLang="ja-JP" u="sng" dirty="0"/>
          </a:p>
        </p:txBody>
      </p:sp>
      <p:sp>
        <p:nvSpPr>
          <p:cNvPr id="28" name="テキスト ボックス 27">
            <a:extLst>
              <a:ext uri="{FF2B5EF4-FFF2-40B4-BE49-F238E27FC236}">
                <a16:creationId xmlns:a16="http://schemas.microsoft.com/office/drawing/2014/main" id="{29599958-896B-62D6-5345-E4AD97098BD4}"/>
              </a:ext>
            </a:extLst>
          </p:cNvPr>
          <p:cNvSpPr txBox="1"/>
          <p:nvPr/>
        </p:nvSpPr>
        <p:spPr>
          <a:xfrm>
            <a:off x="2835654" y="7537100"/>
            <a:ext cx="3096000" cy="288000"/>
          </a:xfrm>
          <a:prstGeom prst="rect">
            <a:avLst/>
          </a:prstGeom>
          <a:noFill/>
        </p:spPr>
        <p:txBody>
          <a:bodyPr vert="horz" wrap="none" lIns="36000" tIns="36000" rIns="36000" bIns="36000" rtlCol="0" anchor="ctr" anchorCtr="0">
            <a:noAutofit/>
          </a:bodyPr>
          <a:lstStyle/>
          <a:p>
            <a:r>
              <a:rPr kumimoji="1" lang="ja-JP" altLang="en-US" sz="1400" b="1" dirty="0">
                <a:latin typeface="Meiryo UI" panose="020B0604030504040204" pitchFamily="50" charset="-128"/>
                <a:ea typeface="Meiryo UI" panose="020B0604030504040204" pitchFamily="50" charset="-128"/>
              </a:rPr>
              <a:t>建築の概要</a:t>
            </a:r>
            <a:endParaRPr kumimoji="1" lang="ja-JP" altLang="en-US" sz="1400" dirty="0">
              <a:latin typeface="Meiryo UI" panose="020B0604030504040204" pitchFamily="50" charset="-128"/>
              <a:ea typeface="Meiryo UI" panose="020B0604030504040204" pitchFamily="50" charset="-128"/>
            </a:endParaRPr>
          </a:p>
        </p:txBody>
      </p:sp>
      <p:sp>
        <p:nvSpPr>
          <p:cNvPr id="29" name="四角形吹き出し 10">
            <a:extLst>
              <a:ext uri="{FF2B5EF4-FFF2-40B4-BE49-F238E27FC236}">
                <a16:creationId xmlns:a16="http://schemas.microsoft.com/office/drawing/2014/main" id="{60C8F331-6C3F-A9E9-2D39-928EB540C397}"/>
              </a:ext>
            </a:extLst>
          </p:cNvPr>
          <p:cNvSpPr/>
          <p:nvPr/>
        </p:nvSpPr>
        <p:spPr>
          <a:xfrm>
            <a:off x="80093" y="8186910"/>
            <a:ext cx="2736000" cy="900000"/>
          </a:xfrm>
          <a:prstGeom prst="wedgeRectCallout">
            <a:avLst>
              <a:gd name="adj1" fmla="val -10194"/>
              <a:gd name="adj2" fmla="val -23254"/>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spcBef>
                <a:spcPts val="200"/>
              </a:spcBef>
            </a:pPr>
            <a:r>
              <a:rPr kumimoji="1" lang="ja-JP" altLang="en-US" sz="1400" b="1" dirty="0">
                <a:solidFill>
                  <a:schemeClr val="tx1"/>
                </a:solidFill>
                <a:latin typeface="Meiryo UI" panose="020B0604030504040204" pitchFamily="50" charset="-128"/>
                <a:ea typeface="Meiryo UI" panose="020B0604030504040204" pitchFamily="50" charset="-128"/>
              </a:rPr>
              <a:t>建築計画</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spcBef>
                <a:spcPts val="200"/>
              </a:spcBef>
            </a:pPr>
            <a:r>
              <a:rPr kumimoji="1" lang="ja-JP" altLang="en-US"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有機的に重なり合う楕円の展示エリア</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72000" indent="-72000">
              <a:spcBef>
                <a:spcPts val="200"/>
              </a:spcBef>
            </a:pPr>
            <a:r>
              <a:rPr kumimoji="1" lang="ja-JP" altLang="en-US" sz="1200" dirty="0">
                <a:solidFill>
                  <a:schemeClr val="tx1"/>
                </a:solidFill>
                <a:latin typeface="Meiryo UI" panose="020B0604030504040204" pitchFamily="50" charset="-128"/>
                <a:ea typeface="Meiryo UI" panose="020B0604030504040204" pitchFamily="50" charset="-128"/>
              </a:rPr>
              <a:t>・ユニバーサルデザインに配慮した</a:t>
            </a:r>
            <a:r>
              <a:rPr lang="ja-JP" altLang="en-US" sz="1200" dirty="0">
                <a:solidFill>
                  <a:schemeClr val="tx1"/>
                </a:solidFill>
                <a:latin typeface="Meiryo UI" panose="020B0604030504040204" pitchFamily="50" charset="-128"/>
                <a:ea typeface="Meiryo UI" panose="020B0604030504040204" pitchFamily="50" charset="-128"/>
              </a:rPr>
              <a:t>ゆるやかなスロープが生み出す</a:t>
            </a:r>
            <a:r>
              <a:rPr kumimoji="1" lang="ja-JP" altLang="en-US"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ひとつながりの回遊性</a:t>
            </a:r>
            <a:endParaRPr lang="en-US" altLang="ja-JP" sz="1200" dirty="0">
              <a:solidFill>
                <a:schemeClr val="tx1"/>
              </a:solidFill>
              <a:latin typeface="Meiryo UI" panose="020B0604030504040204" pitchFamily="50" charset="-128"/>
              <a:ea typeface="Meiryo UI" panose="020B0604030504040204" pitchFamily="50" charset="-128"/>
            </a:endParaRPr>
          </a:p>
        </p:txBody>
      </p:sp>
      <p:graphicFrame>
        <p:nvGraphicFramePr>
          <p:cNvPr id="31" name="表 30">
            <a:extLst>
              <a:ext uri="{FF2B5EF4-FFF2-40B4-BE49-F238E27FC236}">
                <a16:creationId xmlns:a16="http://schemas.microsoft.com/office/drawing/2014/main" id="{C9C54C42-64F4-B47D-6013-E0C51D7FE62B}"/>
              </a:ext>
            </a:extLst>
          </p:cNvPr>
          <p:cNvGraphicFramePr>
            <a:graphicFrameLocks noGrp="1"/>
          </p:cNvGraphicFramePr>
          <p:nvPr>
            <p:extLst>
              <p:ext uri="{D42A27DB-BD31-4B8C-83A1-F6EECF244321}">
                <p14:modId xmlns:p14="http://schemas.microsoft.com/office/powerpoint/2010/main" val="490011503"/>
              </p:ext>
            </p:extLst>
          </p:nvPr>
        </p:nvGraphicFramePr>
        <p:xfrm>
          <a:off x="6526443" y="6949368"/>
          <a:ext cx="6071637" cy="259110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025367920"/>
                    </a:ext>
                  </a:extLst>
                </a:gridCol>
                <a:gridCol w="2348475">
                  <a:extLst>
                    <a:ext uri="{9D8B030D-6E8A-4147-A177-3AD203B41FA5}">
                      <a16:colId xmlns:a16="http://schemas.microsoft.com/office/drawing/2014/main" val="532552842"/>
                    </a:ext>
                  </a:extLst>
                </a:gridCol>
                <a:gridCol w="411162">
                  <a:extLst>
                    <a:ext uri="{9D8B030D-6E8A-4147-A177-3AD203B41FA5}">
                      <a16:colId xmlns:a16="http://schemas.microsoft.com/office/drawing/2014/main" val="3206262728"/>
                    </a:ext>
                  </a:extLst>
                </a:gridCol>
                <a:gridCol w="3096000">
                  <a:extLst>
                    <a:ext uri="{9D8B030D-6E8A-4147-A177-3AD203B41FA5}">
                      <a16:colId xmlns:a16="http://schemas.microsoft.com/office/drawing/2014/main" val="3144155924"/>
                    </a:ext>
                  </a:extLst>
                </a:gridCol>
              </a:tblGrid>
              <a:tr h="373455">
                <a:tc rowSpan="6">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本館棟</a:t>
                      </a:r>
                    </a:p>
                  </a:txBody>
                  <a:tcPr marL="36000" marR="36000" marT="0" marB="0" vert="eaVert" anchor="ct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28000" indent="-828000"/>
                      <a:r>
                        <a:rPr kumimoji="1" lang="ja-JP" altLang="en-US" sz="1200" b="0" dirty="0">
                          <a:solidFill>
                            <a:schemeClr val="tx1"/>
                          </a:solidFill>
                          <a:latin typeface="Meiryo UI" panose="020B0604030504040204" pitchFamily="50" charset="-128"/>
                          <a:ea typeface="Meiryo UI" panose="020B0604030504040204" pitchFamily="50" charset="-128"/>
                        </a:rPr>
                        <a:t>①ミライへのゲート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828000" indent="-828000"/>
                      <a:r>
                        <a:rPr kumimoji="1" lang="ja-JP" altLang="en-US" sz="1100" b="0" dirty="0">
                          <a:solidFill>
                            <a:schemeClr val="tx1"/>
                          </a:solidFill>
                          <a:latin typeface="Meiryo UI" panose="020B0604030504040204" pitchFamily="50" charset="-128"/>
                          <a:ea typeface="Meiryo UI" panose="020B0604030504040204" pitchFamily="50" charset="-128"/>
                        </a:rPr>
                        <a:t>（</a:t>
                      </a:r>
                      <a:r>
                        <a:rPr kumimoji="1" lang="en-US" altLang="ja-JP" sz="1100" b="0" dirty="0">
                          <a:solidFill>
                            <a:schemeClr val="tx1"/>
                          </a:solidFill>
                          <a:latin typeface="Meiryo UI" panose="020B0604030504040204" pitchFamily="50" charset="-128"/>
                          <a:ea typeface="Meiryo UI" panose="020B0604030504040204" pitchFamily="50" charset="-128"/>
                        </a:rPr>
                        <a:t>PHR</a:t>
                      </a:r>
                      <a:r>
                        <a:rPr kumimoji="1" lang="ja-JP" altLang="en-US" sz="1100" b="0" dirty="0">
                          <a:solidFill>
                            <a:schemeClr val="tx1"/>
                          </a:solidFill>
                          <a:latin typeface="Meiryo UI" panose="020B0604030504040204" pitchFamily="50" charset="-128"/>
                          <a:ea typeface="Meiryo UI" panose="020B0604030504040204" pitchFamily="50" charset="-128"/>
                        </a:rPr>
                        <a:t>ポッド</a:t>
                      </a:r>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リフトライド</a:t>
                      </a:r>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ミライの自分）</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pPr algn="ctr"/>
                      <a:r>
                        <a:rPr kumimoji="1" lang="en-US" altLang="ja-JP" sz="1050" b="0" i="0" u="none" strike="noStrike" kern="1200" baseline="0" dirty="0">
                          <a:solidFill>
                            <a:schemeClr val="tx1"/>
                          </a:solidFill>
                          <a:latin typeface="Meiryo UI" panose="020B0604030504040204" pitchFamily="50" charset="-128"/>
                          <a:ea typeface="Meiryo UI" panose="020B0604030504040204" pitchFamily="50" charset="-128"/>
                          <a:cs typeface="+mn-cs"/>
                        </a:rPr>
                        <a:t>1</a:t>
                      </a:r>
                      <a:r>
                        <a:rPr kumimoji="1" lang="ja-JP" altLang="en-US" sz="1050" b="0" i="0" u="none" strike="noStrike" kern="1200" baseline="0" dirty="0">
                          <a:solidFill>
                            <a:schemeClr val="tx1"/>
                          </a:solidFill>
                          <a:latin typeface="Meiryo UI" panose="020B0604030504040204" pitchFamily="50" charset="-128"/>
                          <a:ea typeface="Meiryo UI" panose="020B0604030504040204" pitchFamily="50" charset="-128"/>
                          <a:cs typeface="+mn-cs"/>
                        </a:rPr>
                        <a:t>・</a:t>
                      </a:r>
                      <a:r>
                        <a:rPr kumimoji="1" lang="en-US" altLang="ja-JP" sz="1050" b="0" i="0" u="none" strike="noStrike" kern="1200" baseline="0" dirty="0">
                          <a:solidFill>
                            <a:schemeClr val="tx1"/>
                          </a:solidFill>
                          <a:latin typeface="Meiryo UI" panose="020B0604030504040204" pitchFamily="50" charset="-128"/>
                          <a:ea typeface="Meiryo UI" panose="020B0604030504040204" pitchFamily="50" charset="-128"/>
                          <a:cs typeface="+mn-cs"/>
                        </a:rPr>
                        <a:t>2</a:t>
                      </a:r>
                      <a:r>
                        <a:rPr kumimoji="1" lang="ja-JP" altLang="en-US" sz="1050" b="0" i="0" u="none" strike="noStrike" kern="1200" baseline="0" dirty="0">
                          <a:solidFill>
                            <a:schemeClr val="tx1"/>
                          </a:solidFill>
                          <a:latin typeface="Meiryo UI" panose="020B0604030504040204" pitchFamily="50" charset="-128"/>
                          <a:ea typeface="Meiryo UI" panose="020B0604030504040204" pitchFamily="50" charset="-128"/>
                          <a:cs typeface="+mn-cs"/>
                        </a:rPr>
                        <a:t>階</a:t>
                      </a:r>
                    </a:p>
                  </a:txBody>
                  <a:tcPr marL="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r>
                        <a:rPr kumimoji="1" lang="en-US" altLang="ja-JP" sz="1200" b="0" i="0" u="none" strike="noStrike" kern="1200" baseline="0" dirty="0">
                          <a:solidFill>
                            <a:schemeClr val="tx1"/>
                          </a:solidFill>
                          <a:latin typeface="Meiryo UI" panose="020B0604030504040204" pitchFamily="50" charset="-128"/>
                          <a:ea typeface="Meiryo UI" panose="020B0604030504040204" pitchFamily="50" charset="-128"/>
                          <a:cs typeface="+mn-cs"/>
                        </a:rPr>
                        <a:t>PHR</a:t>
                      </a:r>
                      <a:r>
                        <a:rPr kumimoji="1" lang="ja-JP" altLang="en-US" sz="1200" b="0" i="0" u="none" strike="noStrike" kern="1200" baseline="0" dirty="0">
                          <a:solidFill>
                            <a:schemeClr val="tx1"/>
                          </a:solidFill>
                          <a:latin typeface="Meiryo UI" panose="020B0604030504040204" pitchFamily="50" charset="-128"/>
                          <a:ea typeface="Meiryo UI" panose="020B0604030504040204" pitchFamily="50" charset="-128"/>
                          <a:cs typeface="+mn-cs"/>
                        </a:rPr>
                        <a:t>ポッドでパーソナルデータ（</a:t>
                      </a:r>
                      <a:r>
                        <a:rPr kumimoji="1" lang="en-US" altLang="ja-JP" sz="1200" b="0" i="0" u="none" strike="noStrike" kern="1200" baseline="0" dirty="0">
                          <a:solidFill>
                            <a:schemeClr val="tx1"/>
                          </a:solidFill>
                          <a:latin typeface="Meiryo UI" panose="020B0604030504040204" pitchFamily="50" charset="-128"/>
                          <a:ea typeface="Meiryo UI" panose="020B0604030504040204" pitchFamily="50" charset="-128"/>
                          <a:cs typeface="+mn-cs"/>
                        </a:rPr>
                        <a:t>PHR</a:t>
                      </a:r>
                      <a:r>
                        <a:rPr kumimoji="1" lang="ja-JP" altLang="en-US" sz="1200" b="0" i="0" u="none" strike="noStrike" kern="1200" baseline="0" dirty="0">
                          <a:solidFill>
                            <a:schemeClr val="tx1"/>
                          </a:solidFill>
                          <a:latin typeface="Meiryo UI" panose="020B0604030504040204" pitchFamily="50" charset="-128"/>
                          <a:ea typeface="Meiryo UI" panose="020B0604030504040204" pitchFamily="50" charset="-128"/>
                          <a:cs typeface="+mn-cs"/>
                        </a:rPr>
                        <a:t>）を取得、その後ライドで</a:t>
                      </a:r>
                      <a:r>
                        <a:rPr kumimoji="1" lang="en-US" altLang="ja-JP" sz="1200" b="0" i="0" u="none" strike="noStrike" kern="1200" baseline="0" dirty="0">
                          <a:solidFill>
                            <a:schemeClr val="tx1"/>
                          </a:solidFill>
                          <a:latin typeface="Meiryo UI" panose="020B0604030504040204" pitchFamily="50" charset="-128"/>
                          <a:ea typeface="Meiryo UI" panose="020B0604030504040204" pitchFamily="50" charset="-128"/>
                          <a:cs typeface="+mn-cs"/>
                        </a:rPr>
                        <a:t>2</a:t>
                      </a:r>
                      <a:r>
                        <a:rPr kumimoji="1" lang="ja-JP" altLang="en-US" sz="1200" b="0" i="0" u="none" strike="noStrike" kern="1200" baseline="0" dirty="0">
                          <a:solidFill>
                            <a:schemeClr val="tx1"/>
                          </a:solidFill>
                          <a:latin typeface="Meiryo UI" panose="020B0604030504040204" pitchFamily="50" charset="-128"/>
                          <a:ea typeface="Meiryo UI" panose="020B0604030504040204" pitchFamily="50" charset="-128"/>
                          <a:cs typeface="+mn-cs"/>
                        </a:rPr>
                        <a:t>階へ移動し、ミライの自分に出会う</a:t>
                      </a:r>
                    </a:p>
                  </a:txBody>
                  <a:tcPr marL="36000" marR="0" marT="0" marB="0" anchor="ct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08635247"/>
                  </a:ext>
                </a:extLst>
              </a:tr>
              <a:tr h="294059">
                <a:tc vMerge="1">
                  <a:txBody>
                    <a:bodyPr/>
                    <a:lstStyle/>
                    <a:p>
                      <a:endParaRPr kumimoji="1" lang="ja-JP" altLang="en-US"/>
                    </a:p>
                  </a:txBody>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➁ミライのフード</a:t>
                      </a:r>
                      <a:endParaRPr kumimoji="1" lang="ja-JP" altLang="en-US" sz="1200" strike="sngStrike" kern="1200" dirty="0">
                        <a:solidFill>
                          <a:schemeClr val="tx1"/>
                        </a:solidFill>
                        <a:highlight>
                          <a:srgbClr val="FFFF00"/>
                        </a:highlight>
                        <a:latin typeface="Meiryo UI" panose="020B0604030504040204" pitchFamily="50" charset="-128"/>
                        <a:ea typeface="Meiryo UI" panose="020B0604030504040204" pitchFamily="50" charset="-128"/>
                        <a:cs typeface="+mn-cs"/>
                      </a:endParaRPr>
                    </a:p>
                  </a:txBody>
                  <a:tcPr marL="36000" marR="3600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pPr algn="ct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階</a:t>
                      </a:r>
                      <a:endParaRPr kumimoji="1" lang="ja-JP" altLang="en-US" sz="1050" b="0" i="0" u="none" strike="noStrike" kern="1200" baseline="0" dirty="0">
                        <a:solidFill>
                          <a:schemeClr val="tx1"/>
                        </a:solidFill>
                        <a:latin typeface="Meiryo UI" panose="020B0604030504040204" pitchFamily="50" charset="-128"/>
                        <a:ea typeface="Meiryo UI" panose="020B0604030504040204" pitchFamily="50" charset="-128"/>
                        <a:cs typeface="+mn-cs"/>
                      </a:endParaRPr>
                    </a:p>
                  </a:txBody>
                  <a:tcPr marL="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pPr algn="l"/>
                      <a:r>
                        <a:rPr kumimoji="1" lang="ja-JP" altLang="en-US" sz="1200" b="0" i="0" u="none" strike="noStrike" kern="1200" baseline="0" dirty="0">
                          <a:solidFill>
                            <a:schemeClr val="tx1"/>
                          </a:solidFill>
                          <a:latin typeface="Meiryo UI" panose="020B0604030504040204" pitchFamily="50" charset="-128"/>
                          <a:ea typeface="Meiryo UI" panose="020B0604030504040204" pitchFamily="50" charset="-128"/>
                          <a:cs typeface="+mn-cs"/>
                        </a:rPr>
                        <a:t>パーソナルデータ（</a:t>
                      </a:r>
                      <a:r>
                        <a:rPr kumimoji="1" lang="en-US" altLang="ja-JP" sz="1200" b="0" i="0" u="none" strike="noStrike" kern="1200" baseline="0" dirty="0">
                          <a:solidFill>
                            <a:schemeClr val="tx1"/>
                          </a:solidFill>
                          <a:latin typeface="Meiryo UI" panose="020B0604030504040204" pitchFamily="50" charset="-128"/>
                          <a:ea typeface="Meiryo UI" panose="020B0604030504040204" pitchFamily="50" charset="-128"/>
                          <a:cs typeface="+mn-cs"/>
                        </a:rPr>
                        <a:t>PHR</a:t>
                      </a:r>
                      <a:r>
                        <a:rPr kumimoji="1" lang="ja-JP" altLang="en-US" sz="1200" b="0" i="0" u="none" strike="noStrike" kern="1200" baseline="0" dirty="0">
                          <a:solidFill>
                            <a:schemeClr val="tx1"/>
                          </a:solidFill>
                          <a:latin typeface="Meiryo UI" panose="020B0604030504040204" pitchFamily="50" charset="-128"/>
                          <a:ea typeface="Meiryo UI" panose="020B0604030504040204" pitchFamily="50" charset="-128"/>
                          <a:cs typeface="+mn-cs"/>
                        </a:rPr>
                        <a:t>）をもとに、ミライのヘルスケアフードを提供</a:t>
                      </a:r>
                    </a:p>
                  </a:txBody>
                  <a:tcPr marL="36000" marR="36000" marT="0" marB="0" anchor="ct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702148287"/>
                  </a:ext>
                </a:extLst>
              </a:tr>
              <a:tr h="294059">
                <a:tc vMerge="1">
                  <a:txBody>
                    <a:bodyPr/>
                    <a:lstStyle/>
                    <a:p>
                      <a:endParaRPr kumimoji="1" lang="ja-JP" altLang="en-US"/>
                    </a:p>
                  </a:txBody>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③ミライのヘルスケア</a:t>
                      </a:r>
                      <a:endParaRPr kumimoji="1" lang="ja-JP" altLang="en-US" sz="1200" strike="sngStrike" dirty="0">
                        <a:solidFill>
                          <a:schemeClr val="tx1"/>
                        </a:solidFill>
                        <a:highlight>
                          <a:srgbClr val="FFFF00"/>
                        </a:highlight>
                        <a:latin typeface="Meiryo UI" panose="020B0604030504040204" pitchFamily="50" charset="-128"/>
                        <a:ea typeface="Meiryo UI" panose="020B0604030504040204" pitchFamily="50" charset="-128"/>
                      </a:endParaRPr>
                    </a:p>
                  </a:txBody>
                  <a:tcPr marL="36000" marR="3600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pPr algn="ct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階</a:t>
                      </a:r>
                      <a:endParaRPr kumimoji="1" lang="ja-JP" altLang="en-US" sz="1050" b="0" i="0" u="none" strike="noStrike" kern="1200" baseline="0" dirty="0">
                        <a:solidFill>
                          <a:schemeClr val="tx1"/>
                        </a:solidFill>
                        <a:latin typeface="Meiryo UI" panose="020B0604030504040204" pitchFamily="50" charset="-128"/>
                        <a:ea typeface="Meiryo UI" panose="020B0604030504040204" pitchFamily="50" charset="-128"/>
                        <a:cs typeface="+mn-cs"/>
                      </a:endParaRPr>
                    </a:p>
                  </a:txBody>
                  <a:tcPr marL="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r>
                        <a:rPr kumimoji="1" lang="ja-JP" altLang="en-US" sz="1200" b="0" i="0" u="none" strike="noStrike" kern="1200" baseline="0" dirty="0">
                          <a:solidFill>
                            <a:schemeClr val="tx1"/>
                          </a:solidFill>
                          <a:latin typeface="Meiryo UI" panose="020B0604030504040204" pitchFamily="50" charset="-128"/>
                          <a:ea typeface="Meiryo UI" panose="020B0604030504040204" pitchFamily="50" charset="-128"/>
                          <a:cs typeface="+mn-cs"/>
                        </a:rPr>
                        <a:t>栄養・身体・心に関する様々なミライのヘルスケア体験を提供</a:t>
                      </a:r>
                    </a:p>
                  </a:txBody>
                  <a:tcPr marL="36000" marR="36000" marT="0" marB="0" anchor="ct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577827170"/>
                  </a:ext>
                </a:extLst>
              </a:tr>
              <a:tr h="294059">
                <a:tc vMerge="1">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endParaRPr kumimoji="1" lang="ja-JP" altLang="en-US" sz="1400" dirty="0">
                        <a:latin typeface="Meiryo UI" panose="020B0604030504040204" pitchFamily="50" charset="-128"/>
                        <a:ea typeface="Meiryo UI" panose="020B0604030504040204" pitchFamily="50" charset="-128"/>
                      </a:endParaRPr>
                    </a:p>
                  </a:txBody>
                  <a:tcPr marL="72000" marR="72000" marT="0" marB="0" anchor="ct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④ミライの都市</a:t>
                      </a:r>
                    </a:p>
                  </a:txBody>
                  <a:tcPr marL="36000" marR="3600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階</a:t>
                      </a:r>
                      <a:endParaRPr kumimoji="1" lang="ja-JP" altLang="en-US" sz="1050" b="0" i="0" u="none" strike="noStrike" kern="1200" baseline="0" dirty="0">
                        <a:solidFill>
                          <a:schemeClr val="tx1"/>
                        </a:solidFill>
                        <a:latin typeface="Meiryo UI" panose="020B0604030504040204" pitchFamily="50" charset="-128"/>
                        <a:ea typeface="Meiryo UI" panose="020B0604030504040204" pitchFamily="50" charset="-128"/>
                        <a:cs typeface="+mn-cs"/>
                      </a:endParaRPr>
                    </a:p>
                  </a:txBody>
                  <a:tcPr marL="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kumimoji="1" lang="ja-JP" altLang="en-US" sz="1200" b="0" i="0" u="none" strike="noStrike" kern="1200" baseline="0" dirty="0">
                          <a:solidFill>
                            <a:schemeClr val="tx1"/>
                          </a:solidFill>
                          <a:latin typeface="Meiryo UI" panose="020B0604030504040204" pitchFamily="50" charset="-128"/>
                          <a:ea typeface="Meiryo UI" panose="020B0604030504040204" pitchFamily="50" charset="-128"/>
                          <a:cs typeface="+mn-cs"/>
                        </a:rPr>
                        <a:t>生まれ変わった「ミライの自分」でミライの都市へ参加</a:t>
                      </a:r>
                    </a:p>
                  </a:txBody>
                  <a:tcPr marL="36000" marR="36000" marT="0" marB="0" anchor="ct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27149873"/>
                  </a:ext>
                </a:extLst>
              </a:tr>
              <a:tr h="373455">
                <a:tc vMerge="1">
                  <a:txBody>
                    <a:bodyPr/>
                    <a:lstStyle/>
                    <a:p>
                      <a:endParaRPr kumimoji="1" lang="ja-JP" altLang="en-US" sz="1400" dirty="0">
                        <a:latin typeface="Meiryo UI" panose="020B0604030504040204" pitchFamily="50" charset="-128"/>
                        <a:ea typeface="Meiryo UI" panose="020B0604030504040204" pitchFamily="50" charset="-128"/>
                      </a:endParaRPr>
                    </a:p>
                  </a:txBody>
                  <a:tcPr marL="72000" marR="72000" marT="0" marB="0" anchor="ct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pPr marL="828000" indent="-828000"/>
                      <a:r>
                        <a:rPr kumimoji="1" lang="ja-JP" altLang="en-US" sz="1200" dirty="0">
                          <a:solidFill>
                            <a:schemeClr val="tx1"/>
                          </a:solidFill>
                          <a:latin typeface="Meiryo UI" panose="020B0604030504040204" pitchFamily="50" charset="-128"/>
                          <a:ea typeface="Meiryo UI" panose="020B0604030504040204" pitchFamily="50" charset="-128"/>
                        </a:rPr>
                        <a:t>⑤展示・出展ゾーン</a:t>
                      </a:r>
                    </a:p>
                    <a:p>
                      <a:pPr marL="828000" indent="-828000"/>
                      <a:r>
                        <a:rPr kumimoji="1" lang="ja-JP" altLang="en-US" sz="1100" dirty="0">
                          <a:solidFill>
                            <a:schemeClr val="tx1"/>
                          </a:solidFill>
                          <a:latin typeface="Meiryo UI" panose="020B0604030504040204" pitchFamily="50" charset="-128"/>
                          <a:ea typeface="Meiryo UI" panose="020B0604030504040204" pitchFamily="50" charset="-128"/>
                        </a:rPr>
                        <a:t>（中小企業・スタートアップ）</a:t>
                      </a:r>
                    </a:p>
                  </a:txBody>
                  <a:tcPr marL="36000" marR="3600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bg1">
                          <a:lumMod val="85000"/>
                        </a:schemeClr>
                      </a:solidFill>
                      <a:prstDash val="solid"/>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pPr algn="ct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階</a:t>
                      </a:r>
                      <a:endParaRPr kumimoji="1" lang="en-US" altLang="ja-JP" sz="1050" b="0" i="0" u="none" strike="noStrike" kern="1200" baseline="0" dirty="0">
                        <a:solidFill>
                          <a:schemeClr val="tx1"/>
                        </a:solidFill>
                        <a:latin typeface="Meiryo UI" panose="020B0604030504040204" pitchFamily="50" charset="-128"/>
                        <a:ea typeface="Meiryo UI" panose="020B0604030504040204" pitchFamily="50" charset="-128"/>
                        <a:cs typeface="+mn-cs"/>
                      </a:endParaRPr>
                    </a:p>
                  </a:txBody>
                  <a:tcPr marL="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bg1">
                          <a:lumMod val="85000"/>
                        </a:schemeClr>
                      </a:solidFill>
                      <a:prstDash val="solid"/>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r>
                        <a:rPr kumimoji="1" lang="ja-JP" altLang="en-US" sz="1200" b="0" i="0" u="none" strike="noStrike" kern="1200" baseline="0" dirty="0">
                          <a:solidFill>
                            <a:schemeClr val="tx1"/>
                          </a:solidFill>
                          <a:latin typeface="Meiryo UI" panose="020B0604030504040204" pitchFamily="50" charset="-128"/>
                          <a:ea typeface="Meiryo UI" panose="020B0604030504040204" pitchFamily="50" charset="-128"/>
                          <a:cs typeface="+mn-cs"/>
                        </a:rPr>
                        <a:t>優れた大阪の中小企業・スタートアップの技術・サービスを展示</a:t>
                      </a:r>
                      <a:endParaRPr kumimoji="1" lang="en-US" altLang="ja-JP" sz="1200" b="0" i="0" u="none" strike="noStrike" kern="1200" baseline="0" dirty="0">
                        <a:solidFill>
                          <a:schemeClr val="tx1"/>
                        </a:solidFill>
                        <a:latin typeface="Meiryo UI" panose="020B0604030504040204" pitchFamily="50" charset="-128"/>
                        <a:ea typeface="Meiryo UI" panose="020B0604030504040204" pitchFamily="50" charset="-128"/>
                        <a:cs typeface="+mn-cs"/>
                      </a:endParaRPr>
                    </a:p>
                  </a:txBody>
                  <a:tcPr marL="36000" marR="36000" marT="0" marB="0" anchor="ctr">
                    <a:lnL w="3175" cap="flat" cmpd="sng" algn="ctr">
                      <a:solidFill>
                        <a:schemeClr val="tx1"/>
                      </a:solidFill>
                      <a:prstDash val="sysDot"/>
                      <a:round/>
                      <a:headEnd type="none" w="med" len="med"/>
                      <a:tailEnd type="none" w="med" len="med"/>
                    </a:lnL>
                    <a:lnT w="12700" cap="flat" cmpd="sng" algn="ctr">
                      <a:solidFill>
                        <a:schemeClr val="bg1">
                          <a:lumMod val="85000"/>
                        </a:schemeClr>
                      </a:solidFill>
                      <a:prstDash val="solid"/>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552817174"/>
                  </a:ext>
                </a:extLst>
              </a:tr>
              <a:tr h="373455">
                <a:tc vMerge="1">
                  <a:txBody>
                    <a:bodyPr/>
                    <a:lstStyle/>
                    <a:p>
                      <a:endParaRPr kumimoji="1" lang="ja-JP" altLang="en-US" sz="1400" dirty="0">
                        <a:latin typeface="Meiryo UI" panose="020B0604030504040204" pitchFamily="50" charset="-128"/>
                        <a:ea typeface="Meiryo UI" panose="020B0604030504040204" pitchFamily="50" charset="-128"/>
                      </a:endParaRPr>
                    </a:p>
                  </a:txBody>
                  <a:tcPr marL="72000" marR="72000" marT="0" marB="0" anchor="ct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⑥ミライの大阪の食・文化</a:t>
                      </a:r>
                    </a:p>
                  </a:txBody>
                  <a:tcPr marL="36000" marR="3600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階</a:t>
                      </a:r>
                      <a:endParaRPr kumimoji="1" lang="ja-JP" altLang="en-US" sz="1050" b="0" i="0" u="none" strike="noStrike" kern="1200" baseline="0" dirty="0">
                        <a:solidFill>
                          <a:schemeClr val="tx1"/>
                        </a:solidFill>
                        <a:latin typeface="Meiryo UI" panose="020B0604030504040204" pitchFamily="50" charset="-128"/>
                        <a:ea typeface="Meiryo UI" panose="020B0604030504040204" pitchFamily="50" charset="-128"/>
                        <a:cs typeface="+mn-cs"/>
                      </a:endParaRPr>
                    </a:p>
                  </a:txBody>
                  <a:tcPr marL="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tx1"/>
                          </a:solidFill>
                          <a:latin typeface="Meiryo UI" panose="020B0604030504040204" pitchFamily="50" charset="-128"/>
                          <a:ea typeface="Meiryo UI" panose="020B0604030504040204" pitchFamily="50" charset="-128"/>
                          <a:cs typeface="+mn-cs"/>
                        </a:rPr>
                        <a:t>大阪産（もん）の活用など、大阪の豊かな食文化・新たな食文化を発信</a:t>
                      </a:r>
                    </a:p>
                  </a:txBody>
                  <a:tcPr marL="36000" marR="36000" marT="0" marB="0" anchor="ct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2590582"/>
                  </a:ext>
                </a:extLst>
              </a:tr>
              <a:tr h="373455">
                <a:tc gridSpan="2">
                  <a:txBody>
                    <a:bodyPr/>
                    <a:lstStyle/>
                    <a:p>
                      <a:pPr marL="288000" algn="l"/>
                      <a:r>
                        <a:rPr kumimoji="1" lang="ja-JP" altLang="en-US" sz="1200" dirty="0">
                          <a:solidFill>
                            <a:schemeClr val="tx1"/>
                          </a:solidFill>
                          <a:latin typeface="Meiryo UI" panose="020B0604030504040204" pitchFamily="50" charset="-128"/>
                          <a:ea typeface="Meiryo UI" panose="020B0604030504040204" pitchFamily="50" charset="-128"/>
                        </a:rPr>
                        <a:t>ミライのエンターテインメント棟</a:t>
                      </a:r>
                    </a:p>
                  </a:txBody>
                  <a:tcPr marL="36000" marR="0" marT="0" marB="0" anchor="ct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marL="72000" marR="7200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dirty="0">
                          <a:solidFill>
                            <a:schemeClr val="tx1"/>
                          </a:solidFill>
                          <a:latin typeface="Meiryo UI" panose="020B0604030504040204" pitchFamily="50" charset="-128"/>
                          <a:ea typeface="Meiryo UI" panose="020B0604030504040204" pitchFamily="50" charset="-128"/>
                        </a:rPr>
                        <a:t>360</a:t>
                      </a:r>
                      <a:r>
                        <a:rPr kumimoji="1" lang="ja-JP" altLang="en-US" sz="1200" dirty="0">
                          <a:solidFill>
                            <a:schemeClr val="tx1"/>
                          </a:solidFill>
                          <a:latin typeface="Meiryo UI" panose="020B0604030504040204" pitchFamily="50" charset="-128"/>
                          <a:ea typeface="Meiryo UI" panose="020B0604030504040204" pitchFamily="50" charset="-128"/>
                        </a:rPr>
                        <a:t>度映像や</a:t>
                      </a:r>
                      <a:r>
                        <a:rPr kumimoji="1" lang="en-US" altLang="ja-JP" sz="1200" dirty="0">
                          <a:solidFill>
                            <a:schemeClr val="tx1"/>
                          </a:solidFill>
                          <a:latin typeface="Meiryo UI" panose="020B0604030504040204" pitchFamily="50" charset="-128"/>
                          <a:ea typeface="Meiryo UI" panose="020B0604030504040204" pitchFamily="50" charset="-128"/>
                        </a:rPr>
                        <a:t>AR</a:t>
                      </a:r>
                      <a:r>
                        <a:rPr kumimoji="1" lang="ja-JP" altLang="en-US" sz="1200" dirty="0">
                          <a:solidFill>
                            <a:schemeClr val="tx1"/>
                          </a:solidFill>
                          <a:latin typeface="Meiryo UI" panose="020B0604030504040204" pitchFamily="50" charset="-128"/>
                          <a:ea typeface="Meiryo UI" panose="020B0604030504040204" pitchFamily="50" charset="-128"/>
                        </a:rPr>
                        <a:t>グラスなど先端技術を用いた</a:t>
                      </a:r>
                      <a:r>
                        <a:rPr kumimoji="1" lang="en-US" altLang="ja-JP" sz="1200" dirty="0">
                          <a:solidFill>
                            <a:schemeClr val="tx1"/>
                          </a:solidFill>
                          <a:latin typeface="Meiryo UI" panose="020B0604030504040204" pitchFamily="50" charset="-128"/>
                          <a:ea typeface="Meiryo UI" panose="020B0604030504040204" pitchFamily="50" charset="-128"/>
                        </a:rPr>
                        <a:t>XR</a:t>
                      </a:r>
                      <a:r>
                        <a:rPr kumimoji="1" lang="ja-JP" altLang="en-US" sz="1200" dirty="0">
                          <a:solidFill>
                            <a:schemeClr val="tx1"/>
                          </a:solidFill>
                          <a:latin typeface="Meiryo UI" panose="020B0604030504040204" pitchFamily="50" charset="-128"/>
                          <a:ea typeface="Meiryo UI" panose="020B0604030504040204" pitchFamily="50" charset="-128"/>
                        </a:rPr>
                        <a:t>シアターでミライのエンターテインメント体験を提供</a:t>
                      </a:r>
                    </a:p>
                  </a:txBody>
                  <a:tcPr marL="36000" marR="36000" marT="0" marB="0" anchor="ct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6932868"/>
                  </a:ext>
                </a:extLst>
              </a:tr>
            </a:tbl>
          </a:graphicData>
        </a:graphic>
      </p:graphicFrame>
      <p:sp>
        <p:nvSpPr>
          <p:cNvPr id="33" name="テキスト ボックス 32">
            <a:extLst>
              <a:ext uri="{FF2B5EF4-FFF2-40B4-BE49-F238E27FC236}">
                <a16:creationId xmlns:a16="http://schemas.microsoft.com/office/drawing/2014/main" id="{093B787E-7D1D-5551-33A1-6D897D6A827B}"/>
              </a:ext>
            </a:extLst>
          </p:cNvPr>
          <p:cNvSpPr txBox="1"/>
          <p:nvPr/>
        </p:nvSpPr>
        <p:spPr>
          <a:xfrm>
            <a:off x="10759143" y="5551633"/>
            <a:ext cx="216000" cy="180000"/>
          </a:xfrm>
          <a:prstGeom prst="rect">
            <a:avLst/>
          </a:prstGeom>
          <a:solidFill>
            <a:srgbClr val="FFF2F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defPPr>
              <a:defRPr lang="en-US"/>
            </a:defPPr>
            <a:lvl1pPr algn="ctr">
              <a:defRPr kumimoji="1" sz="1200">
                <a:solidFill>
                  <a:schemeClr val="tx1"/>
                </a:solidFill>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ja-JP" altLang="en-US" sz="1100" dirty="0"/>
              <a:t>リフトライド</a:t>
            </a:r>
          </a:p>
        </p:txBody>
      </p:sp>
      <p:sp>
        <p:nvSpPr>
          <p:cNvPr id="34" name="テキスト ボックス 33">
            <a:extLst>
              <a:ext uri="{FF2B5EF4-FFF2-40B4-BE49-F238E27FC236}">
                <a16:creationId xmlns:a16="http://schemas.microsoft.com/office/drawing/2014/main" id="{653F786F-5F39-A76C-02B3-4AD9ED1EFFF0}"/>
              </a:ext>
            </a:extLst>
          </p:cNvPr>
          <p:cNvSpPr txBox="1"/>
          <p:nvPr/>
        </p:nvSpPr>
        <p:spPr>
          <a:xfrm>
            <a:off x="5661697" y="5538629"/>
            <a:ext cx="288000" cy="180000"/>
          </a:xfrm>
          <a:prstGeom prst="rect">
            <a:avLst/>
          </a:prstGeom>
          <a:solidFill>
            <a:srgbClr val="FFF2F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defPPr>
              <a:defRPr lang="en-US"/>
            </a:defPPr>
            <a:lvl1pPr algn="ctr">
              <a:defRPr kumimoji="1" sz="1200">
                <a:solidFill>
                  <a:schemeClr val="tx1"/>
                </a:solidFill>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ja-JP" altLang="en-US" sz="1100" dirty="0"/>
              <a:t>リフトライド</a:t>
            </a:r>
          </a:p>
        </p:txBody>
      </p:sp>
      <p:sp>
        <p:nvSpPr>
          <p:cNvPr id="8" name="テキスト ボックス 7">
            <a:extLst>
              <a:ext uri="{FF2B5EF4-FFF2-40B4-BE49-F238E27FC236}">
                <a16:creationId xmlns:a16="http://schemas.microsoft.com/office/drawing/2014/main" id="{93C509A0-EE3C-9FBA-808F-C19525886834}"/>
              </a:ext>
            </a:extLst>
          </p:cNvPr>
          <p:cNvSpPr txBox="1"/>
          <p:nvPr/>
        </p:nvSpPr>
        <p:spPr>
          <a:xfrm>
            <a:off x="11027435" y="5670950"/>
            <a:ext cx="576000" cy="241980"/>
          </a:xfrm>
          <a:prstGeom prst="rect">
            <a:avLst/>
          </a:prstGeom>
          <a:noFill/>
        </p:spPr>
        <p:txBody>
          <a:bodyPr wrap="square" lIns="36000" tIns="36000" rIns="36000" bIns="36000" rtlCol="0">
            <a:noAutofit/>
          </a:bodyPr>
          <a:lstStyle/>
          <a:p>
            <a:pPr algn="ctr"/>
            <a:r>
              <a:rPr kumimoji="1" lang="ja-JP" altLang="en-US" sz="1100" dirty="0">
                <a:solidFill>
                  <a:srgbClr val="FF0000"/>
                </a:solidFill>
                <a:latin typeface="Meiryo UI" panose="020B0604030504040204" pitchFamily="50" charset="-128"/>
                <a:ea typeface="Meiryo UI" panose="020B0604030504040204" pitchFamily="50" charset="-128"/>
              </a:rPr>
              <a:t>１階より</a:t>
            </a:r>
          </a:p>
        </p:txBody>
      </p:sp>
      <p:sp>
        <p:nvSpPr>
          <p:cNvPr id="25" name="テキスト ボックス 24">
            <a:extLst>
              <a:ext uri="{FF2B5EF4-FFF2-40B4-BE49-F238E27FC236}">
                <a16:creationId xmlns:a16="http://schemas.microsoft.com/office/drawing/2014/main" id="{B2658F03-9181-5211-64C7-A02FC1883C72}"/>
              </a:ext>
            </a:extLst>
          </p:cNvPr>
          <p:cNvSpPr txBox="1"/>
          <p:nvPr/>
        </p:nvSpPr>
        <p:spPr>
          <a:xfrm>
            <a:off x="11093382" y="1452635"/>
            <a:ext cx="576000" cy="241980"/>
          </a:xfrm>
          <a:prstGeom prst="rect">
            <a:avLst/>
          </a:prstGeom>
          <a:noFill/>
        </p:spPr>
        <p:txBody>
          <a:bodyPr wrap="square" lIns="36000" tIns="36000" rIns="36000" bIns="36000" rtlCol="0">
            <a:noAutofit/>
          </a:bodyPr>
          <a:lstStyle/>
          <a:p>
            <a:r>
              <a:rPr kumimoji="1" lang="ja-JP" altLang="en-US" sz="1100" dirty="0">
                <a:solidFill>
                  <a:srgbClr val="FF0000"/>
                </a:solidFill>
                <a:latin typeface="Meiryo UI" panose="020B0604030504040204" pitchFamily="50" charset="-128"/>
                <a:ea typeface="Meiryo UI" panose="020B0604030504040204" pitchFamily="50" charset="-128"/>
              </a:rPr>
              <a:t>１階へ</a:t>
            </a:r>
          </a:p>
        </p:txBody>
      </p:sp>
      <p:grpSp>
        <p:nvGrpSpPr>
          <p:cNvPr id="57" name="グループ化 56">
            <a:extLst>
              <a:ext uri="{FF2B5EF4-FFF2-40B4-BE49-F238E27FC236}">
                <a16:creationId xmlns:a16="http://schemas.microsoft.com/office/drawing/2014/main" id="{2D89AEFE-B4FF-1778-D660-D86A572D9D9C}"/>
              </a:ext>
            </a:extLst>
          </p:cNvPr>
          <p:cNvGrpSpPr/>
          <p:nvPr/>
        </p:nvGrpSpPr>
        <p:grpSpPr>
          <a:xfrm>
            <a:off x="8686841" y="968520"/>
            <a:ext cx="2398644" cy="3966996"/>
            <a:chOff x="8686841" y="968520"/>
            <a:chExt cx="2398644" cy="3966996"/>
          </a:xfrm>
        </p:grpSpPr>
        <p:cxnSp>
          <p:nvCxnSpPr>
            <p:cNvPr id="26" name="直線矢印コネクタ 25">
              <a:extLst>
                <a:ext uri="{FF2B5EF4-FFF2-40B4-BE49-F238E27FC236}">
                  <a16:creationId xmlns:a16="http://schemas.microsoft.com/office/drawing/2014/main" id="{4A837419-2CCC-822D-C7E9-F65BD43C6B03}"/>
                </a:ext>
              </a:extLst>
            </p:cNvPr>
            <p:cNvCxnSpPr>
              <a:cxnSpLocks/>
            </p:cNvCxnSpPr>
            <p:nvPr/>
          </p:nvCxnSpPr>
          <p:spPr>
            <a:xfrm flipH="1">
              <a:off x="9223587" y="4531836"/>
              <a:ext cx="360000" cy="18000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円弧 26">
              <a:extLst>
                <a:ext uri="{FF2B5EF4-FFF2-40B4-BE49-F238E27FC236}">
                  <a16:creationId xmlns:a16="http://schemas.microsoft.com/office/drawing/2014/main" id="{C6F94263-8556-37D9-F216-A9245C62FC63}"/>
                </a:ext>
              </a:extLst>
            </p:cNvPr>
            <p:cNvSpPr/>
            <p:nvPr/>
          </p:nvSpPr>
          <p:spPr>
            <a:xfrm flipH="1">
              <a:off x="9662001" y="4390835"/>
              <a:ext cx="487280" cy="544681"/>
            </a:xfrm>
            <a:prstGeom prst="arc">
              <a:avLst>
                <a:gd name="adj1" fmla="val 12606424"/>
                <a:gd name="adj2" fmla="val 17419567"/>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円弧 29">
              <a:extLst>
                <a:ext uri="{FF2B5EF4-FFF2-40B4-BE49-F238E27FC236}">
                  <a16:creationId xmlns:a16="http://schemas.microsoft.com/office/drawing/2014/main" id="{BBEC9CB4-A762-D9B6-F82D-AAEBB910091E}"/>
                </a:ext>
              </a:extLst>
            </p:cNvPr>
            <p:cNvSpPr/>
            <p:nvPr/>
          </p:nvSpPr>
          <p:spPr>
            <a:xfrm flipH="1">
              <a:off x="8686841" y="3814169"/>
              <a:ext cx="462797" cy="403328"/>
            </a:xfrm>
            <a:prstGeom prst="arc">
              <a:avLst>
                <a:gd name="adj1" fmla="val 6580307"/>
                <a:gd name="adj2" fmla="val 14717709"/>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円弧 100">
              <a:extLst>
                <a:ext uri="{FF2B5EF4-FFF2-40B4-BE49-F238E27FC236}">
                  <a16:creationId xmlns:a16="http://schemas.microsoft.com/office/drawing/2014/main" id="{232007B6-A126-3572-B438-AEA8E95E3518}"/>
                </a:ext>
              </a:extLst>
            </p:cNvPr>
            <p:cNvSpPr/>
            <p:nvPr/>
          </p:nvSpPr>
          <p:spPr>
            <a:xfrm rot="19745466">
              <a:off x="8784276" y="2792901"/>
              <a:ext cx="1189603" cy="756358"/>
            </a:xfrm>
            <a:custGeom>
              <a:avLst/>
              <a:gdLst>
                <a:gd name="connsiteX0" fmla="*/ 13060 w 1268881"/>
                <a:gd name="connsiteY0" fmla="*/ 603645 h 1512621"/>
                <a:gd name="connsiteX1" fmla="*/ 524296 w 1268881"/>
                <a:gd name="connsiteY1" fmla="*/ 11485 h 1512621"/>
                <a:gd name="connsiteX2" fmla="*/ 1202663 w 1268881"/>
                <a:gd name="connsiteY2" fmla="*/ 419898 h 1512621"/>
                <a:gd name="connsiteX3" fmla="*/ 634441 w 1268881"/>
                <a:gd name="connsiteY3" fmla="*/ 756311 h 1512621"/>
                <a:gd name="connsiteX4" fmla="*/ 13060 w 1268881"/>
                <a:gd name="connsiteY4" fmla="*/ 603645 h 1512621"/>
                <a:gd name="connsiteX0" fmla="*/ 13060 w 1268881"/>
                <a:gd name="connsiteY0" fmla="*/ 603645 h 1512621"/>
                <a:gd name="connsiteX1" fmla="*/ 524296 w 1268881"/>
                <a:gd name="connsiteY1" fmla="*/ 11485 h 1512621"/>
                <a:gd name="connsiteX2" fmla="*/ 1202663 w 1268881"/>
                <a:gd name="connsiteY2" fmla="*/ 419898 h 1512621"/>
                <a:gd name="connsiteX0" fmla="*/ 0 w 1189603"/>
                <a:gd name="connsiteY0" fmla="*/ 603692 h 756358"/>
                <a:gd name="connsiteX1" fmla="*/ 511236 w 1189603"/>
                <a:gd name="connsiteY1" fmla="*/ 11532 h 756358"/>
                <a:gd name="connsiteX2" fmla="*/ 1189603 w 1189603"/>
                <a:gd name="connsiteY2" fmla="*/ 419945 h 756358"/>
                <a:gd name="connsiteX3" fmla="*/ 621381 w 1189603"/>
                <a:gd name="connsiteY3" fmla="*/ 756358 h 756358"/>
                <a:gd name="connsiteX4" fmla="*/ 0 w 1189603"/>
                <a:gd name="connsiteY4" fmla="*/ 603692 h 756358"/>
                <a:gd name="connsiteX0" fmla="*/ 0 w 1189603"/>
                <a:gd name="connsiteY0" fmla="*/ 603692 h 756358"/>
                <a:gd name="connsiteX1" fmla="*/ 511236 w 1189603"/>
                <a:gd name="connsiteY1" fmla="*/ 11532 h 756358"/>
                <a:gd name="connsiteX2" fmla="*/ 1189603 w 1189603"/>
                <a:gd name="connsiteY2" fmla="*/ 419945 h 756358"/>
                <a:gd name="connsiteX0" fmla="*/ 0 w 1189603"/>
                <a:gd name="connsiteY0" fmla="*/ 603692 h 756358"/>
                <a:gd name="connsiteX1" fmla="*/ 511236 w 1189603"/>
                <a:gd name="connsiteY1" fmla="*/ 11532 h 756358"/>
                <a:gd name="connsiteX2" fmla="*/ 1189603 w 1189603"/>
                <a:gd name="connsiteY2" fmla="*/ 419945 h 756358"/>
                <a:gd name="connsiteX3" fmla="*/ 621381 w 1189603"/>
                <a:gd name="connsiteY3" fmla="*/ 756358 h 756358"/>
                <a:gd name="connsiteX4" fmla="*/ 0 w 1189603"/>
                <a:gd name="connsiteY4" fmla="*/ 603692 h 756358"/>
                <a:gd name="connsiteX0" fmla="*/ 16948 w 1189603"/>
                <a:gd name="connsiteY0" fmla="*/ 599437 h 756358"/>
                <a:gd name="connsiteX1" fmla="*/ 511236 w 1189603"/>
                <a:gd name="connsiteY1" fmla="*/ 11532 h 756358"/>
                <a:gd name="connsiteX2" fmla="*/ 1189603 w 1189603"/>
                <a:gd name="connsiteY2" fmla="*/ 419945 h 756358"/>
                <a:gd name="connsiteX0" fmla="*/ 0 w 1189603"/>
                <a:gd name="connsiteY0" fmla="*/ 603692 h 756358"/>
                <a:gd name="connsiteX1" fmla="*/ 511236 w 1189603"/>
                <a:gd name="connsiteY1" fmla="*/ 11532 h 756358"/>
                <a:gd name="connsiteX2" fmla="*/ 1189603 w 1189603"/>
                <a:gd name="connsiteY2" fmla="*/ 419945 h 756358"/>
                <a:gd name="connsiteX3" fmla="*/ 621381 w 1189603"/>
                <a:gd name="connsiteY3" fmla="*/ 756358 h 756358"/>
                <a:gd name="connsiteX4" fmla="*/ 0 w 1189603"/>
                <a:gd name="connsiteY4" fmla="*/ 603692 h 756358"/>
                <a:gd name="connsiteX0" fmla="*/ 16948 w 1189603"/>
                <a:gd name="connsiteY0" fmla="*/ 599437 h 756358"/>
                <a:gd name="connsiteX1" fmla="*/ 511236 w 1189603"/>
                <a:gd name="connsiteY1" fmla="*/ 11532 h 756358"/>
                <a:gd name="connsiteX2" fmla="*/ 1189603 w 1189603"/>
                <a:gd name="connsiteY2" fmla="*/ 419945 h 756358"/>
              </a:gdLst>
              <a:ahLst/>
              <a:cxnLst>
                <a:cxn ang="0">
                  <a:pos x="connsiteX0" y="connsiteY0"/>
                </a:cxn>
                <a:cxn ang="0">
                  <a:pos x="connsiteX1" y="connsiteY1"/>
                </a:cxn>
                <a:cxn ang="0">
                  <a:pos x="connsiteX2" y="connsiteY2"/>
                </a:cxn>
              </a:cxnLst>
              <a:rect l="l" t="t" r="r" b="b"/>
              <a:pathLst>
                <a:path w="1189603" h="756358" stroke="0" extrusionOk="0">
                  <a:moveTo>
                    <a:pt x="0" y="603692"/>
                  </a:moveTo>
                  <a:cubicBezTo>
                    <a:pt x="52496" y="300053"/>
                    <a:pt x="193671" y="71771"/>
                    <a:pt x="511236" y="11532"/>
                  </a:cubicBezTo>
                  <a:cubicBezTo>
                    <a:pt x="789402" y="-41233"/>
                    <a:pt x="1064458" y="119561"/>
                    <a:pt x="1189603" y="419945"/>
                  </a:cubicBezTo>
                  <a:lnTo>
                    <a:pt x="621381" y="756358"/>
                  </a:lnTo>
                  <a:lnTo>
                    <a:pt x="0" y="603692"/>
                  </a:lnTo>
                  <a:close/>
                </a:path>
                <a:path w="1189603" h="756358" fill="none">
                  <a:moveTo>
                    <a:pt x="16948" y="599437"/>
                  </a:moveTo>
                  <a:cubicBezTo>
                    <a:pt x="152097" y="302077"/>
                    <a:pt x="255120" y="65354"/>
                    <a:pt x="511236" y="11532"/>
                  </a:cubicBezTo>
                  <a:cubicBezTo>
                    <a:pt x="788310" y="-46695"/>
                    <a:pt x="1064458" y="119561"/>
                    <a:pt x="1189603" y="419945"/>
                  </a:cubicBezTo>
                </a:path>
              </a:pathLst>
            </a:cu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円弧 35">
              <a:extLst>
                <a:ext uri="{FF2B5EF4-FFF2-40B4-BE49-F238E27FC236}">
                  <a16:creationId xmlns:a16="http://schemas.microsoft.com/office/drawing/2014/main" id="{ABD06C32-CB05-098D-BF13-EBDB4FF471A4}"/>
                </a:ext>
              </a:extLst>
            </p:cNvPr>
            <p:cNvSpPr/>
            <p:nvPr/>
          </p:nvSpPr>
          <p:spPr>
            <a:xfrm flipH="1">
              <a:off x="9985087" y="2516479"/>
              <a:ext cx="422581" cy="542299"/>
            </a:xfrm>
            <a:prstGeom prst="arc">
              <a:avLst>
                <a:gd name="adj1" fmla="val 2691123"/>
                <a:gd name="adj2" fmla="val 8222763"/>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円弧 36">
              <a:extLst>
                <a:ext uri="{FF2B5EF4-FFF2-40B4-BE49-F238E27FC236}">
                  <a16:creationId xmlns:a16="http://schemas.microsoft.com/office/drawing/2014/main" id="{A015746E-7596-43D1-C37B-4BEB4F5EF010}"/>
                </a:ext>
              </a:extLst>
            </p:cNvPr>
            <p:cNvSpPr/>
            <p:nvPr/>
          </p:nvSpPr>
          <p:spPr>
            <a:xfrm>
              <a:off x="9977874" y="2286004"/>
              <a:ext cx="401050" cy="544681"/>
            </a:xfrm>
            <a:prstGeom prst="arc">
              <a:avLst>
                <a:gd name="adj1" fmla="val 2878869"/>
                <a:gd name="adj2" fmla="val 8738633"/>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円弧 103">
              <a:extLst>
                <a:ext uri="{FF2B5EF4-FFF2-40B4-BE49-F238E27FC236}">
                  <a16:creationId xmlns:a16="http://schemas.microsoft.com/office/drawing/2014/main" id="{6C72989B-F201-1FDF-11A1-5C2E5C52BC0F}"/>
                </a:ext>
              </a:extLst>
            </p:cNvPr>
            <p:cNvSpPr/>
            <p:nvPr/>
          </p:nvSpPr>
          <p:spPr>
            <a:xfrm rot="21145914">
              <a:off x="9422338" y="968520"/>
              <a:ext cx="1663147" cy="1425488"/>
            </a:xfrm>
            <a:custGeom>
              <a:avLst/>
              <a:gdLst>
                <a:gd name="connsiteX0" fmla="*/ 34518 w 1707046"/>
                <a:gd name="connsiteY0" fmla="*/ 1404852 h 2192494"/>
                <a:gd name="connsiteX1" fmla="*/ 461355 w 1707046"/>
                <a:gd name="connsiteY1" fmla="*/ 122567 h 2192494"/>
                <a:gd name="connsiteX2" fmla="*/ 1663041 w 1707046"/>
                <a:gd name="connsiteY2" fmla="*/ 748795 h 2192494"/>
                <a:gd name="connsiteX3" fmla="*/ 853523 w 1707046"/>
                <a:gd name="connsiteY3" fmla="*/ 1096247 h 2192494"/>
                <a:gd name="connsiteX4" fmla="*/ 34518 w 1707046"/>
                <a:gd name="connsiteY4" fmla="*/ 1404852 h 2192494"/>
                <a:gd name="connsiteX0" fmla="*/ 34518 w 1707046"/>
                <a:gd name="connsiteY0" fmla="*/ 1404852 h 2192494"/>
                <a:gd name="connsiteX1" fmla="*/ 461355 w 1707046"/>
                <a:gd name="connsiteY1" fmla="*/ 122567 h 2192494"/>
                <a:gd name="connsiteX2" fmla="*/ 1663041 w 1707046"/>
                <a:gd name="connsiteY2" fmla="*/ 748795 h 2192494"/>
                <a:gd name="connsiteX0" fmla="*/ 34624 w 1663147"/>
                <a:gd name="connsiteY0" fmla="*/ 1470143 h 1470143"/>
                <a:gd name="connsiteX1" fmla="*/ 461461 w 1663147"/>
                <a:gd name="connsiteY1" fmla="*/ 187858 h 1470143"/>
                <a:gd name="connsiteX2" fmla="*/ 1663147 w 1663147"/>
                <a:gd name="connsiteY2" fmla="*/ 814086 h 1470143"/>
                <a:gd name="connsiteX3" fmla="*/ 853629 w 1663147"/>
                <a:gd name="connsiteY3" fmla="*/ 1161538 h 1470143"/>
                <a:gd name="connsiteX4" fmla="*/ 34624 w 1663147"/>
                <a:gd name="connsiteY4" fmla="*/ 1470143 h 1470143"/>
                <a:gd name="connsiteX0" fmla="*/ 34624 w 1663147"/>
                <a:gd name="connsiteY0" fmla="*/ 1470143 h 1470143"/>
                <a:gd name="connsiteX1" fmla="*/ 534099 w 1663147"/>
                <a:gd name="connsiteY1" fmla="*/ 110251 h 1470143"/>
                <a:gd name="connsiteX2" fmla="*/ 1663147 w 1663147"/>
                <a:gd name="connsiteY2" fmla="*/ 814086 h 1470143"/>
                <a:gd name="connsiteX0" fmla="*/ 34624 w 1663147"/>
                <a:gd name="connsiteY0" fmla="*/ 1470143 h 1470143"/>
                <a:gd name="connsiteX1" fmla="*/ 461461 w 1663147"/>
                <a:gd name="connsiteY1" fmla="*/ 187858 h 1470143"/>
                <a:gd name="connsiteX2" fmla="*/ 1663147 w 1663147"/>
                <a:gd name="connsiteY2" fmla="*/ 814086 h 1470143"/>
                <a:gd name="connsiteX3" fmla="*/ 853629 w 1663147"/>
                <a:gd name="connsiteY3" fmla="*/ 1161538 h 1470143"/>
                <a:gd name="connsiteX4" fmla="*/ 34624 w 1663147"/>
                <a:gd name="connsiteY4" fmla="*/ 1470143 h 1470143"/>
                <a:gd name="connsiteX0" fmla="*/ 34624 w 1663147"/>
                <a:gd name="connsiteY0" fmla="*/ 1470143 h 1470143"/>
                <a:gd name="connsiteX1" fmla="*/ 534099 w 1663147"/>
                <a:gd name="connsiteY1" fmla="*/ 110253 h 1470143"/>
                <a:gd name="connsiteX2" fmla="*/ 1663147 w 1663147"/>
                <a:gd name="connsiteY2" fmla="*/ 814086 h 1470143"/>
                <a:gd name="connsiteX0" fmla="*/ 34624 w 1663147"/>
                <a:gd name="connsiteY0" fmla="*/ 1425488 h 1425488"/>
                <a:gd name="connsiteX1" fmla="*/ 461461 w 1663147"/>
                <a:gd name="connsiteY1" fmla="*/ 143203 h 1425488"/>
                <a:gd name="connsiteX2" fmla="*/ 1663147 w 1663147"/>
                <a:gd name="connsiteY2" fmla="*/ 769431 h 1425488"/>
                <a:gd name="connsiteX3" fmla="*/ 853629 w 1663147"/>
                <a:gd name="connsiteY3" fmla="*/ 1116883 h 1425488"/>
                <a:gd name="connsiteX4" fmla="*/ 34624 w 1663147"/>
                <a:gd name="connsiteY4" fmla="*/ 1425488 h 1425488"/>
                <a:gd name="connsiteX0" fmla="*/ 34624 w 1663147"/>
                <a:gd name="connsiteY0" fmla="*/ 1425488 h 1425488"/>
                <a:gd name="connsiteX1" fmla="*/ 534099 w 1663147"/>
                <a:gd name="connsiteY1" fmla="*/ 65598 h 1425488"/>
                <a:gd name="connsiteX2" fmla="*/ 1663147 w 1663147"/>
                <a:gd name="connsiteY2" fmla="*/ 769431 h 1425488"/>
              </a:gdLst>
              <a:ahLst/>
              <a:cxnLst>
                <a:cxn ang="0">
                  <a:pos x="connsiteX0" y="connsiteY0"/>
                </a:cxn>
                <a:cxn ang="0">
                  <a:pos x="connsiteX1" y="connsiteY1"/>
                </a:cxn>
                <a:cxn ang="0">
                  <a:pos x="connsiteX2" y="connsiteY2"/>
                </a:cxn>
              </a:cxnLst>
              <a:rect l="l" t="t" r="r" b="b"/>
              <a:pathLst>
                <a:path w="1663147" h="1425488" stroke="0" extrusionOk="0">
                  <a:moveTo>
                    <a:pt x="34624" y="1425488"/>
                  </a:moveTo>
                  <a:cubicBezTo>
                    <a:pt x="-80396" y="921938"/>
                    <a:pt x="98562" y="384320"/>
                    <a:pt x="461461" y="143203"/>
                  </a:cubicBezTo>
                  <a:cubicBezTo>
                    <a:pt x="926771" y="-165958"/>
                    <a:pt x="1497104" y="131256"/>
                    <a:pt x="1663147" y="769431"/>
                  </a:cubicBezTo>
                  <a:lnTo>
                    <a:pt x="853629" y="1116883"/>
                  </a:lnTo>
                  <a:lnTo>
                    <a:pt x="34624" y="1425488"/>
                  </a:lnTo>
                  <a:close/>
                </a:path>
                <a:path w="1663147" h="1425488" fill="none">
                  <a:moveTo>
                    <a:pt x="34624" y="1425488"/>
                  </a:moveTo>
                  <a:cubicBezTo>
                    <a:pt x="-80396" y="921938"/>
                    <a:pt x="171200" y="306715"/>
                    <a:pt x="534099" y="65598"/>
                  </a:cubicBezTo>
                  <a:cubicBezTo>
                    <a:pt x="972514" y="-134948"/>
                    <a:pt x="1497104" y="131256"/>
                    <a:pt x="1663147" y="769431"/>
                  </a:cubicBezTo>
                </a:path>
              </a:pathLst>
            </a:cu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41" name="テキスト ボックス 40">
            <a:extLst>
              <a:ext uri="{FF2B5EF4-FFF2-40B4-BE49-F238E27FC236}">
                <a16:creationId xmlns:a16="http://schemas.microsoft.com/office/drawing/2014/main" id="{DA7E10DE-AEC9-13E4-45BE-DE5B85CDD761}"/>
              </a:ext>
            </a:extLst>
          </p:cNvPr>
          <p:cNvSpPr txBox="1"/>
          <p:nvPr/>
        </p:nvSpPr>
        <p:spPr>
          <a:xfrm>
            <a:off x="5990431" y="1437510"/>
            <a:ext cx="576000" cy="241980"/>
          </a:xfrm>
          <a:prstGeom prst="rect">
            <a:avLst/>
          </a:prstGeom>
          <a:noFill/>
        </p:spPr>
        <p:txBody>
          <a:bodyPr wrap="square" lIns="36000" tIns="36000" rIns="36000" bIns="36000" rtlCol="0">
            <a:noAutofit/>
          </a:bodyPr>
          <a:lstStyle/>
          <a:p>
            <a:pPr algn="ctr"/>
            <a:r>
              <a:rPr kumimoji="1" lang="ja-JP" altLang="en-US" sz="1100" dirty="0">
                <a:solidFill>
                  <a:srgbClr val="FF0000"/>
                </a:solidFill>
                <a:latin typeface="Meiryo UI" panose="020B0604030504040204" pitchFamily="50" charset="-128"/>
                <a:ea typeface="Meiryo UI" panose="020B0604030504040204" pitchFamily="50" charset="-128"/>
              </a:rPr>
              <a:t>２階より</a:t>
            </a:r>
          </a:p>
        </p:txBody>
      </p:sp>
      <p:sp>
        <p:nvSpPr>
          <p:cNvPr id="42" name="テキスト ボックス 41">
            <a:extLst>
              <a:ext uri="{FF2B5EF4-FFF2-40B4-BE49-F238E27FC236}">
                <a16:creationId xmlns:a16="http://schemas.microsoft.com/office/drawing/2014/main" id="{83E4A495-4131-C106-A1B3-FCF0746FA366}"/>
              </a:ext>
            </a:extLst>
          </p:cNvPr>
          <p:cNvSpPr txBox="1"/>
          <p:nvPr/>
        </p:nvSpPr>
        <p:spPr>
          <a:xfrm>
            <a:off x="5973122" y="5692513"/>
            <a:ext cx="576000" cy="241980"/>
          </a:xfrm>
          <a:prstGeom prst="rect">
            <a:avLst/>
          </a:prstGeom>
          <a:noFill/>
        </p:spPr>
        <p:txBody>
          <a:bodyPr wrap="square" lIns="36000" tIns="36000" rIns="36000" bIns="36000" rtlCol="0">
            <a:noAutofit/>
          </a:bodyPr>
          <a:lstStyle/>
          <a:p>
            <a:r>
              <a:rPr kumimoji="1" lang="ja-JP" altLang="en-US" sz="1100" dirty="0">
                <a:solidFill>
                  <a:srgbClr val="FF0000"/>
                </a:solidFill>
                <a:latin typeface="Meiryo UI" panose="020B0604030504040204" pitchFamily="50" charset="-128"/>
                <a:ea typeface="Meiryo UI" panose="020B0604030504040204" pitchFamily="50" charset="-128"/>
              </a:rPr>
              <a:t>２階へ</a:t>
            </a:r>
          </a:p>
        </p:txBody>
      </p:sp>
      <p:grpSp>
        <p:nvGrpSpPr>
          <p:cNvPr id="59" name="グループ化 58">
            <a:extLst>
              <a:ext uri="{FF2B5EF4-FFF2-40B4-BE49-F238E27FC236}">
                <a16:creationId xmlns:a16="http://schemas.microsoft.com/office/drawing/2014/main" id="{B2839BE5-79AD-1537-F52E-EB35D57AF198}"/>
              </a:ext>
            </a:extLst>
          </p:cNvPr>
          <p:cNvGrpSpPr/>
          <p:nvPr/>
        </p:nvGrpSpPr>
        <p:grpSpPr>
          <a:xfrm>
            <a:off x="2717930" y="1702077"/>
            <a:ext cx="3423718" cy="5132225"/>
            <a:chOff x="2717930" y="1702077"/>
            <a:chExt cx="3423718" cy="5132225"/>
          </a:xfrm>
        </p:grpSpPr>
        <p:cxnSp>
          <p:nvCxnSpPr>
            <p:cNvPr id="43" name="直線矢印コネクタ 42">
              <a:extLst>
                <a:ext uri="{FF2B5EF4-FFF2-40B4-BE49-F238E27FC236}">
                  <a16:creationId xmlns:a16="http://schemas.microsoft.com/office/drawing/2014/main" id="{D0F60E46-A8C2-AF77-2CAA-39C129AEF737}"/>
                </a:ext>
              </a:extLst>
            </p:cNvPr>
            <p:cNvCxnSpPr>
              <a:cxnSpLocks/>
            </p:cNvCxnSpPr>
            <p:nvPr/>
          </p:nvCxnSpPr>
          <p:spPr>
            <a:xfrm flipV="1">
              <a:off x="4354539" y="5057419"/>
              <a:ext cx="108000" cy="49622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円弧 43">
              <a:extLst>
                <a:ext uri="{FF2B5EF4-FFF2-40B4-BE49-F238E27FC236}">
                  <a16:creationId xmlns:a16="http://schemas.microsoft.com/office/drawing/2014/main" id="{4A085B19-50A5-930E-04A4-CD23DEB4A8C7}"/>
                </a:ext>
              </a:extLst>
            </p:cNvPr>
            <p:cNvSpPr/>
            <p:nvPr/>
          </p:nvSpPr>
          <p:spPr>
            <a:xfrm>
              <a:off x="4636952" y="4444310"/>
              <a:ext cx="468000" cy="468000"/>
            </a:xfrm>
            <a:prstGeom prst="arc">
              <a:avLst>
                <a:gd name="adj1" fmla="val 12956725"/>
                <a:gd name="adj2" fmla="val 0"/>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5" name="円弧 88">
              <a:extLst>
                <a:ext uri="{FF2B5EF4-FFF2-40B4-BE49-F238E27FC236}">
                  <a16:creationId xmlns:a16="http://schemas.microsoft.com/office/drawing/2014/main" id="{057B854E-4BAE-9DCE-FC0F-575FE75292BB}"/>
                </a:ext>
              </a:extLst>
            </p:cNvPr>
            <p:cNvSpPr/>
            <p:nvPr/>
          </p:nvSpPr>
          <p:spPr>
            <a:xfrm rot="21056842">
              <a:off x="5241032" y="1702077"/>
              <a:ext cx="900616" cy="1552233"/>
            </a:xfrm>
            <a:custGeom>
              <a:avLst/>
              <a:gdLst>
                <a:gd name="connsiteX0" fmla="*/ 1716278 w 1767610"/>
                <a:gd name="connsiteY0" fmla="*/ 771749 h 2323981"/>
                <a:gd name="connsiteX1" fmla="*/ 1677066 w 1767610"/>
                <a:gd name="connsiteY1" fmla="*/ 1674321 h 2323981"/>
                <a:gd name="connsiteX2" fmla="*/ 866994 w 1767610"/>
                <a:gd name="connsiteY2" fmla="*/ 2323771 h 2323981"/>
                <a:gd name="connsiteX3" fmla="*/ 883805 w 1767610"/>
                <a:gd name="connsiteY3" fmla="*/ 1161991 h 2323981"/>
                <a:gd name="connsiteX4" fmla="*/ 1716278 w 1767610"/>
                <a:gd name="connsiteY4" fmla="*/ 771749 h 2323981"/>
                <a:gd name="connsiteX0" fmla="*/ 1716278 w 1767610"/>
                <a:gd name="connsiteY0" fmla="*/ 771749 h 2323981"/>
                <a:gd name="connsiteX1" fmla="*/ 1677066 w 1767610"/>
                <a:gd name="connsiteY1" fmla="*/ 1674321 h 2323981"/>
                <a:gd name="connsiteX2" fmla="*/ 866994 w 1767610"/>
                <a:gd name="connsiteY2" fmla="*/ 2323771 h 2323981"/>
                <a:gd name="connsiteX0" fmla="*/ 849284 w 900616"/>
                <a:gd name="connsiteY0" fmla="*/ 0 h 1552233"/>
                <a:gd name="connsiteX1" fmla="*/ 810072 w 900616"/>
                <a:gd name="connsiteY1" fmla="*/ 902572 h 1552233"/>
                <a:gd name="connsiteX2" fmla="*/ 0 w 900616"/>
                <a:gd name="connsiteY2" fmla="*/ 1552022 h 1552233"/>
                <a:gd name="connsiteX3" fmla="*/ 16811 w 900616"/>
                <a:gd name="connsiteY3" fmla="*/ 390242 h 1552233"/>
                <a:gd name="connsiteX4" fmla="*/ 849284 w 900616"/>
                <a:gd name="connsiteY4" fmla="*/ 0 h 1552233"/>
                <a:gd name="connsiteX0" fmla="*/ 849284 w 900616"/>
                <a:gd name="connsiteY0" fmla="*/ 0 h 1552233"/>
                <a:gd name="connsiteX1" fmla="*/ 810072 w 900616"/>
                <a:gd name="connsiteY1" fmla="*/ 902572 h 1552233"/>
                <a:gd name="connsiteX2" fmla="*/ 1944 w 900616"/>
                <a:gd name="connsiteY2" fmla="*/ 1539819 h 1552233"/>
              </a:gdLst>
              <a:ahLst/>
              <a:cxnLst>
                <a:cxn ang="0">
                  <a:pos x="connsiteX0" y="connsiteY0"/>
                </a:cxn>
                <a:cxn ang="0">
                  <a:pos x="connsiteX1" y="connsiteY1"/>
                </a:cxn>
                <a:cxn ang="0">
                  <a:pos x="connsiteX2" y="connsiteY2"/>
                </a:cxn>
              </a:cxnLst>
              <a:rect l="l" t="t" r="r" b="b"/>
              <a:pathLst>
                <a:path w="900616" h="1552233" stroke="0" extrusionOk="0">
                  <a:moveTo>
                    <a:pt x="849284" y="0"/>
                  </a:moveTo>
                  <a:cubicBezTo>
                    <a:pt x="929415" y="295482"/>
                    <a:pt x="915273" y="621008"/>
                    <a:pt x="810072" y="902572"/>
                  </a:cubicBezTo>
                  <a:cubicBezTo>
                    <a:pt x="658809" y="1307421"/>
                    <a:pt x="343011" y="1560602"/>
                    <a:pt x="0" y="1552022"/>
                  </a:cubicBezTo>
                  <a:lnTo>
                    <a:pt x="16811" y="390242"/>
                  </a:lnTo>
                  <a:lnTo>
                    <a:pt x="849284" y="0"/>
                  </a:lnTo>
                  <a:close/>
                </a:path>
                <a:path w="900616" h="1552233" fill="none">
                  <a:moveTo>
                    <a:pt x="849284" y="0"/>
                  </a:moveTo>
                  <a:cubicBezTo>
                    <a:pt x="929415" y="295482"/>
                    <a:pt x="915273" y="621008"/>
                    <a:pt x="810072" y="902572"/>
                  </a:cubicBezTo>
                  <a:cubicBezTo>
                    <a:pt x="658809" y="1307421"/>
                    <a:pt x="344955" y="1548399"/>
                    <a:pt x="1944" y="1539819"/>
                  </a:cubicBezTo>
                </a:path>
              </a:pathLst>
            </a:cu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6" name="円弧 45">
              <a:extLst>
                <a:ext uri="{FF2B5EF4-FFF2-40B4-BE49-F238E27FC236}">
                  <a16:creationId xmlns:a16="http://schemas.microsoft.com/office/drawing/2014/main" id="{D774E586-8CFC-58F6-E9F9-6EC80EEDE160}"/>
                </a:ext>
              </a:extLst>
            </p:cNvPr>
            <p:cNvSpPr/>
            <p:nvPr/>
          </p:nvSpPr>
          <p:spPr>
            <a:xfrm rot="21180000">
              <a:off x="4611062" y="2682462"/>
              <a:ext cx="252000" cy="144000"/>
            </a:xfrm>
            <a:custGeom>
              <a:avLst/>
              <a:gdLst>
                <a:gd name="connsiteX0" fmla="*/ 410147 w 411524"/>
                <a:gd name="connsiteY0" fmla="*/ 201307 h 360923"/>
                <a:gd name="connsiteX1" fmla="*/ 248597 w 411524"/>
                <a:gd name="connsiteY1" fmla="*/ 356970 h 360923"/>
                <a:gd name="connsiteX2" fmla="*/ 40633 w 411524"/>
                <a:gd name="connsiteY2" fmla="*/ 288128 h 360923"/>
                <a:gd name="connsiteX3" fmla="*/ 205762 w 411524"/>
                <a:gd name="connsiteY3" fmla="*/ 180462 h 360923"/>
                <a:gd name="connsiteX4" fmla="*/ 410147 w 411524"/>
                <a:gd name="connsiteY4" fmla="*/ 201307 h 360923"/>
                <a:gd name="connsiteX0" fmla="*/ 410147 w 411524"/>
                <a:gd name="connsiteY0" fmla="*/ 201307 h 360923"/>
                <a:gd name="connsiteX1" fmla="*/ 248597 w 411524"/>
                <a:gd name="connsiteY1" fmla="*/ 356970 h 360923"/>
                <a:gd name="connsiteX2" fmla="*/ 40633 w 411524"/>
                <a:gd name="connsiteY2" fmla="*/ 288128 h 360923"/>
                <a:gd name="connsiteX0" fmla="*/ 369514 w 369514"/>
                <a:gd name="connsiteY0" fmla="*/ 20845 h 180468"/>
                <a:gd name="connsiteX1" fmla="*/ 207964 w 369514"/>
                <a:gd name="connsiteY1" fmla="*/ 176508 h 180468"/>
                <a:gd name="connsiteX2" fmla="*/ 0 w 369514"/>
                <a:gd name="connsiteY2" fmla="*/ 107666 h 180468"/>
                <a:gd name="connsiteX3" fmla="*/ 165129 w 369514"/>
                <a:gd name="connsiteY3" fmla="*/ 0 h 180468"/>
                <a:gd name="connsiteX4" fmla="*/ 369514 w 369514"/>
                <a:gd name="connsiteY4" fmla="*/ 20845 h 180468"/>
                <a:gd name="connsiteX0" fmla="*/ 369514 w 369514"/>
                <a:gd name="connsiteY0" fmla="*/ 20845 h 180468"/>
                <a:gd name="connsiteX1" fmla="*/ 207964 w 369514"/>
                <a:gd name="connsiteY1" fmla="*/ 176508 h 180468"/>
                <a:gd name="connsiteX2" fmla="*/ 0 w 369514"/>
                <a:gd name="connsiteY2" fmla="*/ 107666 h 180468"/>
              </a:gdLst>
              <a:ahLst/>
              <a:cxnLst>
                <a:cxn ang="0">
                  <a:pos x="connsiteX0" y="connsiteY0"/>
                </a:cxn>
                <a:cxn ang="0">
                  <a:pos x="connsiteX1" y="connsiteY1"/>
                </a:cxn>
                <a:cxn ang="0">
                  <a:pos x="connsiteX2" y="connsiteY2"/>
                </a:cxn>
              </a:cxnLst>
              <a:rect l="l" t="t" r="r" b="b"/>
              <a:pathLst>
                <a:path w="369514" h="180468" stroke="0" extrusionOk="0">
                  <a:moveTo>
                    <a:pt x="369514" y="20845"/>
                  </a:moveTo>
                  <a:cubicBezTo>
                    <a:pt x="359316" y="97756"/>
                    <a:pt x="294314" y="160389"/>
                    <a:pt x="207964" y="176508"/>
                  </a:cubicBezTo>
                  <a:cubicBezTo>
                    <a:pt x="129258" y="191200"/>
                    <a:pt x="48009" y="164304"/>
                    <a:pt x="0" y="107666"/>
                  </a:cubicBezTo>
                  <a:lnTo>
                    <a:pt x="165129" y="0"/>
                  </a:lnTo>
                  <a:lnTo>
                    <a:pt x="369514" y="20845"/>
                  </a:lnTo>
                  <a:close/>
                </a:path>
                <a:path w="369514" h="180468" fill="none">
                  <a:moveTo>
                    <a:pt x="369514" y="20845"/>
                  </a:moveTo>
                  <a:cubicBezTo>
                    <a:pt x="359316" y="97756"/>
                    <a:pt x="294314" y="160389"/>
                    <a:pt x="207964" y="176508"/>
                  </a:cubicBezTo>
                  <a:cubicBezTo>
                    <a:pt x="129258" y="191200"/>
                    <a:pt x="48009" y="164304"/>
                    <a:pt x="0" y="107666"/>
                  </a:cubicBezTo>
                </a:path>
              </a:pathLst>
            </a:cu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円弧 46">
              <a:extLst>
                <a:ext uri="{FF2B5EF4-FFF2-40B4-BE49-F238E27FC236}">
                  <a16:creationId xmlns:a16="http://schemas.microsoft.com/office/drawing/2014/main" id="{3ECD8FE7-FF13-90FA-C663-3EEC07BE6648}"/>
                </a:ext>
              </a:extLst>
            </p:cNvPr>
            <p:cNvSpPr/>
            <p:nvPr/>
          </p:nvSpPr>
          <p:spPr>
            <a:xfrm>
              <a:off x="5124723" y="2968736"/>
              <a:ext cx="324000" cy="324000"/>
            </a:xfrm>
            <a:prstGeom prst="arc">
              <a:avLst>
                <a:gd name="adj1" fmla="val 3760610"/>
                <a:gd name="adj2" fmla="val 1448247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8" name="直線矢印コネクタ 47">
              <a:extLst>
                <a:ext uri="{FF2B5EF4-FFF2-40B4-BE49-F238E27FC236}">
                  <a16:creationId xmlns:a16="http://schemas.microsoft.com/office/drawing/2014/main" id="{85C1792F-37C7-84CA-CEF7-0906B4C50492}"/>
                </a:ext>
              </a:extLst>
            </p:cNvPr>
            <p:cNvCxnSpPr>
              <a:cxnSpLocks/>
            </p:cNvCxnSpPr>
            <p:nvPr/>
          </p:nvCxnSpPr>
          <p:spPr>
            <a:xfrm flipH="1">
              <a:off x="3949914" y="3986505"/>
              <a:ext cx="288000" cy="21600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4584ACBA-4B10-E802-26A3-EE626D1A21BD}"/>
                </a:ext>
              </a:extLst>
            </p:cNvPr>
            <p:cNvCxnSpPr>
              <a:cxnSpLocks/>
            </p:cNvCxnSpPr>
            <p:nvPr/>
          </p:nvCxnSpPr>
          <p:spPr>
            <a:xfrm flipV="1">
              <a:off x="2717930" y="2334647"/>
              <a:ext cx="253587" cy="1452942"/>
            </a:xfrm>
            <a:prstGeom prst="straightConnector1">
              <a:avLst/>
            </a:prstGeom>
            <a:ln w="19050">
              <a:solidFill>
                <a:schemeClr val="accent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01213B1E-C7A6-C236-950C-7EDBE71F0ADE}"/>
                </a:ext>
              </a:extLst>
            </p:cNvPr>
            <p:cNvCxnSpPr>
              <a:cxnSpLocks/>
            </p:cNvCxnSpPr>
            <p:nvPr/>
          </p:nvCxnSpPr>
          <p:spPr>
            <a:xfrm flipH="1">
              <a:off x="2875207" y="5435404"/>
              <a:ext cx="396000" cy="14792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80E44BF0-F7D7-7154-F81E-DD3C427D6F1B}"/>
                </a:ext>
              </a:extLst>
            </p:cNvPr>
            <p:cNvCxnSpPr>
              <a:cxnSpLocks/>
            </p:cNvCxnSpPr>
            <p:nvPr/>
          </p:nvCxnSpPr>
          <p:spPr>
            <a:xfrm flipV="1">
              <a:off x="2726492" y="3801811"/>
              <a:ext cx="0" cy="3032491"/>
            </a:xfrm>
            <a:prstGeom prst="straightConnector1">
              <a:avLst/>
            </a:prstGeom>
            <a:ln w="19050">
              <a:solidFill>
                <a:schemeClr val="accent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53606641-3C49-4DA8-3C43-F61A10261829}"/>
                </a:ext>
              </a:extLst>
            </p:cNvPr>
            <p:cNvCxnSpPr>
              <a:cxnSpLocks/>
            </p:cNvCxnSpPr>
            <p:nvPr/>
          </p:nvCxnSpPr>
          <p:spPr>
            <a:xfrm flipV="1">
              <a:off x="4307130" y="5838395"/>
              <a:ext cx="35052" cy="69958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58" name="楕円 57">
            <a:extLst>
              <a:ext uri="{FF2B5EF4-FFF2-40B4-BE49-F238E27FC236}">
                <a16:creationId xmlns:a16="http://schemas.microsoft.com/office/drawing/2014/main" id="{D7029A25-4B37-E41D-42C0-06D87DD18F46}"/>
              </a:ext>
            </a:extLst>
          </p:cNvPr>
          <p:cNvSpPr/>
          <p:nvPr/>
        </p:nvSpPr>
        <p:spPr>
          <a:xfrm>
            <a:off x="1978853" y="5877807"/>
            <a:ext cx="576000" cy="576000"/>
          </a:xfrm>
          <a:prstGeom prst="ellipse">
            <a:avLst/>
          </a:prstGeom>
          <a:solidFill>
            <a:srgbClr val="FFF2F7"/>
          </a:solidFill>
          <a:ln>
            <a:solidFill>
              <a:srgbClr val="C3C3C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キッチンカー</a:t>
            </a:r>
          </a:p>
        </p:txBody>
      </p:sp>
      <p:sp>
        <p:nvSpPr>
          <p:cNvPr id="9" name="テキスト ボックス 8">
            <a:extLst>
              <a:ext uri="{FF2B5EF4-FFF2-40B4-BE49-F238E27FC236}">
                <a16:creationId xmlns:a16="http://schemas.microsoft.com/office/drawing/2014/main" id="{4D1CE0EA-925F-D7C4-9FF8-E35A7C6AB895}"/>
              </a:ext>
            </a:extLst>
          </p:cNvPr>
          <p:cNvSpPr txBox="1"/>
          <p:nvPr/>
        </p:nvSpPr>
        <p:spPr>
          <a:xfrm>
            <a:off x="4971580" y="4929468"/>
            <a:ext cx="819600" cy="269583"/>
          </a:xfrm>
          <a:prstGeom prst="rect">
            <a:avLst/>
          </a:prstGeom>
          <a:solidFill>
            <a:srgbClr val="FFF2F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defPPr>
              <a:defRPr lang="en-US"/>
            </a:defPPr>
            <a:lvl1pPr algn="ctr">
              <a:defRPr kumimoji="1" sz="1200">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1100" dirty="0">
                <a:solidFill>
                  <a:schemeClr val="tx1"/>
                </a:solidFill>
              </a:rPr>
              <a:t>PHR</a:t>
            </a:r>
            <a:r>
              <a:rPr lang="ja-JP" altLang="en-US" sz="1100" dirty="0">
                <a:solidFill>
                  <a:schemeClr val="tx1"/>
                </a:solidFill>
              </a:rPr>
              <a:t>ポッド</a:t>
            </a:r>
            <a:endParaRPr lang="en-US" altLang="ja-JP" sz="1100" dirty="0">
              <a:solidFill>
                <a:schemeClr val="tx1"/>
              </a:solidFill>
            </a:endParaRPr>
          </a:p>
        </p:txBody>
      </p:sp>
      <p:grpSp>
        <p:nvGrpSpPr>
          <p:cNvPr id="62" name="グループ化 61">
            <a:extLst>
              <a:ext uri="{FF2B5EF4-FFF2-40B4-BE49-F238E27FC236}">
                <a16:creationId xmlns:a16="http://schemas.microsoft.com/office/drawing/2014/main" id="{1E2BCFDA-640E-EE5B-927D-6CBC364A566B}"/>
              </a:ext>
            </a:extLst>
          </p:cNvPr>
          <p:cNvGrpSpPr/>
          <p:nvPr/>
        </p:nvGrpSpPr>
        <p:grpSpPr>
          <a:xfrm>
            <a:off x="5375449" y="5225790"/>
            <a:ext cx="471486" cy="353921"/>
            <a:chOff x="5375449" y="5225790"/>
            <a:chExt cx="471486" cy="353921"/>
          </a:xfrm>
        </p:grpSpPr>
        <p:cxnSp>
          <p:nvCxnSpPr>
            <p:cNvPr id="16" name="直線矢印コネクタ 15">
              <a:extLst>
                <a:ext uri="{FF2B5EF4-FFF2-40B4-BE49-F238E27FC236}">
                  <a16:creationId xmlns:a16="http://schemas.microsoft.com/office/drawing/2014/main" id="{D0575D81-C334-466E-8EFD-2B0E5F8F3D90}"/>
                </a:ext>
              </a:extLst>
            </p:cNvPr>
            <p:cNvCxnSpPr>
              <a:cxnSpLocks/>
            </p:cNvCxnSpPr>
            <p:nvPr/>
          </p:nvCxnSpPr>
          <p:spPr>
            <a:xfrm flipH="1">
              <a:off x="5375449" y="5399711"/>
              <a:ext cx="36000" cy="18000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A7A6E862-FAFC-E181-CE6F-5701DDC52355}"/>
                </a:ext>
              </a:extLst>
            </p:cNvPr>
            <p:cNvCxnSpPr>
              <a:cxnSpLocks/>
            </p:cNvCxnSpPr>
            <p:nvPr/>
          </p:nvCxnSpPr>
          <p:spPr>
            <a:xfrm>
              <a:off x="5570034" y="5337604"/>
              <a:ext cx="108000" cy="18000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962274B9-AFE3-FF9E-9935-BA16B83F75E6}"/>
                </a:ext>
              </a:extLst>
            </p:cNvPr>
            <p:cNvCxnSpPr>
              <a:cxnSpLocks/>
            </p:cNvCxnSpPr>
            <p:nvPr/>
          </p:nvCxnSpPr>
          <p:spPr>
            <a:xfrm>
              <a:off x="5666935" y="5225790"/>
              <a:ext cx="180000" cy="3600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4" name="直線矢印コネクタ 63">
            <a:extLst>
              <a:ext uri="{FF2B5EF4-FFF2-40B4-BE49-F238E27FC236}">
                <a16:creationId xmlns:a16="http://schemas.microsoft.com/office/drawing/2014/main" id="{71F5B8E4-065C-8688-3D05-D11CFCAFA2A5}"/>
              </a:ext>
            </a:extLst>
          </p:cNvPr>
          <p:cNvCxnSpPr>
            <a:cxnSpLocks/>
          </p:cNvCxnSpPr>
          <p:nvPr/>
        </p:nvCxnSpPr>
        <p:spPr>
          <a:xfrm flipH="1">
            <a:off x="10431540" y="5449126"/>
            <a:ext cx="36000" cy="180000"/>
          </a:xfrm>
          <a:prstGeom prst="straightConnector1">
            <a:avLst/>
          </a:prstGeom>
          <a:ln w="2222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650BAB01-DE86-8451-C430-5AB04466791E}"/>
              </a:ext>
            </a:extLst>
          </p:cNvPr>
          <p:cNvCxnSpPr>
            <a:cxnSpLocks/>
          </p:cNvCxnSpPr>
          <p:nvPr/>
        </p:nvCxnSpPr>
        <p:spPr>
          <a:xfrm>
            <a:off x="10654703" y="5387019"/>
            <a:ext cx="108000" cy="180000"/>
          </a:xfrm>
          <a:prstGeom prst="straightConnector1">
            <a:avLst/>
          </a:prstGeom>
          <a:ln w="2222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75A58FE8-E444-35AE-135B-97C29CC7B5E0}"/>
              </a:ext>
            </a:extLst>
          </p:cNvPr>
          <p:cNvCxnSpPr>
            <a:cxnSpLocks/>
          </p:cNvCxnSpPr>
          <p:nvPr/>
        </p:nvCxnSpPr>
        <p:spPr>
          <a:xfrm>
            <a:off x="10770656" y="5227576"/>
            <a:ext cx="180000" cy="36000"/>
          </a:xfrm>
          <a:prstGeom prst="straightConnector1">
            <a:avLst/>
          </a:prstGeom>
          <a:ln w="2222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DEA9782E-5B7E-314D-59C3-7D0429FA51D6}"/>
              </a:ext>
            </a:extLst>
          </p:cNvPr>
          <p:cNvSpPr txBox="1"/>
          <p:nvPr/>
        </p:nvSpPr>
        <p:spPr>
          <a:xfrm>
            <a:off x="3505242" y="2367278"/>
            <a:ext cx="1080000" cy="324000"/>
          </a:xfrm>
          <a:prstGeom prst="rect">
            <a:avLst/>
          </a:prstGeom>
          <a:solidFill>
            <a:srgbClr val="FFF2F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defPPr>
              <a:defRPr lang="en-US"/>
            </a:defPPr>
            <a:lvl1pPr algn="ctr">
              <a:defRPr kumimoji="1" sz="1200">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tx1"/>
                </a:solidFill>
              </a:rPr>
              <a:t>⑤展示・出展ゾーン</a:t>
            </a:r>
            <a:endParaRPr lang="en-US" altLang="ja-JP" dirty="0">
              <a:solidFill>
                <a:schemeClr val="tx1"/>
              </a:solidFill>
            </a:endParaRPr>
          </a:p>
          <a:p>
            <a:r>
              <a:rPr lang="ja-JP" altLang="en-US" sz="800" dirty="0">
                <a:solidFill>
                  <a:schemeClr val="tx1"/>
                </a:solidFill>
              </a:rPr>
              <a:t>（中小企業・</a:t>
            </a:r>
            <a:r>
              <a:rPr lang="en-US" altLang="ja-JP" sz="800" dirty="0">
                <a:solidFill>
                  <a:schemeClr val="tx1"/>
                </a:solidFill>
              </a:rPr>
              <a:t> </a:t>
            </a:r>
            <a:r>
              <a:rPr lang="ja-JP" altLang="en-US" sz="800" dirty="0">
                <a:solidFill>
                  <a:schemeClr val="tx1"/>
                </a:solidFill>
              </a:rPr>
              <a:t>スタートアップ）</a:t>
            </a:r>
          </a:p>
        </p:txBody>
      </p:sp>
      <p:sp>
        <p:nvSpPr>
          <p:cNvPr id="3" name="スライド番号プレースホルダー 2">
            <a:extLst>
              <a:ext uri="{FF2B5EF4-FFF2-40B4-BE49-F238E27FC236}">
                <a16:creationId xmlns:a16="http://schemas.microsoft.com/office/drawing/2014/main" id="{632F5FA7-37AD-BAEE-DA72-85957213742C}"/>
              </a:ext>
            </a:extLst>
          </p:cNvPr>
          <p:cNvSpPr txBox="1">
            <a:spLocks/>
          </p:cNvSpPr>
          <p:nvPr/>
        </p:nvSpPr>
        <p:spPr>
          <a:xfrm>
            <a:off x="10203697" y="9264242"/>
            <a:ext cx="2667000" cy="264649"/>
          </a:xfrm>
          <a:prstGeom prst="rect">
            <a:avLst/>
          </a:prstGeom>
        </p:spPr>
        <p:txBody>
          <a:bodyPr vert="horz" lIns="91440" tIns="45720" rIns="91440" bIns="45720" rtlCol="0" anchor="ctr"/>
          <a:lstStyle>
            <a:defPPr>
              <a:defRPr lang="en-US"/>
            </a:defPPr>
            <a:lvl1pPr marL="0" algn="l"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C1B70CDB-7E4C-474A-A5A0-3BCB74169A46}" type="slidenum">
              <a:rPr lang="en-US" altLang="ja-JP" sz="1551" smtClean="0">
                <a:latin typeface="游ゴシック" panose="020B0400000000000000" pitchFamily="50" charset="-128"/>
                <a:ea typeface="游ゴシック" panose="020B0400000000000000" pitchFamily="50" charset="-128"/>
              </a:rPr>
              <a:pPr algn="r">
                <a:defRPr/>
              </a:pPr>
              <a:t>2</a:t>
            </a:fld>
            <a:endParaRPr lang="en-US" altLang="ja-JP" sz="1551" dirty="0">
              <a:latin typeface="游ゴシック" panose="020B0400000000000000" pitchFamily="50" charset="-128"/>
              <a:ea typeface="游ゴシック" panose="020B0400000000000000" pitchFamily="50" charset="-128"/>
            </a:endParaRPr>
          </a:p>
        </p:txBody>
      </p:sp>
      <p:sp>
        <p:nvSpPr>
          <p:cNvPr id="63" name="正方形/長方形 62"/>
          <p:cNvSpPr/>
          <p:nvPr/>
        </p:nvSpPr>
        <p:spPr>
          <a:xfrm>
            <a:off x="6480481" y="617093"/>
            <a:ext cx="6494630" cy="338554"/>
          </a:xfrm>
          <a:prstGeom prst="rect">
            <a:avLst/>
          </a:prstGeom>
        </p:spPr>
        <p:txBody>
          <a:bodyPr wrap="square">
            <a:spAutoFit/>
          </a:bodyPr>
          <a:lstStyle/>
          <a:p>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ゾーン名称や展示概要については、検討中</a:t>
            </a:r>
            <a:r>
              <a:rPr kumimoji="1" lang="ja-JP" altLang="en-US" sz="1600" dirty="0">
                <a:latin typeface="Meiryo UI" panose="020B0604030504040204" pitchFamily="50" charset="-128"/>
                <a:ea typeface="Meiryo UI" panose="020B0604030504040204" pitchFamily="50" charset="-128"/>
              </a:rPr>
              <a:t>の</a:t>
            </a:r>
            <a:r>
              <a:rPr kumimoji="1" lang="ja-JP" altLang="en-US" sz="1600" dirty="0" smtClean="0">
                <a:latin typeface="Meiryo UI" panose="020B0604030504040204" pitchFamily="50" charset="-128"/>
                <a:ea typeface="Meiryo UI" panose="020B0604030504040204" pitchFamily="50" charset="-128"/>
              </a:rPr>
              <a:t>ため変更することがあります。</a:t>
            </a:r>
            <a:endParaRPr kumimoji="1" lang="ja-JP" altLang="en-US" sz="2800" dirty="0">
              <a:latin typeface="Meiryo UI" panose="020B0604030504040204" pitchFamily="50" charset="-128"/>
              <a:ea typeface="Meiryo UI" panose="020B0604030504040204" pitchFamily="50" charset="-128"/>
            </a:endParaRPr>
          </a:p>
        </p:txBody>
      </p:sp>
      <p:sp>
        <p:nvSpPr>
          <p:cNvPr id="67" name="テキスト ボックス 66">
            <a:extLst>
              <a:ext uri="{FF2B5EF4-FFF2-40B4-BE49-F238E27FC236}">
                <a16:creationId xmlns:a16="http://schemas.microsoft.com/office/drawing/2014/main" id="{56466FDE-C8B9-0C5C-6980-B068815A3489}"/>
              </a:ext>
            </a:extLst>
          </p:cNvPr>
          <p:cNvSpPr txBox="1"/>
          <p:nvPr/>
        </p:nvSpPr>
        <p:spPr>
          <a:xfrm>
            <a:off x="6817986" y="6677757"/>
            <a:ext cx="4608000" cy="288000"/>
          </a:xfrm>
          <a:prstGeom prst="rect">
            <a:avLst/>
          </a:prstGeom>
          <a:noFill/>
        </p:spPr>
        <p:txBody>
          <a:bodyPr vert="horz" wrap="none" lIns="36000" tIns="36000" rIns="36000" bIns="36000" rtlCol="0" anchor="ctr" anchorCtr="0">
            <a:noAutofit/>
          </a:bodyPr>
          <a:lstStyle/>
          <a:p>
            <a:r>
              <a:rPr kumimoji="1" lang="ja-JP" altLang="en-US" sz="1400" b="1" dirty="0">
                <a:latin typeface="Meiryo UI" panose="020B0604030504040204" pitchFamily="50" charset="-128"/>
                <a:ea typeface="Meiryo UI" panose="020B0604030504040204" pitchFamily="50" charset="-128"/>
              </a:rPr>
              <a:t>展示の</a:t>
            </a:r>
            <a:r>
              <a:rPr kumimoji="1" lang="ja-JP" altLang="en-US" sz="1400" b="1" dirty="0" smtClean="0">
                <a:latin typeface="Meiryo UI" panose="020B0604030504040204" pitchFamily="50" charset="-128"/>
                <a:ea typeface="Meiryo UI" panose="020B0604030504040204" pitchFamily="50" charset="-128"/>
              </a:rPr>
              <a:t>概要</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19554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5E3B54F5-582A-8EE0-A7B6-1E863EECF54E}"/>
              </a:ext>
            </a:extLst>
          </p:cNvPr>
          <p:cNvPicPr>
            <a:picLocks noChangeAspect="1"/>
          </p:cNvPicPr>
          <p:nvPr/>
        </p:nvPicPr>
        <p:blipFill>
          <a:blip r:embed="rId2"/>
          <a:stretch>
            <a:fillRect/>
          </a:stretch>
        </p:blipFill>
        <p:spPr>
          <a:xfrm>
            <a:off x="168433" y="1079686"/>
            <a:ext cx="7910513" cy="7857363"/>
          </a:xfrm>
          <a:prstGeom prst="rect">
            <a:avLst/>
          </a:prstGeom>
        </p:spPr>
      </p:pic>
      <p:pic>
        <p:nvPicPr>
          <p:cNvPr id="13" name="図 12">
            <a:extLst>
              <a:ext uri="{FF2B5EF4-FFF2-40B4-BE49-F238E27FC236}">
                <a16:creationId xmlns:a16="http://schemas.microsoft.com/office/drawing/2014/main" id="{4D2165E2-B60F-31D9-47A5-593C8C26EFFD}"/>
              </a:ext>
            </a:extLst>
          </p:cNvPr>
          <p:cNvPicPr>
            <a:picLocks noChangeAspect="1"/>
          </p:cNvPicPr>
          <p:nvPr/>
        </p:nvPicPr>
        <p:blipFill>
          <a:blip r:embed="rId3"/>
          <a:stretch>
            <a:fillRect/>
          </a:stretch>
        </p:blipFill>
        <p:spPr>
          <a:xfrm>
            <a:off x="8078946" y="3533945"/>
            <a:ext cx="4320000" cy="3024000"/>
          </a:xfrm>
          <a:prstGeom prst="rect">
            <a:avLst/>
          </a:prstGeom>
        </p:spPr>
      </p:pic>
      <p:sp>
        <p:nvSpPr>
          <p:cNvPr id="16" name="テキスト ボックス 15">
            <a:extLst>
              <a:ext uri="{FF2B5EF4-FFF2-40B4-BE49-F238E27FC236}">
                <a16:creationId xmlns:a16="http://schemas.microsoft.com/office/drawing/2014/main" id="{8FE85C14-D33B-26FE-7440-32DE8E95A176}"/>
              </a:ext>
            </a:extLst>
          </p:cNvPr>
          <p:cNvSpPr txBox="1"/>
          <p:nvPr/>
        </p:nvSpPr>
        <p:spPr>
          <a:xfrm>
            <a:off x="0" y="0"/>
            <a:ext cx="12801600" cy="56853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defRPr lang="en-US"/>
            </a:defPPr>
            <a:lvl1pPr algn="ctr">
              <a:defRPr kumimoji="1" sz="3000">
                <a:solidFill>
                  <a:schemeClr val="lt1"/>
                </a:solidFill>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t>ミライへのゲートのイメージ</a:t>
            </a:r>
          </a:p>
        </p:txBody>
      </p:sp>
      <p:sp>
        <p:nvSpPr>
          <p:cNvPr id="2" name="テキスト ボックス 1">
            <a:extLst>
              <a:ext uri="{FF2B5EF4-FFF2-40B4-BE49-F238E27FC236}">
                <a16:creationId xmlns:a16="http://schemas.microsoft.com/office/drawing/2014/main" id="{5E1CAF37-0C30-0320-5494-08CE40735D05}"/>
              </a:ext>
            </a:extLst>
          </p:cNvPr>
          <p:cNvSpPr txBox="1"/>
          <p:nvPr/>
        </p:nvSpPr>
        <p:spPr>
          <a:xfrm>
            <a:off x="10163063" y="621837"/>
            <a:ext cx="2638537" cy="288000"/>
          </a:xfrm>
          <a:prstGeom prst="rect">
            <a:avLst/>
          </a:prstGeom>
          <a:noFill/>
        </p:spPr>
        <p:txBody>
          <a:bodyPr vert="horz" wrap="none" lIns="36000" tIns="36000" rIns="36000" bIns="36000" rtlCol="0" anchor="ctr" anchorCtr="0">
            <a:noAutofit/>
          </a:bodyPr>
          <a:lstStyle/>
          <a:p>
            <a:r>
              <a:rPr kumimoji="1" lang="ja-JP" altLang="en-US" sz="1000" dirty="0">
                <a:latin typeface="Meiryo UI" panose="020B0604030504040204" pitchFamily="50" charset="-128"/>
                <a:ea typeface="Meiryo UI" panose="020B0604030504040204" pitchFamily="50" charset="-128"/>
              </a:rPr>
              <a:t>（展示基本設計において検討中のイメージです。）</a:t>
            </a:r>
            <a:endParaRPr kumimoji="1" lang="ja-JP" altLang="en-US" sz="14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89AA18FE-40C8-7F43-DEE2-78FF2B0572F7}"/>
              </a:ext>
            </a:extLst>
          </p:cNvPr>
          <p:cNvSpPr txBox="1"/>
          <p:nvPr/>
        </p:nvSpPr>
        <p:spPr>
          <a:xfrm>
            <a:off x="6757639" y="2754352"/>
            <a:ext cx="1171328" cy="282573"/>
          </a:xfrm>
          <a:prstGeom prst="rect">
            <a:avLst/>
          </a:prstGeom>
          <a:solidFill>
            <a:schemeClr val="bg1"/>
          </a:solidFill>
        </p:spPr>
        <p:txBody>
          <a:bodyPr wrap="none" lIns="72000" tIns="36000" rIns="72000" bIns="0" rtlCol="0" anchor="ctr" anchorCtr="0">
            <a:noAutofit/>
          </a:bodyPr>
          <a:lstStyle/>
          <a:p>
            <a:r>
              <a:rPr kumimoji="1" lang="ja-JP" altLang="en-US" sz="1600" b="1" dirty="0">
                <a:latin typeface="BIZ UDゴシック" panose="020B0400000000000000" pitchFamily="49" charset="-128"/>
                <a:ea typeface="BIZ UDゴシック" panose="020B0400000000000000" pitchFamily="49" charset="-128"/>
              </a:rPr>
              <a:t>ミライ自分</a:t>
            </a:r>
          </a:p>
        </p:txBody>
      </p:sp>
      <p:sp>
        <p:nvSpPr>
          <p:cNvPr id="5" name="テキスト ボックス 4">
            <a:extLst>
              <a:ext uri="{FF2B5EF4-FFF2-40B4-BE49-F238E27FC236}">
                <a16:creationId xmlns:a16="http://schemas.microsoft.com/office/drawing/2014/main" id="{A04175D9-107C-1E77-A23B-870E9E6B7B88}"/>
              </a:ext>
            </a:extLst>
          </p:cNvPr>
          <p:cNvSpPr txBox="1"/>
          <p:nvPr/>
        </p:nvSpPr>
        <p:spPr>
          <a:xfrm>
            <a:off x="6631257" y="6140605"/>
            <a:ext cx="1296000" cy="282573"/>
          </a:xfrm>
          <a:prstGeom prst="rect">
            <a:avLst/>
          </a:prstGeom>
          <a:solidFill>
            <a:schemeClr val="bg1"/>
          </a:solidFill>
        </p:spPr>
        <p:txBody>
          <a:bodyPr wrap="none" lIns="72000" tIns="36000" rIns="72000" bIns="0" rtlCol="0" anchor="ctr" anchorCtr="0">
            <a:noAutofit/>
          </a:bodyPr>
          <a:lstStyle/>
          <a:p>
            <a:r>
              <a:rPr kumimoji="1" lang="ja-JP" altLang="en-US" sz="1600" b="1" dirty="0">
                <a:latin typeface="BIZ UDゴシック" panose="020B0400000000000000" pitchFamily="49" charset="-128"/>
                <a:ea typeface="BIZ UDゴシック" panose="020B0400000000000000" pitchFamily="49" charset="-128"/>
              </a:rPr>
              <a:t>リフトライド</a:t>
            </a:r>
          </a:p>
        </p:txBody>
      </p:sp>
      <p:sp>
        <p:nvSpPr>
          <p:cNvPr id="6" name="テキスト ボックス 5">
            <a:extLst>
              <a:ext uri="{FF2B5EF4-FFF2-40B4-BE49-F238E27FC236}">
                <a16:creationId xmlns:a16="http://schemas.microsoft.com/office/drawing/2014/main" id="{B3844D6F-E3A9-A8ED-3622-84A364F6C3A0}"/>
              </a:ext>
            </a:extLst>
          </p:cNvPr>
          <p:cNvSpPr txBox="1"/>
          <p:nvPr/>
        </p:nvSpPr>
        <p:spPr>
          <a:xfrm>
            <a:off x="6620106" y="7956557"/>
            <a:ext cx="1332000" cy="282573"/>
          </a:xfrm>
          <a:prstGeom prst="rect">
            <a:avLst/>
          </a:prstGeom>
          <a:solidFill>
            <a:schemeClr val="bg1"/>
          </a:solidFill>
        </p:spPr>
        <p:txBody>
          <a:bodyPr wrap="none" lIns="72000" tIns="36000" rIns="72000" bIns="0" rtlCol="0" anchor="ctr" anchorCtr="0">
            <a:noAutofit/>
          </a:bodyPr>
          <a:lstStyle/>
          <a:p>
            <a:r>
              <a:rPr kumimoji="1" lang="ja-JP" altLang="en-US" sz="1600" b="1" dirty="0">
                <a:latin typeface="BIZ UDゴシック" panose="020B0400000000000000" pitchFamily="49" charset="-128"/>
                <a:ea typeface="BIZ UDゴシック" panose="020B0400000000000000" pitchFamily="49" charset="-128"/>
              </a:rPr>
              <a:t>ＰＨＲポッド</a:t>
            </a:r>
          </a:p>
        </p:txBody>
      </p:sp>
      <p:pic>
        <p:nvPicPr>
          <p:cNvPr id="10" name="図 9">
            <a:extLst>
              <a:ext uri="{FF2B5EF4-FFF2-40B4-BE49-F238E27FC236}">
                <a16:creationId xmlns:a16="http://schemas.microsoft.com/office/drawing/2014/main" id="{0FE24CD6-6737-71DD-ACB1-98C930B57ED6}"/>
              </a:ext>
            </a:extLst>
          </p:cNvPr>
          <p:cNvPicPr>
            <a:picLocks noChangeAspect="1"/>
          </p:cNvPicPr>
          <p:nvPr/>
        </p:nvPicPr>
        <p:blipFill>
          <a:blip r:embed="rId4"/>
          <a:stretch>
            <a:fillRect/>
          </a:stretch>
        </p:blipFill>
        <p:spPr>
          <a:xfrm>
            <a:off x="8078946" y="6700442"/>
            <a:ext cx="4320000" cy="2695800"/>
          </a:xfrm>
          <a:prstGeom prst="rect">
            <a:avLst/>
          </a:prstGeom>
        </p:spPr>
      </p:pic>
      <p:pic>
        <p:nvPicPr>
          <p:cNvPr id="14" name="図 13">
            <a:extLst>
              <a:ext uri="{FF2B5EF4-FFF2-40B4-BE49-F238E27FC236}">
                <a16:creationId xmlns:a16="http://schemas.microsoft.com/office/drawing/2014/main" id="{E9071848-CC6F-7DBA-968C-043F41026D04}"/>
              </a:ext>
            </a:extLst>
          </p:cNvPr>
          <p:cNvPicPr>
            <a:picLocks noChangeAspect="1"/>
          </p:cNvPicPr>
          <p:nvPr/>
        </p:nvPicPr>
        <p:blipFill>
          <a:blip r:embed="rId5"/>
          <a:stretch>
            <a:fillRect/>
          </a:stretch>
        </p:blipFill>
        <p:spPr>
          <a:xfrm>
            <a:off x="8078946" y="1027725"/>
            <a:ext cx="4320000" cy="2363723"/>
          </a:xfrm>
          <a:prstGeom prst="rect">
            <a:avLst/>
          </a:prstGeom>
        </p:spPr>
      </p:pic>
      <p:sp>
        <p:nvSpPr>
          <p:cNvPr id="3" name="スライド番号プレースホルダー 2">
            <a:extLst>
              <a:ext uri="{FF2B5EF4-FFF2-40B4-BE49-F238E27FC236}">
                <a16:creationId xmlns:a16="http://schemas.microsoft.com/office/drawing/2014/main" id="{9F2B8AA4-14D3-3CA8-B55A-EBE68747EFFD}"/>
              </a:ext>
            </a:extLst>
          </p:cNvPr>
          <p:cNvSpPr txBox="1">
            <a:spLocks/>
          </p:cNvSpPr>
          <p:nvPr/>
        </p:nvSpPr>
        <p:spPr>
          <a:xfrm>
            <a:off x="10038786" y="9228406"/>
            <a:ext cx="2667000" cy="264649"/>
          </a:xfrm>
          <a:prstGeom prst="rect">
            <a:avLst/>
          </a:prstGeom>
        </p:spPr>
        <p:txBody>
          <a:bodyPr vert="horz" lIns="91440" tIns="45720" rIns="91440" bIns="45720" rtlCol="0" anchor="ctr"/>
          <a:lstStyle>
            <a:defPPr>
              <a:defRPr lang="en-US"/>
            </a:defPPr>
            <a:lvl1pPr marL="0" algn="l"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C1B70CDB-7E4C-474A-A5A0-3BCB74169A46}" type="slidenum">
              <a:rPr lang="en-US" altLang="ja-JP" sz="1551" smtClean="0">
                <a:latin typeface="游ゴシック" panose="020B0400000000000000" pitchFamily="50" charset="-128"/>
                <a:ea typeface="游ゴシック" panose="020B0400000000000000" pitchFamily="50" charset="-128"/>
              </a:rPr>
              <a:pPr algn="r">
                <a:defRPr/>
              </a:pPr>
              <a:t>3</a:t>
            </a:fld>
            <a:endParaRPr lang="en-US" altLang="ja-JP" sz="155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75904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8FE85C14-D33B-26FE-7440-32DE8E95A176}"/>
              </a:ext>
            </a:extLst>
          </p:cNvPr>
          <p:cNvSpPr txBox="1"/>
          <p:nvPr/>
        </p:nvSpPr>
        <p:spPr>
          <a:xfrm>
            <a:off x="0" y="0"/>
            <a:ext cx="12801600" cy="56853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defRPr lang="en-US"/>
            </a:defPPr>
            <a:lvl1pPr algn="ctr">
              <a:defRPr kumimoji="1" sz="3000">
                <a:solidFill>
                  <a:schemeClr val="lt1"/>
                </a:solidFill>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t>ミライの都市ゾーンの検討</a:t>
            </a:r>
          </a:p>
        </p:txBody>
      </p:sp>
      <p:pic>
        <p:nvPicPr>
          <p:cNvPr id="7" name="図 6" descr="建物, 道路 が含まれている画像  自動的に生成された説明">
            <a:extLst>
              <a:ext uri="{FF2B5EF4-FFF2-40B4-BE49-F238E27FC236}">
                <a16:creationId xmlns:a16="http://schemas.microsoft.com/office/drawing/2014/main" id="{85E3C55F-7001-D64A-B38B-D72024185F85}"/>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85738" y="1187465"/>
            <a:ext cx="12401549" cy="7570636"/>
          </a:xfrm>
          <a:prstGeom prst="rect">
            <a:avLst/>
          </a:prstGeom>
        </p:spPr>
      </p:pic>
      <p:sp>
        <p:nvSpPr>
          <p:cNvPr id="11" name="テキスト ボックス 10">
            <a:extLst>
              <a:ext uri="{FF2B5EF4-FFF2-40B4-BE49-F238E27FC236}">
                <a16:creationId xmlns:a16="http://schemas.microsoft.com/office/drawing/2014/main" id="{063C123E-A4AA-83B8-EDD1-8FF8E9CF5FA4}"/>
              </a:ext>
            </a:extLst>
          </p:cNvPr>
          <p:cNvSpPr txBox="1"/>
          <p:nvPr/>
        </p:nvSpPr>
        <p:spPr>
          <a:xfrm>
            <a:off x="483839" y="1293257"/>
            <a:ext cx="11805345" cy="3507343"/>
          </a:xfrm>
          <a:prstGeom prst="roundRect">
            <a:avLst/>
          </a:prstGeom>
          <a:solidFill>
            <a:schemeClr val="bg1"/>
          </a:solidFill>
          <a:ln w="22225">
            <a:solidFill>
              <a:schemeClr val="accent1">
                <a:shade val="50000"/>
              </a:schemeClr>
            </a:solidFill>
          </a:ln>
        </p:spPr>
        <p:txBody>
          <a:bodyPr wrap="square" rtlCol="0">
            <a:spAutoFit/>
          </a:bodyPr>
          <a:lstStyle/>
          <a:p>
            <a:pPr marL="342900" indent="-342900">
              <a:buFont typeface="Wingdings" panose="05000000000000000000" pitchFamily="2" charset="2"/>
              <a:buChar char="l"/>
            </a:pPr>
            <a:endParaRPr kumimoji="1" lang="en-US" altLang="ja-JP" sz="20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kumimoji="1" lang="ja-JP" altLang="en-US" sz="2000" dirty="0">
                <a:latin typeface="Meiryo UI" panose="020B0604030504040204" pitchFamily="50" charset="-128"/>
                <a:ea typeface="Meiryo UI" panose="020B0604030504040204" pitchFamily="50" charset="-128"/>
              </a:rPr>
              <a:t>出展基本計画では、子どもから大人までが楽しみながら、未来の大阪の可能性を感じることができる展示を実現するために、展示全体に「ミライの都市生活」という展示ストーリーを設定しています。</a:t>
            </a:r>
            <a:endParaRPr kumimoji="1" lang="en-US" altLang="ja-JP" sz="20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endParaRPr kumimoji="1" lang="en-US" altLang="ja-JP" sz="20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kumimoji="1" lang="ja-JP" altLang="en-US" sz="2000" dirty="0">
                <a:latin typeface="Meiryo UI" panose="020B0604030504040204" pitchFamily="50" charset="-128"/>
                <a:ea typeface="Meiryo UI" panose="020B0604030504040204" pitchFamily="50" charset="-128"/>
              </a:rPr>
              <a:t>北側１階の展示・体験ゾーンについては、未来に実現が想定される先端的な医療技術やサービスを体感するゾーンとして「ミライの医療」を検討してきました。</a:t>
            </a:r>
            <a:endParaRPr kumimoji="1" lang="en-US" altLang="ja-JP" sz="20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endParaRPr kumimoji="1" lang="en-US" altLang="ja-JP" sz="20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kumimoji="1" lang="ja-JP" altLang="en-US" sz="2000" dirty="0">
                <a:latin typeface="Meiryo UI" panose="020B0604030504040204" pitchFamily="50" charset="-128"/>
                <a:ea typeface="Meiryo UI" panose="020B0604030504040204" pitchFamily="50" charset="-128"/>
              </a:rPr>
              <a:t>「ミライの都市生活」をより体感していただくために、医療のみならず、住まいや公共空間を含めさまざまな観点</a:t>
            </a:r>
            <a:r>
              <a:rPr kumimoji="1" lang="ja-JP" altLang="en-US" sz="2000">
                <a:latin typeface="Meiryo UI" panose="020B0604030504040204" pitchFamily="50" charset="-128"/>
                <a:ea typeface="Meiryo UI" panose="020B0604030504040204" pitchFamily="50" charset="-128"/>
              </a:rPr>
              <a:t>から体験し、</a:t>
            </a:r>
            <a:r>
              <a:rPr kumimoji="1" lang="ja-JP" altLang="en-US" sz="2000" dirty="0">
                <a:latin typeface="Meiryo UI" panose="020B0604030504040204" pitchFamily="50" charset="-128"/>
                <a:ea typeface="Meiryo UI" panose="020B0604030504040204" pitchFamily="50" charset="-128"/>
              </a:rPr>
              <a:t>楽しめる「ミライの都市」ゾーンとして検討を進めていきます。</a:t>
            </a:r>
            <a:endParaRPr kumimoji="1" lang="en-US" altLang="ja-JP" sz="2000" dirty="0">
              <a:latin typeface="Meiryo UI" panose="020B0604030504040204" pitchFamily="50" charset="-128"/>
              <a:ea typeface="Meiryo UI" panose="020B0604030504040204" pitchFamily="50" charset="-128"/>
            </a:endParaRPr>
          </a:p>
          <a:p>
            <a:endParaRPr kumimoji="1" lang="ja-JP" altLang="en-US" sz="2000" dirty="0">
              <a:latin typeface="Meiryo UI" panose="020B0604030504040204" pitchFamily="50" charset="-128"/>
              <a:ea typeface="Meiryo UI" panose="020B0604030504040204" pitchFamily="50" charset="-128"/>
            </a:endParaRPr>
          </a:p>
        </p:txBody>
      </p:sp>
      <p:sp>
        <p:nvSpPr>
          <p:cNvPr id="18" name="楕円 17">
            <a:extLst>
              <a:ext uri="{FF2B5EF4-FFF2-40B4-BE49-F238E27FC236}">
                <a16:creationId xmlns:a16="http://schemas.microsoft.com/office/drawing/2014/main" id="{933FDD9D-9651-5433-3DB3-1505681F441D}"/>
              </a:ext>
            </a:extLst>
          </p:cNvPr>
          <p:cNvSpPr/>
          <p:nvPr/>
        </p:nvSpPr>
        <p:spPr>
          <a:xfrm>
            <a:off x="3193253" y="4958740"/>
            <a:ext cx="6215062" cy="3818847"/>
          </a:xfrm>
          <a:prstGeom prst="ellipse">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latin typeface="Meiryo UI" panose="020B0604030504040204" pitchFamily="50" charset="-128"/>
              <a:ea typeface="Meiryo UI" panose="020B0604030504040204" pitchFamily="50" charset="-128"/>
            </a:endParaRPr>
          </a:p>
        </p:txBody>
      </p:sp>
      <p:sp>
        <p:nvSpPr>
          <p:cNvPr id="15" name="楕円 14">
            <a:extLst>
              <a:ext uri="{FF2B5EF4-FFF2-40B4-BE49-F238E27FC236}">
                <a16:creationId xmlns:a16="http://schemas.microsoft.com/office/drawing/2014/main" id="{46194A17-DE50-83A8-DF1C-7FB41A28F1F1}"/>
              </a:ext>
            </a:extLst>
          </p:cNvPr>
          <p:cNvSpPr/>
          <p:nvPr/>
        </p:nvSpPr>
        <p:spPr>
          <a:xfrm>
            <a:off x="4148839" y="7046404"/>
            <a:ext cx="1714501" cy="75723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Medical</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12" name="楕円 11">
            <a:extLst>
              <a:ext uri="{FF2B5EF4-FFF2-40B4-BE49-F238E27FC236}">
                <a16:creationId xmlns:a16="http://schemas.microsoft.com/office/drawing/2014/main" id="{C1E544F9-F6D1-58C3-DCB3-EF0544ED346B}"/>
              </a:ext>
            </a:extLst>
          </p:cNvPr>
          <p:cNvSpPr/>
          <p:nvPr/>
        </p:nvSpPr>
        <p:spPr>
          <a:xfrm>
            <a:off x="5443533" y="5731027"/>
            <a:ext cx="1714501" cy="75723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Home</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17" name="楕円 16">
            <a:extLst>
              <a:ext uri="{FF2B5EF4-FFF2-40B4-BE49-F238E27FC236}">
                <a16:creationId xmlns:a16="http://schemas.microsoft.com/office/drawing/2014/main" id="{5F617AA1-E1B1-53F5-8BE7-A34B5CFDF848}"/>
              </a:ext>
            </a:extLst>
          </p:cNvPr>
          <p:cNvSpPr/>
          <p:nvPr/>
        </p:nvSpPr>
        <p:spPr>
          <a:xfrm>
            <a:off x="6778577" y="7046404"/>
            <a:ext cx="1714501" cy="75723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Public</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48B1F06E-56C1-883A-A3CE-9F0C094B96A4}"/>
              </a:ext>
            </a:extLst>
          </p:cNvPr>
          <p:cNvSpPr/>
          <p:nvPr/>
        </p:nvSpPr>
        <p:spPr>
          <a:xfrm>
            <a:off x="5060982" y="5109929"/>
            <a:ext cx="2679635" cy="658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spcBef>
                <a:spcPts val="300"/>
              </a:spcBef>
            </a:pPr>
            <a:r>
              <a:rPr kumimoji="1" lang="ja-JP" altLang="en-US" b="1" dirty="0">
                <a:solidFill>
                  <a:srgbClr val="002060"/>
                </a:solidFill>
                <a:latin typeface="Meiryo UI" panose="020B0604030504040204" pitchFamily="50" charset="-128"/>
                <a:ea typeface="Meiryo UI" panose="020B0604030504040204" pitchFamily="50" charset="-128"/>
              </a:rPr>
              <a:t>「ミライの都市」のテーマ</a:t>
            </a:r>
            <a:endParaRPr kumimoji="1" lang="en-US" altLang="ja-JP" b="1" dirty="0">
              <a:solidFill>
                <a:srgbClr val="002060"/>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10FDA17E-6B93-A8CA-5C59-4F40B06BDC16}"/>
              </a:ext>
            </a:extLst>
          </p:cNvPr>
          <p:cNvSpPr/>
          <p:nvPr/>
        </p:nvSpPr>
        <p:spPr>
          <a:xfrm>
            <a:off x="5244627" y="6392677"/>
            <a:ext cx="2187683" cy="536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spcBef>
                <a:spcPts val="300"/>
              </a:spcBef>
            </a:pPr>
            <a:r>
              <a:rPr kumimoji="1" lang="ja-JP" altLang="en-US" sz="1100" dirty="0">
                <a:solidFill>
                  <a:schemeClr val="tx1"/>
                </a:solidFill>
                <a:latin typeface="Meiryo UI" panose="020B0604030504040204" pitchFamily="50" charset="-128"/>
                <a:ea typeface="Meiryo UI" panose="020B0604030504040204" pitchFamily="50" charset="-128"/>
              </a:rPr>
              <a:t>基礎的な医療・ケア機能をもった住居</a:t>
            </a:r>
          </a:p>
        </p:txBody>
      </p:sp>
      <p:sp>
        <p:nvSpPr>
          <p:cNvPr id="21" name="正方形/長方形 20">
            <a:extLst>
              <a:ext uri="{FF2B5EF4-FFF2-40B4-BE49-F238E27FC236}">
                <a16:creationId xmlns:a16="http://schemas.microsoft.com/office/drawing/2014/main" id="{74570E05-FAB9-F861-7513-740B4DD9AB76}"/>
              </a:ext>
            </a:extLst>
          </p:cNvPr>
          <p:cNvSpPr/>
          <p:nvPr/>
        </p:nvSpPr>
        <p:spPr>
          <a:xfrm>
            <a:off x="4016759" y="7687124"/>
            <a:ext cx="2187683" cy="5018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spcBef>
                <a:spcPts val="300"/>
              </a:spcBef>
            </a:pPr>
            <a:r>
              <a:rPr kumimoji="1" lang="ja-JP" altLang="en-US" sz="1100" dirty="0">
                <a:solidFill>
                  <a:schemeClr val="tx1"/>
                </a:solidFill>
                <a:latin typeface="Meiryo UI" panose="020B0604030504040204" pitchFamily="50" charset="-128"/>
                <a:ea typeface="Meiryo UI" panose="020B0604030504040204" pitchFamily="50" charset="-128"/>
              </a:rPr>
              <a:t>未来の超先進医療技術・サービス</a:t>
            </a:r>
          </a:p>
        </p:txBody>
      </p:sp>
      <p:sp>
        <p:nvSpPr>
          <p:cNvPr id="22" name="正方形/長方形 21">
            <a:extLst>
              <a:ext uri="{FF2B5EF4-FFF2-40B4-BE49-F238E27FC236}">
                <a16:creationId xmlns:a16="http://schemas.microsoft.com/office/drawing/2014/main" id="{B4EB955B-3387-2C88-53AD-0EE940864D8E}"/>
              </a:ext>
            </a:extLst>
          </p:cNvPr>
          <p:cNvSpPr/>
          <p:nvPr/>
        </p:nvSpPr>
        <p:spPr>
          <a:xfrm>
            <a:off x="6509847" y="7740020"/>
            <a:ext cx="2461539" cy="396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spcBef>
                <a:spcPts val="300"/>
              </a:spcBef>
            </a:pPr>
            <a:r>
              <a:rPr kumimoji="1" lang="ja-JP" altLang="en-US" sz="1100" dirty="0">
                <a:solidFill>
                  <a:schemeClr val="tx1"/>
                </a:solidFill>
                <a:latin typeface="Meiryo UI" panose="020B0604030504040204" pitchFamily="50" charset="-128"/>
                <a:ea typeface="Meiryo UI" panose="020B0604030504040204" pitchFamily="50" charset="-128"/>
              </a:rPr>
              <a:t>移動交通、公共空間等に存在するケア</a:t>
            </a:r>
          </a:p>
        </p:txBody>
      </p:sp>
      <p:sp>
        <p:nvSpPr>
          <p:cNvPr id="2" name="スライド番号プレースホルダー 2">
            <a:extLst>
              <a:ext uri="{FF2B5EF4-FFF2-40B4-BE49-F238E27FC236}">
                <a16:creationId xmlns:a16="http://schemas.microsoft.com/office/drawing/2014/main" id="{0116FD19-1A0B-0237-C4FF-D11A4FD01C2A}"/>
              </a:ext>
            </a:extLst>
          </p:cNvPr>
          <p:cNvSpPr txBox="1">
            <a:spLocks/>
          </p:cNvSpPr>
          <p:nvPr/>
        </p:nvSpPr>
        <p:spPr>
          <a:xfrm>
            <a:off x="10002231" y="9244709"/>
            <a:ext cx="2667000" cy="264649"/>
          </a:xfrm>
          <a:prstGeom prst="rect">
            <a:avLst/>
          </a:prstGeom>
        </p:spPr>
        <p:txBody>
          <a:bodyPr vert="horz" lIns="91440" tIns="45720" rIns="91440" bIns="45720" rtlCol="0" anchor="ctr"/>
          <a:lstStyle>
            <a:defPPr>
              <a:defRPr lang="en-US"/>
            </a:defPPr>
            <a:lvl1pPr marL="0" algn="l"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C1B70CDB-7E4C-474A-A5A0-3BCB74169A46}" type="slidenum">
              <a:rPr lang="en-US" altLang="ja-JP" sz="1551" smtClean="0">
                <a:latin typeface="游ゴシック" panose="020B0400000000000000" pitchFamily="50" charset="-128"/>
                <a:ea typeface="游ゴシック" panose="020B0400000000000000" pitchFamily="50" charset="-128"/>
              </a:rPr>
              <a:pPr algn="r">
                <a:defRPr/>
              </a:pPr>
              <a:t>4</a:t>
            </a:fld>
            <a:endParaRPr lang="en-US" altLang="ja-JP" sz="155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176346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A7E99AC7-459A-06FA-354F-D0B137520B66}"/>
              </a:ext>
            </a:extLst>
          </p:cNvPr>
          <p:cNvGraphicFramePr>
            <a:graphicFrameLocks noGrp="1"/>
          </p:cNvGraphicFramePr>
          <p:nvPr>
            <p:extLst>
              <p:ext uri="{D42A27DB-BD31-4B8C-83A1-F6EECF244321}">
                <p14:modId xmlns:p14="http://schemas.microsoft.com/office/powerpoint/2010/main" val="3148280305"/>
              </p:ext>
            </p:extLst>
          </p:nvPr>
        </p:nvGraphicFramePr>
        <p:xfrm>
          <a:off x="215244" y="1825177"/>
          <a:ext cx="12371111" cy="7262382"/>
        </p:xfrm>
        <a:graphic>
          <a:graphicData uri="http://schemas.openxmlformats.org/drawingml/2006/table">
            <a:tbl>
              <a:tblPr firstRow="1" bandRow="1">
                <a:tableStyleId>{5C22544A-7EE6-4342-B048-85BDC9FD1C3A}</a:tableStyleId>
              </a:tblPr>
              <a:tblGrid>
                <a:gridCol w="703345">
                  <a:extLst>
                    <a:ext uri="{9D8B030D-6E8A-4147-A177-3AD203B41FA5}">
                      <a16:colId xmlns:a16="http://schemas.microsoft.com/office/drawing/2014/main" val="1903612739"/>
                    </a:ext>
                  </a:extLst>
                </a:gridCol>
                <a:gridCol w="867150">
                  <a:extLst>
                    <a:ext uri="{9D8B030D-6E8A-4147-A177-3AD203B41FA5}">
                      <a16:colId xmlns:a16="http://schemas.microsoft.com/office/drawing/2014/main" val="1360777866"/>
                    </a:ext>
                  </a:extLst>
                </a:gridCol>
                <a:gridCol w="867150">
                  <a:extLst>
                    <a:ext uri="{9D8B030D-6E8A-4147-A177-3AD203B41FA5}">
                      <a16:colId xmlns:a16="http://schemas.microsoft.com/office/drawing/2014/main" val="3923317484"/>
                    </a:ext>
                  </a:extLst>
                </a:gridCol>
                <a:gridCol w="867150">
                  <a:extLst>
                    <a:ext uri="{9D8B030D-6E8A-4147-A177-3AD203B41FA5}">
                      <a16:colId xmlns:a16="http://schemas.microsoft.com/office/drawing/2014/main" val="4006998022"/>
                    </a:ext>
                  </a:extLst>
                </a:gridCol>
                <a:gridCol w="1000167">
                  <a:extLst>
                    <a:ext uri="{9D8B030D-6E8A-4147-A177-3AD203B41FA5}">
                      <a16:colId xmlns:a16="http://schemas.microsoft.com/office/drawing/2014/main" val="1525697668"/>
                    </a:ext>
                  </a:extLst>
                </a:gridCol>
                <a:gridCol w="734135">
                  <a:extLst>
                    <a:ext uri="{9D8B030D-6E8A-4147-A177-3AD203B41FA5}">
                      <a16:colId xmlns:a16="http://schemas.microsoft.com/office/drawing/2014/main" val="2719419982"/>
                    </a:ext>
                  </a:extLst>
                </a:gridCol>
                <a:gridCol w="867150">
                  <a:extLst>
                    <a:ext uri="{9D8B030D-6E8A-4147-A177-3AD203B41FA5}">
                      <a16:colId xmlns:a16="http://schemas.microsoft.com/office/drawing/2014/main" val="2540609330"/>
                    </a:ext>
                  </a:extLst>
                </a:gridCol>
                <a:gridCol w="867150">
                  <a:extLst>
                    <a:ext uri="{9D8B030D-6E8A-4147-A177-3AD203B41FA5}">
                      <a16:colId xmlns:a16="http://schemas.microsoft.com/office/drawing/2014/main" val="1587373238"/>
                    </a:ext>
                  </a:extLst>
                </a:gridCol>
                <a:gridCol w="867150">
                  <a:extLst>
                    <a:ext uri="{9D8B030D-6E8A-4147-A177-3AD203B41FA5}">
                      <a16:colId xmlns:a16="http://schemas.microsoft.com/office/drawing/2014/main" val="381968107"/>
                    </a:ext>
                  </a:extLst>
                </a:gridCol>
                <a:gridCol w="867150">
                  <a:extLst>
                    <a:ext uri="{9D8B030D-6E8A-4147-A177-3AD203B41FA5}">
                      <a16:colId xmlns:a16="http://schemas.microsoft.com/office/drawing/2014/main" val="1012964348"/>
                    </a:ext>
                  </a:extLst>
                </a:gridCol>
                <a:gridCol w="867150">
                  <a:extLst>
                    <a:ext uri="{9D8B030D-6E8A-4147-A177-3AD203B41FA5}">
                      <a16:colId xmlns:a16="http://schemas.microsoft.com/office/drawing/2014/main" val="45543031"/>
                    </a:ext>
                  </a:extLst>
                </a:gridCol>
                <a:gridCol w="867150">
                  <a:extLst>
                    <a:ext uri="{9D8B030D-6E8A-4147-A177-3AD203B41FA5}">
                      <a16:colId xmlns:a16="http://schemas.microsoft.com/office/drawing/2014/main" val="3427954291"/>
                    </a:ext>
                  </a:extLst>
                </a:gridCol>
                <a:gridCol w="867150">
                  <a:extLst>
                    <a:ext uri="{9D8B030D-6E8A-4147-A177-3AD203B41FA5}">
                      <a16:colId xmlns:a16="http://schemas.microsoft.com/office/drawing/2014/main" val="1405822604"/>
                    </a:ext>
                  </a:extLst>
                </a:gridCol>
                <a:gridCol w="1261964">
                  <a:extLst>
                    <a:ext uri="{9D8B030D-6E8A-4147-A177-3AD203B41FA5}">
                      <a16:colId xmlns:a16="http://schemas.microsoft.com/office/drawing/2014/main" val="1226801472"/>
                    </a:ext>
                  </a:extLst>
                </a:gridCol>
              </a:tblGrid>
              <a:tr h="588593">
                <a:tc>
                  <a:txBody>
                    <a:bodyPr/>
                    <a:lstStyle/>
                    <a:p>
                      <a:endParaRPr kumimoji="1" lang="ja-JP" altLang="en-US" sz="2000" dirty="0"/>
                    </a:p>
                  </a:txBody>
                  <a:tcPr marL="96012" marR="96012" marT="48006" marB="48006">
                    <a:lnR w="28575" cap="flat" cmpd="sng" algn="ctr">
                      <a:solidFill>
                        <a:schemeClr val="bg1"/>
                      </a:solidFill>
                      <a:prstDash val="solid"/>
                      <a:round/>
                      <a:headEnd type="none" w="med" len="med"/>
                      <a:tailEnd type="none" w="med" len="med"/>
                    </a:lnR>
                  </a:tcPr>
                </a:tc>
                <a:tc gridSpan="4">
                  <a:txBody>
                    <a:bodyPr/>
                    <a:lstStyle/>
                    <a:p>
                      <a:pPr algn="ctr"/>
                      <a:r>
                        <a:rPr kumimoji="1" lang="en-US" altLang="ja-JP" sz="1400" dirty="0">
                          <a:latin typeface="BIZ UDPゴシック" panose="020B0400000000000000" pitchFamily="50" charset="-128"/>
                          <a:ea typeface="BIZ UDPゴシック" panose="020B0400000000000000" pitchFamily="50" charset="-128"/>
                        </a:rPr>
                        <a:t>2022</a:t>
                      </a:r>
                      <a:r>
                        <a:rPr kumimoji="1" lang="ja-JP" altLang="en-US" sz="1400" dirty="0">
                          <a:latin typeface="BIZ UDPゴシック" panose="020B0400000000000000" pitchFamily="50" charset="-128"/>
                          <a:ea typeface="BIZ UDPゴシック" panose="020B0400000000000000" pitchFamily="50" charset="-128"/>
                        </a:rPr>
                        <a:t>年度</a:t>
                      </a:r>
                    </a:p>
                  </a:txBody>
                  <a:tcPr marL="96012" marR="96012" marT="48006" marB="4800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gridSpan="4">
                  <a:txBody>
                    <a:bodyPr/>
                    <a:lstStyle/>
                    <a:p>
                      <a:pPr algn="ctr"/>
                      <a:r>
                        <a:rPr kumimoji="1" lang="en-US" altLang="ja-JP" sz="1400" dirty="0">
                          <a:latin typeface="BIZ UDPゴシック" panose="020B0400000000000000" pitchFamily="50" charset="-128"/>
                          <a:ea typeface="BIZ UDPゴシック" panose="020B0400000000000000" pitchFamily="50" charset="-128"/>
                        </a:rPr>
                        <a:t>2023</a:t>
                      </a:r>
                      <a:r>
                        <a:rPr kumimoji="1" lang="ja-JP" altLang="en-US" sz="1400" dirty="0">
                          <a:latin typeface="BIZ UDPゴシック" panose="020B0400000000000000" pitchFamily="50" charset="-128"/>
                          <a:ea typeface="BIZ UDPゴシック" panose="020B0400000000000000" pitchFamily="50" charset="-128"/>
                        </a:rPr>
                        <a:t>年度</a:t>
                      </a:r>
                    </a:p>
                  </a:txBody>
                  <a:tcPr marL="96012" marR="96012" marT="48006" marB="4800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gridSpan="4">
                  <a:txBody>
                    <a:bodyPr/>
                    <a:lstStyle/>
                    <a:p>
                      <a:pPr algn="ctr"/>
                      <a:r>
                        <a:rPr kumimoji="1" lang="en-US" altLang="ja-JP" sz="1400" dirty="0">
                          <a:latin typeface="BIZ UDPゴシック" panose="020B0400000000000000" pitchFamily="50" charset="-128"/>
                          <a:ea typeface="BIZ UDPゴシック" panose="020B0400000000000000" pitchFamily="50" charset="-128"/>
                        </a:rPr>
                        <a:t>2024</a:t>
                      </a:r>
                      <a:r>
                        <a:rPr kumimoji="1" lang="ja-JP" altLang="en-US" sz="1400" dirty="0">
                          <a:latin typeface="BIZ UDPゴシック" panose="020B0400000000000000" pitchFamily="50" charset="-128"/>
                          <a:ea typeface="BIZ UDPゴシック" panose="020B0400000000000000" pitchFamily="50" charset="-128"/>
                        </a:rPr>
                        <a:t>年度</a:t>
                      </a:r>
                    </a:p>
                  </a:txBody>
                  <a:tcPr marL="96012" marR="96012" marT="48006" marB="4800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BIZ UDPゴシック" panose="020B0400000000000000" pitchFamily="50" charset="-128"/>
                          <a:ea typeface="BIZ UDPゴシック" panose="020B0400000000000000" pitchFamily="50" charset="-128"/>
                        </a:rPr>
                        <a:t>2025</a:t>
                      </a:r>
                      <a:r>
                        <a:rPr kumimoji="1" lang="ja-JP" altLang="en-US" sz="1400" dirty="0">
                          <a:latin typeface="BIZ UDPゴシック" panose="020B0400000000000000" pitchFamily="50" charset="-128"/>
                          <a:ea typeface="BIZ UDPゴシック" panose="020B0400000000000000" pitchFamily="50" charset="-128"/>
                        </a:rPr>
                        <a:t>年度</a:t>
                      </a:r>
                    </a:p>
                  </a:txBody>
                  <a:tcPr marL="96012" marR="96012" marT="48006" marB="48006"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802496769"/>
                  </a:ext>
                </a:extLst>
              </a:tr>
              <a:tr h="469141">
                <a:tc>
                  <a:txBody>
                    <a:bodyPr/>
                    <a:lstStyle/>
                    <a:p>
                      <a:pPr algn="ctr"/>
                      <a:endParaRPr kumimoji="1" lang="ja-JP" altLang="en-US" sz="1700" dirty="0"/>
                    </a:p>
                  </a:txBody>
                  <a:tcPr marL="96012" marR="96012" marT="48006" marB="48006" anchor="ctr">
                    <a:lnR w="28575" cap="flat" cmpd="sng" algn="ctr">
                      <a:solidFill>
                        <a:schemeClr val="bg1"/>
                      </a:solidFill>
                      <a:prstDash val="solid"/>
                      <a:round/>
                      <a:headEnd type="none" w="med" len="med"/>
                      <a:tailEnd type="none" w="med" len="med"/>
                    </a:lnR>
                  </a:tcPr>
                </a:tc>
                <a:tc>
                  <a:txBody>
                    <a:bodyPr/>
                    <a:lstStyle/>
                    <a:p>
                      <a:pPr algn="ctr"/>
                      <a:r>
                        <a:rPr kumimoji="1" lang="en-US" altLang="ja-JP" sz="1300" dirty="0"/>
                        <a:t>4</a:t>
                      </a:r>
                      <a:r>
                        <a:rPr kumimoji="1" lang="ja-JP" altLang="en-US" sz="1300" dirty="0"/>
                        <a:t>･</a:t>
                      </a:r>
                      <a:r>
                        <a:rPr kumimoji="1" lang="en-US" altLang="ja-JP" sz="1300" dirty="0"/>
                        <a:t>5</a:t>
                      </a:r>
                      <a:r>
                        <a:rPr kumimoji="1" lang="ja-JP" altLang="en-US" sz="1300" dirty="0"/>
                        <a:t>･</a:t>
                      </a:r>
                      <a:r>
                        <a:rPr kumimoji="1" lang="en-US" altLang="ja-JP" sz="1300" dirty="0"/>
                        <a:t>6</a:t>
                      </a:r>
                      <a:endParaRPr kumimoji="1" lang="ja-JP" altLang="en-US" sz="1300" dirty="0"/>
                    </a:p>
                  </a:txBody>
                  <a:tcPr marL="96012" marR="96012" marT="48006" marB="48006" anchor="ctr">
                    <a:lnL w="28575" cap="flat" cmpd="sng" algn="ctr">
                      <a:solidFill>
                        <a:schemeClr val="bg1"/>
                      </a:solidFill>
                      <a:prstDash val="solid"/>
                      <a:round/>
                      <a:headEnd type="none" w="med" len="med"/>
                      <a:tailEnd type="none" w="med" len="med"/>
                    </a:lnL>
                  </a:tcPr>
                </a:tc>
                <a:tc>
                  <a:txBody>
                    <a:bodyPr/>
                    <a:lstStyle/>
                    <a:p>
                      <a:pPr algn="ctr"/>
                      <a:r>
                        <a:rPr kumimoji="1" lang="en-US" altLang="ja-JP" sz="1300" dirty="0"/>
                        <a:t>7</a:t>
                      </a:r>
                      <a:r>
                        <a:rPr kumimoji="1" lang="ja-JP" altLang="en-US" sz="1300" dirty="0"/>
                        <a:t>･</a:t>
                      </a:r>
                      <a:r>
                        <a:rPr kumimoji="1" lang="en-US" altLang="ja-JP" sz="1300" dirty="0"/>
                        <a:t>8</a:t>
                      </a:r>
                      <a:r>
                        <a:rPr kumimoji="1" lang="ja-JP" altLang="en-US" sz="1300" dirty="0"/>
                        <a:t>･</a:t>
                      </a:r>
                      <a:r>
                        <a:rPr kumimoji="1" lang="en-US" altLang="ja-JP" sz="1300" dirty="0"/>
                        <a:t>9</a:t>
                      </a:r>
                      <a:endParaRPr kumimoji="1" lang="ja-JP" altLang="en-US" sz="1300" dirty="0"/>
                    </a:p>
                  </a:txBody>
                  <a:tcPr marL="96012" marR="96012" marT="48006" marB="48006" anchor="ctr"/>
                </a:tc>
                <a:tc>
                  <a:txBody>
                    <a:bodyPr/>
                    <a:lstStyle/>
                    <a:p>
                      <a:pPr algn="ctr"/>
                      <a:r>
                        <a:rPr kumimoji="1" lang="en-US" altLang="ja-JP" sz="1300" dirty="0"/>
                        <a:t>10</a:t>
                      </a:r>
                      <a:r>
                        <a:rPr kumimoji="1" lang="ja-JP" altLang="en-US" sz="1300" dirty="0"/>
                        <a:t>･</a:t>
                      </a:r>
                      <a:r>
                        <a:rPr kumimoji="1" lang="en-US" altLang="ja-JP" sz="1300" dirty="0"/>
                        <a:t>11</a:t>
                      </a:r>
                      <a:r>
                        <a:rPr kumimoji="1" lang="ja-JP" altLang="en-US" sz="1300" dirty="0"/>
                        <a:t>･</a:t>
                      </a:r>
                      <a:r>
                        <a:rPr kumimoji="1" lang="en-US" altLang="ja-JP" sz="1300" dirty="0"/>
                        <a:t>12</a:t>
                      </a:r>
                      <a:endParaRPr kumimoji="1" lang="ja-JP" altLang="en-US" sz="1300" dirty="0"/>
                    </a:p>
                  </a:txBody>
                  <a:tcPr marL="96012" marR="96012" marT="48006" marB="48006" anchor="ctr"/>
                </a:tc>
                <a:tc>
                  <a:txBody>
                    <a:bodyPr/>
                    <a:lstStyle/>
                    <a:p>
                      <a:pPr algn="ctr"/>
                      <a:r>
                        <a:rPr kumimoji="1" lang="en-US" altLang="ja-JP" sz="1300" dirty="0"/>
                        <a:t>1</a:t>
                      </a:r>
                      <a:r>
                        <a:rPr kumimoji="1" lang="ja-JP" altLang="en-US" sz="1300" dirty="0"/>
                        <a:t>･</a:t>
                      </a:r>
                      <a:r>
                        <a:rPr kumimoji="1" lang="en-US" altLang="ja-JP" sz="1300" dirty="0"/>
                        <a:t>2</a:t>
                      </a:r>
                      <a:r>
                        <a:rPr kumimoji="1" lang="ja-JP" altLang="en-US" sz="1300" dirty="0"/>
                        <a:t>･</a:t>
                      </a:r>
                      <a:r>
                        <a:rPr kumimoji="1" lang="en-US" altLang="ja-JP" sz="1300" dirty="0"/>
                        <a:t>3</a:t>
                      </a:r>
                      <a:endParaRPr kumimoji="1" lang="ja-JP" altLang="en-US" sz="1300" dirty="0"/>
                    </a:p>
                  </a:txBody>
                  <a:tcPr marL="96012" marR="96012" marT="48006" marB="48006" anchor="ctr">
                    <a:lnR w="28575" cap="flat" cmpd="sng" algn="ctr">
                      <a:solidFill>
                        <a:schemeClr val="bg1"/>
                      </a:solidFill>
                      <a:prstDash val="solid"/>
                      <a:round/>
                      <a:headEnd type="none" w="med" len="med"/>
                      <a:tailEnd type="none" w="med" len="med"/>
                    </a:lnR>
                  </a:tcPr>
                </a:tc>
                <a:tc>
                  <a:txBody>
                    <a:bodyPr/>
                    <a:lstStyle/>
                    <a:p>
                      <a:pPr algn="ctr"/>
                      <a:r>
                        <a:rPr kumimoji="1" lang="en-US" altLang="ja-JP" sz="1300" dirty="0"/>
                        <a:t>4</a:t>
                      </a:r>
                      <a:r>
                        <a:rPr kumimoji="1" lang="ja-JP" altLang="en-US" sz="1300" dirty="0"/>
                        <a:t>･</a:t>
                      </a:r>
                      <a:r>
                        <a:rPr kumimoji="1" lang="en-US" altLang="ja-JP" sz="1300" dirty="0"/>
                        <a:t>5</a:t>
                      </a:r>
                      <a:r>
                        <a:rPr kumimoji="1" lang="ja-JP" altLang="en-US" sz="1300" dirty="0"/>
                        <a:t>･</a:t>
                      </a:r>
                      <a:r>
                        <a:rPr kumimoji="1" lang="en-US" altLang="ja-JP" sz="1300" dirty="0"/>
                        <a:t>6</a:t>
                      </a:r>
                      <a:endParaRPr kumimoji="1" lang="ja-JP" altLang="en-US" sz="1300" dirty="0"/>
                    </a:p>
                  </a:txBody>
                  <a:tcPr marL="96012" marR="96012" marT="48006" marB="48006" anchor="ctr">
                    <a:lnL w="28575" cap="flat" cmpd="sng" algn="ctr">
                      <a:solidFill>
                        <a:schemeClr val="bg1"/>
                      </a:solidFill>
                      <a:prstDash val="solid"/>
                      <a:round/>
                      <a:headEnd type="none" w="med" len="med"/>
                      <a:tailEnd type="none" w="med" len="med"/>
                    </a:lnL>
                  </a:tcPr>
                </a:tc>
                <a:tc>
                  <a:txBody>
                    <a:bodyPr/>
                    <a:lstStyle/>
                    <a:p>
                      <a:pPr algn="ctr"/>
                      <a:r>
                        <a:rPr kumimoji="1" lang="en-US" altLang="ja-JP" sz="1300" dirty="0"/>
                        <a:t>7</a:t>
                      </a:r>
                      <a:r>
                        <a:rPr kumimoji="1" lang="ja-JP" altLang="en-US" sz="1300" dirty="0"/>
                        <a:t>･</a:t>
                      </a:r>
                      <a:r>
                        <a:rPr kumimoji="1" lang="en-US" altLang="ja-JP" sz="1300" dirty="0"/>
                        <a:t>8</a:t>
                      </a:r>
                      <a:r>
                        <a:rPr kumimoji="1" lang="ja-JP" altLang="en-US" sz="1300" dirty="0"/>
                        <a:t>･</a:t>
                      </a:r>
                      <a:r>
                        <a:rPr kumimoji="1" lang="en-US" altLang="ja-JP" sz="1300" dirty="0"/>
                        <a:t>9</a:t>
                      </a:r>
                      <a:endParaRPr kumimoji="1" lang="ja-JP" altLang="en-US" sz="1300" dirty="0"/>
                    </a:p>
                  </a:txBody>
                  <a:tcPr marL="96012" marR="96012" marT="48006" marB="48006" anchor="ctr"/>
                </a:tc>
                <a:tc>
                  <a:txBody>
                    <a:bodyPr/>
                    <a:lstStyle/>
                    <a:p>
                      <a:pPr algn="ctr"/>
                      <a:r>
                        <a:rPr kumimoji="1" lang="en-US" altLang="ja-JP" sz="1300" dirty="0"/>
                        <a:t>10</a:t>
                      </a:r>
                      <a:r>
                        <a:rPr kumimoji="1" lang="ja-JP" altLang="en-US" sz="1300" dirty="0"/>
                        <a:t>･</a:t>
                      </a:r>
                      <a:r>
                        <a:rPr kumimoji="1" lang="en-US" altLang="ja-JP" sz="1300" dirty="0"/>
                        <a:t>11</a:t>
                      </a:r>
                      <a:r>
                        <a:rPr kumimoji="1" lang="ja-JP" altLang="en-US" sz="1300" dirty="0"/>
                        <a:t>･</a:t>
                      </a:r>
                      <a:r>
                        <a:rPr kumimoji="1" lang="en-US" altLang="ja-JP" sz="1300" dirty="0"/>
                        <a:t>12</a:t>
                      </a:r>
                      <a:endParaRPr kumimoji="1" lang="ja-JP" altLang="en-US" sz="1300" dirty="0"/>
                    </a:p>
                  </a:txBody>
                  <a:tcPr marL="96012" marR="96012" marT="48006" marB="48006" anchor="ctr"/>
                </a:tc>
                <a:tc>
                  <a:txBody>
                    <a:bodyPr/>
                    <a:lstStyle/>
                    <a:p>
                      <a:pPr algn="ctr"/>
                      <a:r>
                        <a:rPr kumimoji="1" lang="en-US" altLang="ja-JP" sz="1300" dirty="0"/>
                        <a:t>1</a:t>
                      </a:r>
                      <a:r>
                        <a:rPr kumimoji="1" lang="ja-JP" altLang="en-US" sz="1300" dirty="0"/>
                        <a:t>･</a:t>
                      </a:r>
                      <a:r>
                        <a:rPr kumimoji="1" lang="en-US" altLang="ja-JP" sz="1300" dirty="0"/>
                        <a:t>2</a:t>
                      </a:r>
                      <a:r>
                        <a:rPr kumimoji="1" lang="ja-JP" altLang="en-US" sz="1300" dirty="0"/>
                        <a:t>･</a:t>
                      </a:r>
                      <a:r>
                        <a:rPr kumimoji="1" lang="en-US" altLang="ja-JP" sz="1300" dirty="0"/>
                        <a:t>3</a:t>
                      </a:r>
                      <a:endParaRPr kumimoji="1" lang="ja-JP" altLang="en-US" sz="1300" dirty="0"/>
                    </a:p>
                  </a:txBody>
                  <a:tcPr marL="96012" marR="96012" marT="48006" marB="48006" anchor="ctr">
                    <a:lnR w="28575" cap="flat" cmpd="sng" algn="ctr">
                      <a:solidFill>
                        <a:schemeClr val="bg1"/>
                      </a:solidFill>
                      <a:prstDash val="solid"/>
                      <a:round/>
                      <a:headEnd type="none" w="med" len="med"/>
                      <a:tailEnd type="none" w="med" len="med"/>
                    </a:lnR>
                  </a:tcPr>
                </a:tc>
                <a:tc>
                  <a:txBody>
                    <a:bodyPr/>
                    <a:lstStyle/>
                    <a:p>
                      <a:pPr algn="ctr"/>
                      <a:r>
                        <a:rPr kumimoji="1" lang="en-US" altLang="ja-JP" sz="1300" dirty="0"/>
                        <a:t>4</a:t>
                      </a:r>
                      <a:r>
                        <a:rPr kumimoji="1" lang="ja-JP" altLang="en-US" sz="1300" dirty="0"/>
                        <a:t>･</a:t>
                      </a:r>
                      <a:r>
                        <a:rPr kumimoji="1" lang="en-US" altLang="ja-JP" sz="1300" dirty="0"/>
                        <a:t>5</a:t>
                      </a:r>
                      <a:r>
                        <a:rPr kumimoji="1" lang="ja-JP" altLang="en-US" sz="1300" dirty="0"/>
                        <a:t>･</a:t>
                      </a:r>
                      <a:r>
                        <a:rPr kumimoji="1" lang="en-US" altLang="ja-JP" sz="1300" dirty="0"/>
                        <a:t>6</a:t>
                      </a:r>
                      <a:endParaRPr kumimoji="1" lang="ja-JP" altLang="en-US" sz="1300" dirty="0"/>
                    </a:p>
                  </a:txBody>
                  <a:tcPr marL="96012" marR="96012" marT="48006" marB="48006" anchor="ctr">
                    <a:lnL w="28575" cap="flat" cmpd="sng" algn="ctr">
                      <a:solidFill>
                        <a:schemeClr val="bg1"/>
                      </a:solidFill>
                      <a:prstDash val="solid"/>
                      <a:round/>
                      <a:headEnd type="none" w="med" len="med"/>
                      <a:tailEnd type="none" w="med" len="med"/>
                    </a:lnL>
                  </a:tcPr>
                </a:tc>
                <a:tc>
                  <a:txBody>
                    <a:bodyPr/>
                    <a:lstStyle/>
                    <a:p>
                      <a:pPr algn="ctr"/>
                      <a:r>
                        <a:rPr kumimoji="1" lang="en-US" altLang="ja-JP" sz="1300" dirty="0"/>
                        <a:t>7</a:t>
                      </a:r>
                      <a:r>
                        <a:rPr kumimoji="1" lang="ja-JP" altLang="en-US" sz="1300" dirty="0"/>
                        <a:t>･</a:t>
                      </a:r>
                      <a:r>
                        <a:rPr kumimoji="1" lang="en-US" altLang="ja-JP" sz="1300" dirty="0"/>
                        <a:t>8</a:t>
                      </a:r>
                      <a:r>
                        <a:rPr kumimoji="1" lang="ja-JP" altLang="en-US" sz="1300" dirty="0"/>
                        <a:t>･</a:t>
                      </a:r>
                      <a:r>
                        <a:rPr kumimoji="1" lang="en-US" altLang="ja-JP" sz="1300" dirty="0"/>
                        <a:t>9</a:t>
                      </a:r>
                      <a:endParaRPr kumimoji="1" lang="ja-JP" altLang="en-US" sz="1300" dirty="0"/>
                    </a:p>
                  </a:txBody>
                  <a:tcPr marL="96012" marR="96012" marT="48006" marB="48006" anchor="ctr"/>
                </a:tc>
                <a:tc>
                  <a:txBody>
                    <a:bodyPr/>
                    <a:lstStyle/>
                    <a:p>
                      <a:pPr algn="ctr"/>
                      <a:r>
                        <a:rPr kumimoji="1" lang="en-US" altLang="ja-JP" sz="1300" dirty="0"/>
                        <a:t>10</a:t>
                      </a:r>
                      <a:r>
                        <a:rPr kumimoji="1" lang="ja-JP" altLang="en-US" sz="1300" dirty="0"/>
                        <a:t>･</a:t>
                      </a:r>
                      <a:r>
                        <a:rPr kumimoji="1" lang="en-US" altLang="ja-JP" sz="1300" dirty="0"/>
                        <a:t>11</a:t>
                      </a:r>
                      <a:r>
                        <a:rPr kumimoji="1" lang="ja-JP" altLang="en-US" sz="1300" dirty="0"/>
                        <a:t>･</a:t>
                      </a:r>
                      <a:r>
                        <a:rPr kumimoji="1" lang="en-US" altLang="ja-JP" sz="1300" dirty="0"/>
                        <a:t>12</a:t>
                      </a:r>
                      <a:endParaRPr kumimoji="1" lang="ja-JP" altLang="en-US" sz="1300" dirty="0"/>
                    </a:p>
                  </a:txBody>
                  <a:tcPr marL="96012" marR="96012" marT="48006" marB="48006" anchor="ctr"/>
                </a:tc>
                <a:tc>
                  <a:txBody>
                    <a:bodyPr/>
                    <a:lstStyle/>
                    <a:p>
                      <a:pPr algn="ctr"/>
                      <a:r>
                        <a:rPr kumimoji="1" lang="en-US" altLang="ja-JP" sz="1300" dirty="0"/>
                        <a:t>1</a:t>
                      </a:r>
                      <a:r>
                        <a:rPr kumimoji="1" lang="ja-JP" altLang="en-US" sz="1300" dirty="0"/>
                        <a:t>･</a:t>
                      </a:r>
                      <a:r>
                        <a:rPr kumimoji="1" lang="en-US" altLang="ja-JP" sz="1300" dirty="0"/>
                        <a:t>2</a:t>
                      </a:r>
                      <a:r>
                        <a:rPr kumimoji="1" lang="ja-JP" altLang="en-US" sz="1300" dirty="0"/>
                        <a:t>･</a:t>
                      </a:r>
                      <a:r>
                        <a:rPr kumimoji="1" lang="en-US" altLang="ja-JP" sz="1300" dirty="0"/>
                        <a:t>3</a:t>
                      </a:r>
                      <a:endParaRPr kumimoji="1" lang="ja-JP" altLang="en-US" sz="1300" dirty="0"/>
                    </a:p>
                  </a:txBody>
                  <a:tcPr marL="96012" marR="96012" marT="48006" marB="48006" anchor="ctr">
                    <a:lnR w="28575" cap="flat" cmpd="sng" algn="ctr">
                      <a:solidFill>
                        <a:schemeClr val="bg1"/>
                      </a:solidFill>
                      <a:prstDash val="solid"/>
                      <a:round/>
                      <a:headEnd type="none" w="med" len="med"/>
                      <a:tailEnd type="none" w="med" len="med"/>
                    </a:lnR>
                  </a:tcPr>
                </a:tc>
                <a:tc>
                  <a:txBody>
                    <a:bodyPr/>
                    <a:lstStyle/>
                    <a:p>
                      <a:pPr algn="ctr"/>
                      <a:endParaRPr kumimoji="1" lang="ja-JP" altLang="en-US" sz="1500" dirty="0"/>
                    </a:p>
                  </a:txBody>
                  <a:tcPr marL="96012" marR="96012" marT="48006" marB="48006"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50528898"/>
                  </a:ext>
                </a:extLst>
              </a:tr>
              <a:tr h="3102324">
                <a:tc>
                  <a:txBody>
                    <a:bodyPr/>
                    <a:lstStyle/>
                    <a:p>
                      <a:pPr algn="ctr"/>
                      <a:r>
                        <a:rPr kumimoji="1" lang="ja-JP" altLang="en-US" sz="2800" dirty="0"/>
                        <a:t>建築</a:t>
                      </a:r>
                    </a:p>
                  </a:txBody>
                  <a:tcPr marL="96012" marR="96012" marT="48006" marB="48006" vert="eaVert" anchor="ctr">
                    <a:lnR w="28575" cap="flat" cmpd="sng" algn="ctr">
                      <a:solidFill>
                        <a:schemeClr val="bg1"/>
                      </a:solidFill>
                      <a:prstDash val="solid"/>
                      <a:round/>
                      <a:headEnd type="none" w="med" len="med"/>
                      <a:tailEnd type="none" w="med" len="med"/>
                    </a:lnR>
                  </a:tcPr>
                </a:tc>
                <a:tc>
                  <a:txBody>
                    <a:bodyPr/>
                    <a:lstStyle/>
                    <a:p>
                      <a:endParaRPr kumimoji="1" lang="ja-JP" altLang="en-US" sz="2000" dirty="0"/>
                    </a:p>
                  </a:txBody>
                  <a:tcPr marL="96012" marR="96012" marT="48006" marB="48006">
                    <a:lnL w="28575" cap="flat" cmpd="sng" algn="ctr">
                      <a:solidFill>
                        <a:schemeClr val="bg1"/>
                      </a:solidFill>
                      <a:prstDash val="solid"/>
                      <a:round/>
                      <a:headEnd type="none" w="med" len="med"/>
                      <a:tailEnd type="none" w="med" len="med"/>
                    </a:lnL>
                  </a:tcPr>
                </a:tc>
                <a:tc>
                  <a:txBody>
                    <a:bodyPr/>
                    <a:lstStyle/>
                    <a:p>
                      <a:endParaRPr kumimoji="1" lang="ja-JP" altLang="en-US" sz="2000" dirty="0"/>
                    </a:p>
                  </a:txBody>
                  <a:tcPr marL="96012" marR="96012" marT="48006" marB="48006"/>
                </a:tc>
                <a:tc>
                  <a:txBody>
                    <a:bodyPr/>
                    <a:lstStyle/>
                    <a:p>
                      <a:endParaRPr kumimoji="1" lang="ja-JP" altLang="en-US" sz="2000" dirty="0"/>
                    </a:p>
                  </a:txBody>
                  <a:tcPr marL="96012" marR="96012" marT="48006" marB="48006"/>
                </a:tc>
                <a:tc>
                  <a:txBody>
                    <a:bodyPr/>
                    <a:lstStyle/>
                    <a:p>
                      <a:endParaRPr kumimoji="1" lang="ja-JP" altLang="en-US" sz="2000" dirty="0"/>
                    </a:p>
                  </a:txBody>
                  <a:tcPr marL="96012" marR="96012" marT="48006" marB="48006">
                    <a:lnR w="28575" cap="flat" cmpd="sng" algn="ctr">
                      <a:solidFill>
                        <a:schemeClr val="bg1"/>
                      </a:solidFill>
                      <a:prstDash val="solid"/>
                      <a:round/>
                      <a:headEnd type="none" w="med" len="med"/>
                      <a:tailEnd type="none" w="med" len="med"/>
                    </a:lnR>
                  </a:tcPr>
                </a:tc>
                <a:tc>
                  <a:txBody>
                    <a:bodyPr/>
                    <a:lstStyle/>
                    <a:p>
                      <a:endParaRPr kumimoji="1" lang="ja-JP" altLang="en-US" sz="2000" dirty="0"/>
                    </a:p>
                  </a:txBody>
                  <a:tcPr marL="96012" marR="96012" marT="48006" marB="48006">
                    <a:lnL w="28575" cap="flat" cmpd="sng" algn="ctr">
                      <a:solidFill>
                        <a:schemeClr val="bg1"/>
                      </a:solidFill>
                      <a:prstDash val="solid"/>
                      <a:round/>
                      <a:headEnd type="none" w="med" len="med"/>
                      <a:tailEnd type="none" w="med" len="med"/>
                    </a:lnL>
                  </a:tcPr>
                </a:tc>
                <a:tc>
                  <a:txBody>
                    <a:bodyPr/>
                    <a:lstStyle/>
                    <a:p>
                      <a:endParaRPr kumimoji="1" lang="ja-JP" altLang="en-US" sz="2000" dirty="0"/>
                    </a:p>
                  </a:txBody>
                  <a:tcPr marL="96012" marR="96012" marT="48006" marB="48006"/>
                </a:tc>
                <a:tc>
                  <a:txBody>
                    <a:bodyPr/>
                    <a:lstStyle/>
                    <a:p>
                      <a:endParaRPr kumimoji="1" lang="ja-JP" altLang="en-US" sz="2000" dirty="0"/>
                    </a:p>
                  </a:txBody>
                  <a:tcPr marL="96012" marR="96012" marT="48006" marB="48006"/>
                </a:tc>
                <a:tc>
                  <a:txBody>
                    <a:bodyPr/>
                    <a:lstStyle/>
                    <a:p>
                      <a:endParaRPr kumimoji="1" lang="ja-JP" altLang="en-US" sz="2000" dirty="0"/>
                    </a:p>
                  </a:txBody>
                  <a:tcPr marL="96012" marR="96012" marT="48006" marB="48006">
                    <a:lnR w="28575" cap="flat" cmpd="sng" algn="ctr">
                      <a:solidFill>
                        <a:schemeClr val="bg1"/>
                      </a:solidFill>
                      <a:prstDash val="solid"/>
                      <a:round/>
                      <a:headEnd type="none" w="med" len="med"/>
                      <a:tailEnd type="none" w="med" len="med"/>
                    </a:lnR>
                  </a:tcPr>
                </a:tc>
                <a:tc>
                  <a:txBody>
                    <a:bodyPr/>
                    <a:lstStyle/>
                    <a:p>
                      <a:endParaRPr kumimoji="1" lang="ja-JP" altLang="en-US" sz="2000" dirty="0"/>
                    </a:p>
                  </a:txBody>
                  <a:tcPr marL="96012" marR="96012" marT="48006" marB="48006">
                    <a:lnL w="28575" cap="flat" cmpd="sng" algn="ctr">
                      <a:solidFill>
                        <a:schemeClr val="bg1"/>
                      </a:solidFill>
                      <a:prstDash val="solid"/>
                      <a:round/>
                      <a:headEnd type="none" w="med" len="med"/>
                      <a:tailEnd type="none" w="med" len="med"/>
                    </a:lnL>
                  </a:tcPr>
                </a:tc>
                <a:tc>
                  <a:txBody>
                    <a:bodyPr/>
                    <a:lstStyle/>
                    <a:p>
                      <a:endParaRPr kumimoji="1" lang="ja-JP" altLang="en-US" sz="2000" dirty="0"/>
                    </a:p>
                  </a:txBody>
                  <a:tcPr marL="96012" marR="96012" marT="48006" marB="48006"/>
                </a:tc>
                <a:tc>
                  <a:txBody>
                    <a:bodyPr/>
                    <a:lstStyle/>
                    <a:p>
                      <a:endParaRPr kumimoji="1" lang="ja-JP" altLang="en-US" sz="2000" dirty="0"/>
                    </a:p>
                  </a:txBody>
                  <a:tcPr marL="96012" marR="96012" marT="48006" marB="48006"/>
                </a:tc>
                <a:tc>
                  <a:txBody>
                    <a:bodyPr/>
                    <a:lstStyle/>
                    <a:p>
                      <a:endParaRPr kumimoji="1" lang="ja-JP" altLang="en-US" sz="2000" dirty="0"/>
                    </a:p>
                  </a:txBody>
                  <a:tcPr marL="96012" marR="96012" marT="48006" marB="48006">
                    <a:lnR w="28575" cap="flat" cmpd="sng" algn="ctr">
                      <a:solidFill>
                        <a:schemeClr val="bg1"/>
                      </a:solidFill>
                      <a:prstDash val="solid"/>
                      <a:round/>
                      <a:headEnd type="none" w="med" len="med"/>
                      <a:tailEnd type="none" w="med" len="med"/>
                    </a:lnR>
                  </a:tcPr>
                </a:tc>
                <a:tc>
                  <a:txBody>
                    <a:bodyPr/>
                    <a:lstStyle/>
                    <a:p>
                      <a:endParaRPr kumimoji="1" lang="ja-JP" altLang="en-US" sz="2000" dirty="0"/>
                    </a:p>
                  </a:txBody>
                  <a:tcPr marL="96012" marR="96012" marT="48006" marB="48006">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521647216"/>
                  </a:ext>
                </a:extLst>
              </a:tr>
              <a:tr h="3102324">
                <a:tc>
                  <a:txBody>
                    <a:bodyPr/>
                    <a:lstStyle/>
                    <a:p>
                      <a:pPr algn="ctr"/>
                      <a:r>
                        <a:rPr kumimoji="1" lang="ja-JP" altLang="en-US" sz="2800" dirty="0"/>
                        <a:t>展示</a:t>
                      </a:r>
                    </a:p>
                  </a:txBody>
                  <a:tcPr marL="96012" marR="96012" marT="48006" marB="48006" vert="eaVert" anchor="ctr">
                    <a:lnR w="28575" cap="flat" cmpd="sng" algn="ctr">
                      <a:solidFill>
                        <a:schemeClr val="bg1"/>
                      </a:solidFill>
                      <a:prstDash val="solid"/>
                      <a:round/>
                      <a:headEnd type="none" w="med" len="med"/>
                      <a:tailEnd type="none" w="med" len="med"/>
                    </a:lnR>
                  </a:tcPr>
                </a:tc>
                <a:tc>
                  <a:txBody>
                    <a:bodyPr/>
                    <a:lstStyle/>
                    <a:p>
                      <a:endParaRPr kumimoji="1" lang="ja-JP" altLang="en-US" sz="2000" dirty="0"/>
                    </a:p>
                  </a:txBody>
                  <a:tcPr marL="96012" marR="96012" marT="48006" marB="48006">
                    <a:lnL w="28575" cap="flat" cmpd="sng" algn="ctr">
                      <a:solidFill>
                        <a:schemeClr val="bg1"/>
                      </a:solidFill>
                      <a:prstDash val="solid"/>
                      <a:round/>
                      <a:headEnd type="none" w="med" len="med"/>
                      <a:tailEnd type="none" w="med" len="med"/>
                    </a:lnL>
                  </a:tcPr>
                </a:tc>
                <a:tc>
                  <a:txBody>
                    <a:bodyPr/>
                    <a:lstStyle/>
                    <a:p>
                      <a:endParaRPr kumimoji="1" lang="ja-JP" altLang="en-US" sz="2000" dirty="0"/>
                    </a:p>
                  </a:txBody>
                  <a:tcPr marL="96012" marR="96012" marT="48006" marB="48006"/>
                </a:tc>
                <a:tc>
                  <a:txBody>
                    <a:bodyPr/>
                    <a:lstStyle/>
                    <a:p>
                      <a:endParaRPr kumimoji="1" lang="ja-JP" altLang="en-US" sz="2000" dirty="0"/>
                    </a:p>
                  </a:txBody>
                  <a:tcPr marL="96012" marR="96012" marT="48006" marB="48006"/>
                </a:tc>
                <a:tc>
                  <a:txBody>
                    <a:bodyPr/>
                    <a:lstStyle/>
                    <a:p>
                      <a:endParaRPr kumimoji="1" lang="ja-JP" altLang="en-US" sz="2000" dirty="0"/>
                    </a:p>
                  </a:txBody>
                  <a:tcPr marL="96012" marR="96012" marT="48006" marB="48006">
                    <a:lnR w="28575" cap="flat" cmpd="sng" algn="ctr">
                      <a:solidFill>
                        <a:schemeClr val="bg1"/>
                      </a:solidFill>
                      <a:prstDash val="solid"/>
                      <a:round/>
                      <a:headEnd type="none" w="med" len="med"/>
                      <a:tailEnd type="none" w="med" len="med"/>
                    </a:lnR>
                  </a:tcPr>
                </a:tc>
                <a:tc>
                  <a:txBody>
                    <a:bodyPr/>
                    <a:lstStyle/>
                    <a:p>
                      <a:endParaRPr kumimoji="1" lang="ja-JP" altLang="en-US" sz="2000" dirty="0"/>
                    </a:p>
                  </a:txBody>
                  <a:tcPr marL="96012" marR="96012" marT="48006" marB="48006">
                    <a:lnL w="28575" cap="flat" cmpd="sng" algn="ctr">
                      <a:solidFill>
                        <a:schemeClr val="bg1"/>
                      </a:solidFill>
                      <a:prstDash val="solid"/>
                      <a:round/>
                      <a:headEnd type="none" w="med" len="med"/>
                      <a:tailEnd type="none" w="med" len="med"/>
                    </a:lnL>
                  </a:tcPr>
                </a:tc>
                <a:tc>
                  <a:txBody>
                    <a:bodyPr/>
                    <a:lstStyle/>
                    <a:p>
                      <a:endParaRPr kumimoji="1" lang="ja-JP" altLang="en-US" sz="2000" dirty="0"/>
                    </a:p>
                  </a:txBody>
                  <a:tcPr marL="96012" marR="96012" marT="48006" marB="48006"/>
                </a:tc>
                <a:tc>
                  <a:txBody>
                    <a:bodyPr/>
                    <a:lstStyle/>
                    <a:p>
                      <a:endParaRPr kumimoji="1" lang="ja-JP" altLang="en-US" sz="2000" dirty="0"/>
                    </a:p>
                  </a:txBody>
                  <a:tcPr marL="96012" marR="96012" marT="48006" marB="48006"/>
                </a:tc>
                <a:tc>
                  <a:txBody>
                    <a:bodyPr/>
                    <a:lstStyle/>
                    <a:p>
                      <a:endParaRPr kumimoji="1" lang="ja-JP" altLang="en-US" sz="2000" dirty="0"/>
                    </a:p>
                  </a:txBody>
                  <a:tcPr marL="96012" marR="96012" marT="48006" marB="48006">
                    <a:lnR w="28575" cap="flat" cmpd="sng" algn="ctr">
                      <a:solidFill>
                        <a:schemeClr val="bg1"/>
                      </a:solidFill>
                      <a:prstDash val="solid"/>
                      <a:round/>
                      <a:headEnd type="none" w="med" len="med"/>
                      <a:tailEnd type="none" w="med" len="med"/>
                    </a:lnR>
                  </a:tcPr>
                </a:tc>
                <a:tc>
                  <a:txBody>
                    <a:bodyPr/>
                    <a:lstStyle/>
                    <a:p>
                      <a:endParaRPr kumimoji="1" lang="ja-JP" altLang="en-US" sz="2000" dirty="0"/>
                    </a:p>
                  </a:txBody>
                  <a:tcPr marL="96012" marR="96012" marT="48006" marB="48006">
                    <a:lnL w="28575" cap="flat" cmpd="sng" algn="ctr">
                      <a:solidFill>
                        <a:schemeClr val="bg1"/>
                      </a:solidFill>
                      <a:prstDash val="solid"/>
                      <a:round/>
                      <a:headEnd type="none" w="med" len="med"/>
                      <a:tailEnd type="none" w="med" len="med"/>
                    </a:lnL>
                  </a:tcPr>
                </a:tc>
                <a:tc>
                  <a:txBody>
                    <a:bodyPr/>
                    <a:lstStyle/>
                    <a:p>
                      <a:endParaRPr kumimoji="1" lang="ja-JP" altLang="en-US" sz="2000" dirty="0"/>
                    </a:p>
                  </a:txBody>
                  <a:tcPr marL="96012" marR="96012" marT="48006" marB="48006"/>
                </a:tc>
                <a:tc>
                  <a:txBody>
                    <a:bodyPr/>
                    <a:lstStyle/>
                    <a:p>
                      <a:endParaRPr kumimoji="1" lang="ja-JP" altLang="en-US" sz="2000" dirty="0"/>
                    </a:p>
                  </a:txBody>
                  <a:tcPr marL="96012" marR="96012" marT="48006" marB="48006"/>
                </a:tc>
                <a:tc>
                  <a:txBody>
                    <a:bodyPr/>
                    <a:lstStyle/>
                    <a:p>
                      <a:endParaRPr kumimoji="1" lang="ja-JP" altLang="en-US" sz="2000" dirty="0"/>
                    </a:p>
                  </a:txBody>
                  <a:tcPr marL="96012" marR="96012" marT="48006" marB="48006">
                    <a:lnR w="28575" cap="flat" cmpd="sng" algn="ctr">
                      <a:solidFill>
                        <a:schemeClr val="bg1"/>
                      </a:solidFill>
                      <a:prstDash val="solid"/>
                      <a:round/>
                      <a:headEnd type="none" w="med" len="med"/>
                      <a:tailEnd type="none" w="med" len="med"/>
                    </a:lnR>
                  </a:tcPr>
                </a:tc>
                <a:tc>
                  <a:txBody>
                    <a:bodyPr/>
                    <a:lstStyle/>
                    <a:p>
                      <a:endParaRPr kumimoji="1" lang="ja-JP" altLang="en-US" sz="2000" dirty="0"/>
                    </a:p>
                  </a:txBody>
                  <a:tcPr marL="96012" marR="96012" marT="48006" marB="48006">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211218986"/>
                  </a:ext>
                </a:extLst>
              </a:tr>
            </a:tbl>
          </a:graphicData>
        </a:graphic>
      </p:graphicFrame>
      <p:sp>
        <p:nvSpPr>
          <p:cNvPr id="3" name="ホームベース 33">
            <a:extLst>
              <a:ext uri="{FF2B5EF4-FFF2-40B4-BE49-F238E27FC236}">
                <a16:creationId xmlns:a16="http://schemas.microsoft.com/office/drawing/2014/main" id="{F332DACE-152D-52D5-806A-CD3127709910}"/>
              </a:ext>
            </a:extLst>
          </p:cNvPr>
          <p:cNvSpPr/>
          <p:nvPr/>
        </p:nvSpPr>
        <p:spPr>
          <a:xfrm>
            <a:off x="951620" y="3638980"/>
            <a:ext cx="849661" cy="592875"/>
          </a:xfrm>
          <a:prstGeom prst="homePlate">
            <a:avLst>
              <a:gd name="adj" fmla="val 2707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rIns="378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sz="1260" b="1" dirty="0">
                <a:latin typeface="Meiryo UI" panose="020B0604030504040204" pitchFamily="50" charset="-128"/>
                <a:ea typeface="Meiryo UI" panose="020B0604030504040204" pitchFamily="50" charset="-128"/>
              </a:rPr>
              <a:t>基本設計</a:t>
            </a:r>
          </a:p>
        </p:txBody>
      </p:sp>
      <p:sp>
        <p:nvSpPr>
          <p:cNvPr id="9" name="ホームベース 33">
            <a:extLst>
              <a:ext uri="{FF2B5EF4-FFF2-40B4-BE49-F238E27FC236}">
                <a16:creationId xmlns:a16="http://schemas.microsoft.com/office/drawing/2014/main" id="{5AC8D210-69C7-7DA5-818B-9089499E05EA}"/>
              </a:ext>
            </a:extLst>
          </p:cNvPr>
          <p:cNvSpPr/>
          <p:nvPr/>
        </p:nvSpPr>
        <p:spPr>
          <a:xfrm>
            <a:off x="1801281" y="3638980"/>
            <a:ext cx="1441243" cy="592875"/>
          </a:xfrm>
          <a:prstGeom prst="homePlate">
            <a:avLst>
              <a:gd name="adj" fmla="val 328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sz="1260" b="1" dirty="0">
                <a:latin typeface="Meiryo UI" panose="020B0604030504040204" pitchFamily="50" charset="-128"/>
                <a:ea typeface="Meiryo UI" panose="020B0604030504040204" pitchFamily="50" charset="-128"/>
              </a:rPr>
              <a:t>実施設計</a:t>
            </a:r>
          </a:p>
        </p:txBody>
      </p:sp>
      <p:sp>
        <p:nvSpPr>
          <p:cNvPr id="16" name="ホームベース 33">
            <a:extLst>
              <a:ext uri="{FF2B5EF4-FFF2-40B4-BE49-F238E27FC236}">
                <a16:creationId xmlns:a16="http://schemas.microsoft.com/office/drawing/2014/main" id="{9408942B-248E-B926-3C9D-A5B0A783DD07}"/>
              </a:ext>
            </a:extLst>
          </p:cNvPr>
          <p:cNvSpPr/>
          <p:nvPr/>
        </p:nvSpPr>
        <p:spPr>
          <a:xfrm>
            <a:off x="3242522" y="3638981"/>
            <a:ext cx="1408497" cy="592874"/>
          </a:xfrm>
          <a:prstGeom prst="homePlate">
            <a:avLst>
              <a:gd name="adj" fmla="val 2515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rIns="378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sz="1260" b="1" dirty="0">
                <a:latin typeface="Meiryo UI" panose="020B0604030504040204" pitchFamily="50" charset="-128"/>
                <a:ea typeface="Meiryo UI" panose="020B0604030504040204" pitchFamily="50" charset="-128"/>
              </a:rPr>
              <a:t>建築関係</a:t>
            </a:r>
            <a:endParaRPr lang="en-US" altLang="ja-JP" sz="1260" b="1" dirty="0">
              <a:latin typeface="Meiryo UI" panose="020B0604030504040204" pitchFamily="50" charset="-128"/>
              <a:ea typeface="Meiryo UI" panose="020B0604030504040204" pitchFamily="50" charset="-128"/>
            </a:endParaRPr>
          </a:p>
          <a:p>
            <a:pPr algn="ctr"/>
            <a:r>
              <a:rPr lang="ja-JP" altLang="en-US" sz="1260" b="1" dirty="0">
                <a:latin typeface="Meiryo UI" panose="020B0604030504040204" pitchFamily="50" charset="-128"/>
                <a:ea typeface="Meiryo UI" panose="020B0604030504040204" pitchFamily="50" charset="-128"/>
              </a:rPr>
              <a:t>手続き</a:t>
            </a:r>
          </a:p>
        </p:txBody>
      </p:sp>
      <p:sp>
        <p:nvSpPr>
          <p:cNvPr id="19" name="ホームベース 33">
            <a:extLst>
              <a:ext uri="{FF2B5EF4-FFF2-40B4-BE49-F238E27FC236}">
                <a16:creationId xmlns:a16="http://schemas.microsoft.com/office/drawing/2014/main" id="{780767D5-3015-F0A3-4CF9-C34C83531AB3}"/>
              </a:ext>
            </a:extLst>
          </p:cNvPr>
          <p:cNvSpPr/>
          <p:nvPr/>
        </p:nvSpPr>
        <p:spPr>
          <a:xfrm>
            <a:off x="2582972" y="4281602"/>
            <a:ext cx="659551" cy="592875"/>
          </a:xfrm>
          <a:prstGeom prst="homePlate">
            <a:avLst>
              <a:gd name="adj" fmla="val 2707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rIns="378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sz="1260" b="1" dirty="0">
                <a:latin typeface="Meiryo UI" panose="020B0604030504040204" pitchFamily="50" charset="-128"/>
                <a:ea typeface="Meiryo UI" panose="020B0604030504040204" pitchFamily="50" charset="-128"/>
              </a:rPr>
              <a:t>技術</a:t>
            </a:r>
            <a:endParaRPr lang="en-US" altLang="ja-JP" sz="1260" b="1" dirty="0">
              <a:latin typeface="Meiryo UI" panose="020B0604030504040204" pitchFamily="50" charset="-128"/>
              <a:ea typeface="Meiryo UI" panose="020B0604030504040204" pitchFamily="50" charset="-128"/>
            </a:endParaRPr>
          </a:p>
          <a:p>
            <a:pPr algn="ctr"/>
            <a:r>
              <a:rPr lang="ja-JP" altLang="en-US" sz="1260" b="1" dirty="0">
                <a:latin typeface="Meiryo UI" panose="020B0604030504040204" pitchFamily="50" charset="-128"/>
                <a:ea typeface="Meiryo UI" panose="020B0604030504040204" pitchFamily="50" charset="-128"/>
              </a:rPr>
              <a:t>協力</a:t>
            </a:r>
          </a:p>
        </p:txBody>
      </p:sp>
      <p:sp>
        <p:nvSpPr>
          <p:cNvPr id="23" name="ホームベース 33">
            <a:extLst>
              <a:ext uri="{FF2B5EF4-FFF2-40B4-BE49-F238E27FC236}">
                <a16:creationId xmlns:a16="http://schemas.microsoft.com/office/drawing/2014/main" id="{F1E5D48E-E2D8-F7BD-8B0C-1836C8028D4D}"/>
              </a:ext>
            </a:extLst>
          </p:cNvPr>
          <p:cNvSpPr/>
          <p:nvPr/>
        </p:nvSpPr>
        <p:spPr>
          <a:xfrm>
            <a:off x="4651020" y="3634804"/>
            <a:ext cx="5296462" cy="1239674"/>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rIns="378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b="1" dirty="0">
                <a:latin typeface="Meiryo UI" panose="020B0604030504040204" pitchFamily="50" charset="-128"/>
                <a:ea typeface="Meiryo UI" panose="020B0604030504040204" pitchFamily="50" charset="-128"/>
              </a:rPr>
              <a:t>建築工事</a:t>
            </a:r>
          </a:p>
        </p:txBody>
      </p:sp>
      <p:sp>
        <p:nvSpPr>
          <p:cNvPr id="24" name="テキスト ボックス 23">
            <a:extLst>
              <a:ext uri="{FF2B5EF4-FFF2-40B4-BE49-F238E27FC236}">
                <a16:creationId xmlns:a16="http://schemas.microsoft.com/office/drawing/2014/main" id="{D431900B-21AC-6829-E4B7-6CCE1DFCA9DF}"/>
              </a:ext>
            </a:extLst>
          </p:cNvPr>
          <p:cNvSpPr txBox="1"/>
          <p:nvPr/>
        </p:nvSpPr>
        <p:spPr>
          <a:xfrm>
            <a:off x="2229202" y="4935056"/>
            <a:ext cx="2049302" cy="738664"/>
          </a:xfrm>
          <a:prstGeom prst="rect">
            <a:avLst/>
          </a:prstGeom>
          <a:noFill/>
        </p:spPr>
        <p:txBody>
          <a:bodyPr wrap="square" rtlCol="0">
            <a:spAutoFit/>
          </a:bodyPr>
          <a:lstStyle/>
          <a:p>
            <a:pPr algn="ctr"/>
            <a:r>
              <a:rPr lang="ja-JP" altLang="en-US" sz="1400" dirty="0"/>
              <a:t>△</a:t>
            </a:r>
            <a:endParaRPr lang="en-US" altLang="ja-JP" sz="1400" dirty="0"/>
          </a:p>
          <a:p>
            <a:pPr algn="ctr"/>
            <a:r>
              <a:rPr lang="ja-JP" altLang="en-US" sz="1400" dirty="0"/>
              <a:t>工事請負契約</a:t>
            </a:r>
            <a:endParaRPr lang="en-US" altLang="ja-JP" sz="1400" dirty="0"/>
          </a:p>
          <a:p>
            <a:pPr algn="ctr"/>
            <a:r>
              <a:rPr lang="en-US" altLang="ja-JP" sz="1400" dirty="0"/>
              <a:t>11/25</a:t>
            </a:r>
            <a:endParaRPr lang="ja-JP" altLang="en-US" sz="1400" dirty="0"/>
          </a:p>
        </p:txBody>
      </p:sp>
      <p:sp>
        <p:nvSpPr>
          <p:cNvPr id="25" name="テキスト ボックス 24">
            <a:extLst>
              <a:ext uri="{FF2B5EF4-FFF2-40B4-BE49-F238E27FC236}">
                <a16:creationId xmlns:a16="http://schemas.microsoft.com/office/drawing/2014/main" id="{FA995F17-388D-1EA6-2539-C8B40A9C633F}"/>
              </a:ext>
            </a:extLst>
          </p:cNvPr>
          <p:cNvSpPr txBox="1"/>
          <p:nvPr/>
        </p:nvSpPr>
        <p:spPr>
          <a:xfrm>
            <a:off x="3225751" y="4935055"/>
            <a:ext cx="2850537" cy="738664"/>
          </a:xfrm>
          <a:prstGeom prst="rect">
            <a:avLst/>
          </a:prstGeom>
          <a:noFill/>
        </p:spPr>
        <p:txBody>
          <a:bodyPr wrap="square" rtlCol="0">
            <a:spAutoFit/>
          </a:bodyPr>
          <a:lstStyle/>
          <a:p>
            <a:pPr algn="ctr"/>
            <a:r>
              <a:rPr lang="ja-JP" altLang="en-US" sz="1400" dirty="0"/>
              <a:t>△</a:t>
            </a:r>
            <a:endParaRPr lang="en-US" altLang="ja-JP" sz="1400" dirty="0"/>
          </a:p>
          <a:p>
            <a:pPr algn="ctr"/>
            <a:r>
              <a:rPr lang="ja-JP" altLang="en-US" sz="1400" dirty="0"/>
              <a:t>　　　　工事着手（予定）</a:t>
            </a:r>
            <a:endParaRPr lang="en-US" altLang="ja-JP" sz="1400" dirty="0"/>
          </a:p>
          <a:p>
            <a:pPr algn="ctr"/>
            <a:r>
              <a:rPr lang="en-US" altLang="ja-JP" sz="1400" dirty="0"/>
              <a:t>4/13</a:t>
            </a:r>
            <a:endParaRPr lang="ja-JP" altLang="en-US" sz="1400" dirty="0"/>
          </a:p>
        </p:txBody>
      </p:sp>
      <p:sp>
        <p:nvSpPr>
          <p:cNvPr id="26" name="ホームベース 33">
            <a:extLst>
              <a:ext uri="{FF2B5EF4-FFF2-40B4-BE49-F238E27FC236}">
                <a16:creationId xmlns:a16="http://schemas.microsoft.com/office/drawing/2014/main" id="{A3A75B2D-CA3A-537A-0DEC-D3A3B20354A0}"/>
              </a:ext>
            </a:extLst>
          </p:cNvPr>
          <p:cNvSpPr/>
          <p:nvPr/>
        </p:nvSpPr>
        <p:spPr>
          <a:xfrm>
            <a:off x="951620" y="6965247"/>
            <a:ext cx="3563230" cy="1192260"/>
          </a:xfrm>
          <a:prstGeom prst="homePlate">
            <a:avLst>
              <a:gd name="adj" fmla="val 3853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b="1" dirty="0">
                <a:latin typeface="Meiryo UI" panose="020B0604030504040204" pitchFamily="50" charset="-128"/>
                <a:ea typeface="Meiryo UI" panose="020B0604030504040204" pitchFamily="50" charset="-128"/>
              </a:rPr>
              <a:t>展示基本設計</a:t>
            </a:r>
          </a:p>
        </p:txBody>
      </p:sp>
      <p:sp>
        <p:nvSpPr>
          <p:cNvPr id="29" name="ホームベース 33">
            <a:extLst>
              <a:ext uri="{FF2B5EF4-FFF2-40B4-BE49-F238E27FC236}">
                <a16:creationId xmlns:a16="http://schemas.microsoft.com/office/drawing/2014/main" id="{168AAC2A-29F2-C89F-2A3F-258616AA454E}"/>
              </a:ext>
            </a:extLst>
          </p:cNvPr>
          <p:cNvSpPr/>
          <p:nvPr/>
        </p:nvSpPr>
        <p:spPr>
          <a:xfrm>
            <a:off x="4527551" y="6965247"/>
            <a:ext cx="3329990" cy="1192260"/>
          </a:xfrm>
          <a:prstGeom prst="homePlate">
            <a:avLst>
              <a:gd name="adj" fmla="val 328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b="1" dirty="0">
                <a:latin typeface="Meiryo UI" panose="020B0604030504040204" pitchFamily="50" charset="-128"/>
                <a:ea typeface="Meiryo UI" panose="020B0604030504040204" pitchFamily="50" charset="-128"/>
              </a:rPr>
              <a:t>展示実施設計</a:t>
            </a:r>
          </a:p>
        </p:txBody>
      </p:sp>
      <p:sp>
        <p:nvSpPr>
          <p:cNvPr id="30" name="ホームベース 33">
            <a:extLst>
              <a:ext uri="{FF2B5EF4-FFF2-40B4-BE49-F238E27FC236}">
                <a16:creationId xmlns:a16="http://schemas.microsoft.com/office/drawing/2014/main" id="{7D53193C-54DC-CB66-E198-5B5FF43252CF}"/>
              </a:ext>
            </a:extLst>
          </p:cNvPr>
          <p:cNvSpPr/>
          <p:nvPr/>
        </p:nvSpPr>
        <p:spPr>
          <a:xfrm>
            <a:off x="7898179" y="6951303"/>
            <a:ext cx="2049303" cy="1192260"/>
          </a:xfrm>
          <a:prstGeom prst="homePlate">
            <a:avLst>
              <a:gd name="adj" fmla="val 4426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b="1" dirty="0">
                <a:latin typeface="Meiryo UI" panose="020B0604030504040204" pitchFamily="50" charset="-128"/>
                <a:ea typeface="Meiryo UI" panose="020B0604030504040204" pitchFamily="50" charset="-128"/>
              </a:rPr>
              <a:t>制作</a:t>
            </a:r>
          </a:p>
        </p:txBody>
      </p:sp>
      <p:sp>
        <p:nvSpPr>
          <p:cNvPr id="31" name="ホームベース 33">
            <a:extLst>
              <a:ext uri="{FF2B5EF4-FFF2-40B4-BE49-F238E27FC236}">
                <a16:creationId xmlns:a16="http://schemas.microsoft.com/office/drawing/2014/main" id="{4EBD412E-129C-6B88-5A4C-3C3FC447B91F}"/>
              </a:ext>
            </a:extLst>
          </p:cNvPr>
          <p:cNvSpPr/>
          <p:nvPr/>
        </p:nvSpPr>
        <p:spPr>
          <a:xfrm>
            <a:off x="9972851" y="6951303"/>
            <a:ext cx="1498592" cy="1192260"/>
          </a:xfrm>
          <a:prstGeom prst="homePlate">
            <a:avLst>
              <a:gd name="adj" fmla="val 2898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b="1" dirty="0">
                <a:latin typeface="Meiryo UI" panose="020B0604030504040204" pitchFamily="50" charset="-128"/>
                <a:ea typeface="Meiryo UI" panose="020B0604030504040204" pitchFamily="50" charset="-128"/>
              </a:rPr>
              <a:t>展示工事</a:t>
            </a:r>
          </a:p>
        </p:txBody>
      </p:sp>
      <p:sp>
        <p:nvSpPr>
          <p:cNvPr id="32" name="テキスト ボックス 31">
            <a:extLst>
              <a:ext uri="{FF2B5EF4-FFF2-40B4-BE49-F238E27FC236}">
                <a16:creationId xmlns:a16="http://schemas.microsoft.com/office/drawing/2014/main" id="{8CD8371B-6D69-E08C-D122-0D1BCA9A37C6}"/>
              </a:ext>
            </a:extLst>
          </p:cNvPr>
          <p:cNvSpPr txBox="1"/>
          <p:nvPr/>
        </p:nvSpPr>
        <p:spPr>
          <a:xfrm>
            <a:off x="8918890" y="4936495"/>
            <a:ext cx="2049302" cy="738664"/>
          </a:xfrm>
          <a:prstGeom prst="rect">
            <a:avLst/>
          </a:prstGeom>
          <a:noFill/>
        </p:spPr>
        <p:txBody>
          <a:bodyPr wrap="square" rtlCol="0">
            <a:spAutoFit/>
          </a:bodyPr>
          <a:lstStyle/>
          <a:p>
            <a:pPr algn="ctr"/>
            <a:r>
              <a:rPr lang="ja-JP" altLang="en-US" sz="1400" dirty="0"/>
              <a:t>△</a:t>
            </a:r>
            <a:endParaRPr lang="en-US" altLang="ja-JP" sz="1400" dirty="0"/>
          </a:p>
          <a:p>
            <a:pPr algn="ctr"/>
            <a:r>
              <a:rPr lang="ja-JP" altLang="en-US" sz="1400" dirty="0"/>
              <a:t>工事完了（予定）</a:t>
            </a:r>
            <a:endParaRPr lang="en-US" altLang="ja-JP" sz="1400" dirty="0"/>
          </a:p>
          <a:p>
            <a:pPr algn="ctr"/>
            <a:r>
              <a:rPr lang="en-US" altLang="ja-JP" sz="1400" dirty="0"/>
              <a:t>10/31</a:t>
            </a:r>
            <a:endParaRPr lang="ja-JP" altLang="en-US" sz="1400" dirty="0"/>
          </a:p>
        </p:txBody>
      </p:sp>
      <p:sp>
        <p:nvSpPr>
          <p:cNvPr id="33" name="テキスト ボックス 32">
            <a:extLst>
              <a:ext uri="{FF2B5EF4-FFF2-40B4-BE49-F238E27FC236}">
                <a16:creationId xmlns:a16="http://schemas.microsoft.com/office/drawing/2014/main" id="{DDD00FF8-EAFD-C03F-8679-8CCFE33575AD}"/>
              </a:ext>
            </a:extLst>
          </p:cNvPr>
          <p:cNvSpPr txBox="1"/>
          <p:nvPr/>
        </p:nvSpPr>
        <p:spPr>
          <a:xfrm>
            <a:off x="3110316" y="3079743"/>
            <a:ext cx="1764823" cy="523220"/>
          </a:xfrm>
          <a:prstGeom prst="rect">
            <a:avLst/>
          </a:prstGeom>
          <a:noFill/>
        </p:spPr>
        <p:txBody>
          <a:bodyPr wrap="square" rtlCol="0">
            <a:spAutoFit/>
          </a:bodyPr>
          <a:lstStyle/>
          <a:p>
            <a:r>
              <a:rPr lang="ja-JP" altLang="en-US" sz="1400" dirty="0"/>
              <a:t>・仮設許可申請</a:t>
            </a:r>
            <a:endParaRPr lang="en-US" altLang="ja-JP" sz="1400" dirty="0"/>
          </a:p>
          <a:p>
            <a:r>
              <a:rPr lang="ja-JP" altLang="en-US" sz="1400" dirty="0"/>
              <a:t>・確認申請　等</a:t>
            </a:r>
          </a:p>
        </p:txBody>
      </p:sp>
      <p:sp>
        <p:nvSpPr>
          <p:cNvPr id="4" name="フローチャート: 代替処理 3">
            <a:extLst>
              <a:ext uri="{FF2B5EF4-FFF2-40B4-BE49-F238E27FC236}">
                <a16:creationId xmlns:a16="http://schemas.microsoft.com/office/drawing/2014/main" id="{28C81EF8-4A93-1443-7CD3-9F00997AB6CC}"/>
              </a:ext>
            </a:extLst>
          </p:cNvPr>
          <p:cNvSpPr/>
          <p:nvPr/>
        </p:nvSpPr>
        <p:spPr>
          <a:xfrm>
            <a:off x="11442133" y="3079743"/>
            <a:ext cx="685065" cy="5827189"/>
          </a:xfrm>
          <a:prstGeom prst="flowChartAlternateProcess">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520" dirty="0">
                <a:solidFill>
                  <a:schemeClr val="tx1"/>
                </a:solidFill>
              </a:rPr>
              <a:t>万博開幕</a:t>
            </a:r>
          </a:p>
        </p:txBody>
      </p:sp>
      <p:sp>
        <p:nvSpPr>
          <p:cNvPr id="5" name="テキスト ボックス 4">
            <a:extLst>
              <a:ext uri="{FF2B5EF4-FFF2-40B4-BE49-F238E27FC236}">
                <a16:creationId xmlns:a16="http://schemas.microsoft.com/office/drawing/2014/main" id="{68885C50-9FF2-425E-DE63-914790959A9C}"/>
              </a:ext>
            </a:extLst>
          </p:cNvPr>
          <p:cNvSpPr txBox="1"/>
          <p:nvPr/>
        </p:nvSpPr>
        <p:spPr>
          <a:xfrm>
            <a:off x="0" y="0"/>
            <a:ext cx="12801600" cy="56853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defRPr lang="en-US"/>
            </a:defPPr>
            <a:lvl1pPr algn="ctr">
              <a:defRPr kumimoji="1" sz="3000">
                <a:solidFill>
                  <a:schemeClr val="lt1"/>
                </a:solidFill>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t>建築・展示の今後のスケジュール</a:t>
            </a:r>
          </a:p>
        </p:txBody>
      </p:sp>
      <p:sp>
        <p:nvSpPr>
          <p:cNvPr id="6" name="テキスト ボックス 5">
            <a:extLst>
              <a:ext uri="{FF2B5EF4-FFF2-40B4-BE49-F238E27FC236}">
                <a16:creationId xmlns:a16="http://schemas.microsoft.com/office/drawing/2014/main" id="{2AC8A705-A9BE-6FCA-902E-44E0C113B40A}"/>
              </a:ext>
            </a:extLst>
          </p:cNvPr>
          <p:cNvSpPr txBox="1"/>
          <p:nvPr/>
        </p:nvSpPr>
        <p:spPr>
          <a:xfrm>
            <a:off x="328612" y="852661"/>
            <a:ext cx="12144374" cy="784830"/>
          </a:xfrm>
          <a:prstGeom prst="rect">
            <a:avLst/>
          </a:prstGeom>
          <a:noFill/>
        </p:spPr>
        <p:txBody>
          <a:bodyPr wrap="square" rtlCol="0">
            <a:spAutoFit/>
          </a:bodyPr>
          <a:lstStyle/>
          <a:p>
            <a:pPr>
              <a:spcBef>
                <a:spcPts val="600"/>
              </a:spcBef>
            </a:pPr>
            <a:r>
              <a:rPr kumimoji="1" lang="ja-JP" altLang="en-US" sz="2000" dirty="0">
                <a:latin typeface="Meiryo UI" panose="020B0604030504040204" pitchFamily="50" charset="-128"/>
                <a:ea typeface="Meiryo UI" panose="020B0604030504040204" pitchFamily="50" charset="-128"/>
              </a:rPr>
              <a:t>建築については、</a:t>
            </a:r>
            <a:r>
              <a:rPr kumimoji="1" lang="en-US" altLang="ja-JP" sz="2000" dirty="0">
                <a:latin typeface="Meiryo UI" panose="020B0604030504040204" pitchFamily="50" charset="-128"/>
                <a:ea typeface="Meiryo UI" panose="020B0604030504040204" pitchFamily="50" charset="-128"/>
              </a:rPr>
              <a:t>11</a:t>
            </a:r>
            <a:r>
              <a:rPr kumimoji="1" lang="ja-JP" altLang="en-US" sz="2000" dirty="0">
                <a:latin typeface="Meiryo UI" panose="020B0604030504040204" pitchFamily="50" charset="-128"/>
                <a:ea typeface="Meiryo UI" panose="020B0604030504040204" pitchFamily="50" charset="-128"/>
              </a:rPr>
              <a:t>月</a:t>
            </a:r>
            <a:r>
              <a:rPr kumimoji="1" lang="en-US" altLang="ja-JP" sz="2000" dirty="0">
                <a:latin typeface="Meiryo UI" panose="020B0604030504040204" pitchFamily="50" charset="-128"/>
                <a:ea typeface="Meiryo UI" panose="020B0604030504040204" pitchFamily="50" charset="-128"/>
              </a:rPr>
              <a:t>25</a:t>
            </a:r>
            <a:r>
              <a:rPr kumimoji="1" lang="ja-JP" altLang="en-US" sz="2000" dirty="0">
                <a:latin typeface="Meiryo UI" panose="020B0604030504040204" pitchFamily="50" charset="-128"/>
                <a:ea typeface="Meiryo UI" panose="020B0604030504040204" pitchFamily="50" charset="-128"/>
              </a:rPr>
              <a:t>日に工事請負契約を締結し、当初計画通り、４月</a:t>
            </a:r>
            <a:r>
              <a:rPr kumimoji="1" lang="en-US" altLang="ja-JP" sz="2000" dirty="0">
                <a:latin typeface="Meiryo UI" panose="020B0604030504040204" pitchFamily="50" charset="-128"/>
                <a:ea typeface="Meiryo UI" panose="020B0604030504040204" pitchFamily="50" charset="-128"/>
              </a:rPr>
              <a:t>13</a:t>
            </a:r>
            <a:r>
              <a:rPr kumimoji="1" lang="ja-JP" altLang="en-US" sz="2000" dirty="0">
                <a:latin typeface="Meiryo UI" panose="020B0604030504040204" pitchFamily="50" charset="-128"/>
                <a:ea typeface="Meiryo UI" panose="020B0604030504040204" pitchFamily="50" charset="-128"/>
              </a:rPr>
              <a:t>日から工事着手の予定です。</a:t>
            </a:r>
            <a:endParaRPr kumimoji="1" lang="en-US" altLang="ja-JP" sz="2000" dirty="0">
              <a:latin typeface="Meiryo UI" panose="020B0604030504040204" pitchFamily="50" charset="-128"/>
              <a:ea typeface="Meiryo UI" panose="020B0604030504040204" pitchFamily="50" charset="-128"/>
            </a:endParaRPr>
          </a:p>
          <a:p>
            <a:pPr>
              <a:spcBef>
                <a:spcPts val="600"/>
              </a:spcBef>
            </a:pPr>
            <a:r>
              <a:rPr kumimoji="1" lang="ja-JP" altLang="en-US" sz="2000" dirty="0">
                <a:latin typeface="Meiryo UI" panose="020B0604030504040204" pitchFamily="50" charset="-128"/>
                <a:ea typeface="Meiryo UI" panose="020B0604030504040204" pitchFamily="50" charset="-128"/>
              </a:rPr>
              <a:t>展示については、基本設計を進めており、来年度は実施設計に着手の予定です。</a:t>
            </a:r>
          </a:p>
        </p:txBody>
      </p:sp>
      <p:sp>
        <p:nvSpPr>
          <p:cNvPr id="7" name="スライド番号プレースホルダー 2">
            <a:extLst>
              <a:ext uri="{FF2B5EF4-FFF2-40B4-BE49-F238E27FC236}">
                <a16:creationId xmlns:a16="http://schemas.microsoft.com/office/drawing/2014/main" id="{A89A6850-7710-E107-ACE4-A40789E0D383}"/>
              </a:ext>
            </a:extLst>
          </p:cNvPr>
          <p:cNvSpPr txBox="1">
            <a:spLocks/>
          </p:cNvSpPr>
          <p:nvPr/>
        </p:nvSpPr>
        <p:spPr>
          <a:xfrm>
            <a:off x="10134600" y="9204594"/>
            <a:ext cx="2667000" cy="264649"/>
          </a:xfrm>
          <a:prstGeom prst="rect">
            <a:avLst/>
          </a:prstGeom>
        </p:spPr>
        <p:txBody>
          <a:bodyPr vert="horz" lIns="91440" tIns="45720" rIns="91440" bIns="45720" rtlCol="0" anchor="ctr"/>
          <a:lstStyle>
            <a:defPPr>
              <a:defRPr lang="en-US"/>
            </a:defPPr>
            <a:lvl1pPr marL="0" algn="l"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C1B70CDB-7E4C-474A-A5A0-3BCB74169A46}" type="slidenum">
              <a:rPr lang="en-US" altLang="ja-JP" sz="1551" smtClean="0">
                <a:latin typeface="游ゴシック" panose="020B0400000000000000" pitchFamily="50" charset="-128"/>
                <a:ea typeface="游ゴシック" panose="020B0400000000000000" pitchFamily="50" charset="-128"/>
              </a:rPr>
              <a:pPr algn="r">
                <a:defRPr/>
              </a:pPr>
              <a:t>5</a:t>
            </a:fld>
            <a:endParaRPr lang="en-US" altLang="ja-JP" sz="1551" dirty="0">
              <a:latin typeface="游ゴシック" panose="020B0400000000000000" pitchFamily="50" charset="-128"/>
              <a:ea typeface="游ゴシック" panose="020B0400000000000000" pitchFamily="50" charset="-128"/>
            </a:endParaRPr>
          </a:p>
        </p:txBody>
      </p:sp>
      <p:sp>
        <p:nvSpPr>
          <p:cNvPr id="8" name="ホームベース 33">
            <a:extLst>
              <a:ext uri="{FF2B5EF4-FFF2-40B4-BE49-F238E27FC236}">
                <a16:creationId xmlns:a16="http://schemas.microsoft.com/office/drawing/2014/main" id="{1EDA6FDD-7485-8506-D8E9-328101143167}"/>
              </a:ext>
            </a:extLst>
          </p:cNvPr>
          <p:cNvSpPr/>
          <p:nvPr/>
        </p:nvSpPr>
        <p:spPr>
          <a:xfrm>
            <a:off x="3253853" y="4268084"/>
            <a:ext cx="1408497" cy="592874"/>
          </a:xfrm>
          <a:prstGeom prst="homePlate">
            <a:avLst>
              <a:gd name="adj" fmla="val 2515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rIns="378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sz="1260" b="1" dirty="0">
                <a:latin typeface="Meiryo UI" panose="020B0604030504040204" pitchFamily="50" charset="-128"/>
                <a:ea typeface="Meiryo UI" panose="020B0604030504040204" pitchFamily="50" charset="-128"/>
              </a:rPr>
              <a:t>着手準備</a:t>
            </a:r>
          </a:p>
        </p:txBody>
      </p:sp>
    </p:spTree>
    <p:extLst>
      <p:ext uri="{BB962C8B-B14F-4D97-AF65-F5344CB8AC3E}">
        <p14:creationId xmlns:p14="http://schemas.microsoft.com/office/powerpoint/2010/main" val="713021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442913" y="1281043"/>
            <a:ext cx="12144374" cy="1092607"/>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　建築</a:t>
            </a:r>
            <a:r>
              <a:rPr kumimoji="1" lang="ja-JP" altLang="en-US" sz="2000" dirty="0" smtClean="0">
                <a:latin typeface="Meiryo UI" panose="020B0604030504040204" pitchFamily="50" charset="-128"/>
                <a:ea typeface="Meiryo UI" panose="020B0604030504040204" pitchFamily="50" charset="-128"/>
              </a:rPr>
              <a:t>工事費</a:t>
            </a:r>
            <a:r>
              <a:rPr kumimoji="1" lang="ja-JP" altLang="en-US" sz="2000" dirty="0">
                <a:latin typeface="Meiryo UI" panose="020B0604030504040204" pitchFamily="50" charset="-128"/>
                <a:ea typeface="Meiryo UI" panose="020B0604030504040204" pitchFamily="50" charset="-128"/>
              </a:rPr>
              <a:t>の見直しのほか、企業・団体・個人からの協賛・寄附の集まり状況による粗い試算になりますが、現時点での民間負担も含めた総事業規模の見込みは、以下の通りです。</a:t>
            </a:r>
            <a:endParaRPr kumimoji="1" lang="en-US" altLang="ja-JP" sz="2000" dirty="0">
              <a:latin typeface="Meiryo UI" panose="020B0604030504040204" pitchFamily="50" charset="-128"/>
              <a:ea typeface="Meiryo UI" panose="020B0604030504040204" pitchFamily="50" charset="-128"/>
            </a:endParaRPr>
          </a:p>
          <a:p>
            <a:pPr>
              <a:spcBef>
                <a:spcPts val="600"/>
              </a:spcBef>
            </a:pPr>
            <a:r>
              <a:rPr kumimoji="1" lang="ja-JP" altLang="en-US" sz="2000" dirty="0">
                <a:latin typeface="Meiryo UI" panose="020B0604030504040204" pitchFamily="50" charset="-128"/>
                <a:ea typeface="Meiryo UI" panose="020B0604030504040204" pitchFamily="50" charset="-128"/>
              </a:rPr>
              <a:t>　今後、協賛・寄附を中心とする民間負担の集まり具合や展示内容を精査していく中で、確定してまいります。</a:t>
            </a:r>
          </a:p>
        </p:txBody>
      </p:sp>
      <p:sp>
        <p:nvSpPr>
          <p:cNvPr id="24" name="正方形/長方形 23"/>
          <p:cNvSpPr/>
          <p:nvPr/>
        </p:nvSpPr>
        <p:spPr>
          <a:xfrm>
            <a:off x="572703" y="6322360"/>
            <a:ext cx="11656193" cy="287655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36000" rIns="144000" bIns="36000" numCol="1" spcCol="0" rtlCol="0" fromWordArt="0" anchor="ctr" anchorCtr="0" forceAA="0" compatLnSpc="1">
            <a:prstTxWarp prst="textNoShape">
              <a:avLst/>
            </a:prstTxWarp>
            <a:noAutofit/>
          </a:bodyPr>
          <a:lstStyle/>
          <a:p>
            <a:pPr>
              <a:spcBef>
                <a:spcPts val="300"/>
              </a:spcBef>
            </a:pPr>
            <a:r>
              <a:rPr kumimoji="1" lang="ja-JP" altLang="en-US" b="1" dirty="0">
                <a:solidFill>
                  <a:schemeClr val="tx1"/>
                </a:solidFill>
                <a:latin typeface="Meiryo UI" panose="020B0604030504040204" pitchFamily="50" charset="-128"/>
                <a:ea typeface="Meiryo UI" panose="020B0604030504040204" pitchFamily="50" charset="-128"/>
              </a:rPr>
              <a:t>＜財務基本方針（出展基本計画より）＞</a:t>
            </a:r>
            <a:endParaRPr kumimoji="1" lang="en-US" altLang="ja-JP" b="1" dirty="0">
              <a:solidFill>
                <a:schemeClr val="tx1"/>
              </a:solidFill>
              <a:latin typeface="Meiryo UI" panose="020B0604030504040204" pitchFamily="50" charset="-128"/>
              <a:ea typeface="Meiryo UI" panose="020B0604030504040204" pitchFamily="50" charset="-128"/>
            </a:endParaRPr>
          </a:p>
          <a:p>
            <a:pPr marL="185738" indent="-185738">
              <a:lnSpc>
                <a:spcPts val="2300"/>
              </a:lnSpc>
              <a:spcBef>
                <a:spcPts val="1800"/>
              </a:spcBef>
            </a:pPr>
            <a:r>
              <a:rPr kumimoji="1" lang="ja-JP" altLang="en-US" dirty="0">
                <a:solidFill>
                  <a:schemeClr val="tx1"/>
                </a:solidFill>
                <a:latin typeface="Meiryo UI" panose="020B0604030504040204" pitchFamily="50" charset="-128"/>
                <a:ea typeface="Meiryo UI" panose="020B0604030504040204" pitchFamily="50" charset="-128"/>
              </a:rPr>
              <a:t>　　財務基本方針は、公費負担、企業・団体・個人からの協賛・寄付を募り、公民一体となった大阪パビリオン出展を実現することにあります。大阪パビリオンに必要な資金は、大きく分類すると建築関連費用、運営関連費用、展示関連費用となります。公費負担、協賛、寄付のそれぞれが充当されるべき費用を整理し財務計画を立案します。</a:t>
            </a:r>
          </a:p>
          <a:p>
            <a:pPr marL="185738" indent="-185738">
              <a:lnSpc>
                <a:spcPts val="2300"/>
              </a:lnSpc>
              <a:spcBef>
                <a:spcPts val="1800"/>
              </a:spcBef>
            </a:pPr>
            <a:r>
              <a:rPr kumimoji="1" lang="ja-JP" altLang="en-US" dirty="0">
                <a:solidFill>
                  <a:schemeClr val="tx1"/>
                </a:solidFill>
                <a:latin typeface="Meiryo UI" panose="020B0604030504040204" pitchFamily="50" charset="-128"/>
                <a:ea typeface="Meiryo UI" panose="020B0604030504040204" pitchFamily="50" charset="-128"/>
              </a:rPr>
              <a:t>　　協賛に関しては、一定の特典を提供し獲得を加速させることを企画します。また、展示に関連した物販・飲食、催事の出展料などの収入を見込みます。公費負担については、過去の万博における自治体パビリオンでの負担額を参考に、適切なバランスをもとに検討していきます。（公費負担額は民間負担額を限度とします）</a:t>
            </a:r>
          </a:p>
        </p:txBody>
      </p:sp>
      <p:sp>
        <p:nvSpPr>
          <p:cNvPr id="13" name="正方形/長方形 12">
            <a:extLst>
              <a:ext uri="{FF2B5EF4-FFF2-40B4-BE49-F238E27FC236}">
                <a16:creationId xmlns:a16="http://schemas.microsoft.com/office/drawing/2014/main" id="{6CAC35C7-D348-B332-A32C-01EB32C83A09}"/>
              </a:ext>
            </a:extLst>
          </p:cNvPr>
          <p:cNvSpPr/>
          <p:nvPr/>
        </p:nvSpPr>
        <p:spPr>
          <a:xfrm>
            <a:off x="0" y="-1"/>
            <a:ext cx="12801600" cy="65063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3000" dirty="0">
                <a:latin typeface="Meiryo UI" panose="020B0604030504040204" pitchFamily="50" charset="-128"/>
                <a:ea typeface="Meiryo UI" panose="020B0604030504040204" pitchFamily="50" charset="-128"/>
              </a:rPr>
              <a:t>現時点での事業規模の見込み</a:t>
            </a:r>
          </a:p>
        </p:txBody>
      </p:sp>
      <p:graphicFrame>
        <p:nvGraphicFramePr>
          <p:cNvPr id="3" name="表 3">
            <a:extLst>
              <a:ext uri="{FF2B5EF4-FFF2-40B4-BE49-F238E27FC236}">
                <a16:creationId xmlns:a16="http://schemas.microsoft.com/office/drawing/2014/main" id="{D4A9784A-BD7B-05A7-D01F-98CD2954588C}"/>
              </a:ext>
            </a:extLst>
          </p:cNvPr>
          <p:cNvGraphicFramePr>
            <a:graphicFrameLocks noGrp="1"/>
          </p:cNvGraphicFramePr>
          <p:nvPr>
            <p:extLst>
              <p:ext uri="{D42A27DB-BD31-4B8C-83A1-F6EECF244321}">
                <p14:modId xmlns:p14="http://schemas.microsoft.com/office/powerpoint/2010/main" val="2580343658"/>
              </p:ext>
            </p:extLst>
          </p:nvPr>
        </p:nvGraphicFramePr>
        <p:xfrm>
          <a:off x="2247900" y="2768157"/>
          <a:ext cx="8534400" cy="2457890"/>
        </p:xfrm>
        <a:graphic>
          <a:graphicData uri="http://schemas.openxmlformats.org/drawingml/2006/table">
            <a:tbl>
              <a:tblPr firstRow="1" bandRow="1">
                <a:tableStyleId>{5C22544A-7EE6-4342-B048-85BDC9FD1C3A}</a:tableStyleId>
              </a:tblPr>
              <a:tblGrid>
                <a:gridCol w="2844800">
                  <a:extLst>
                    <a:ext uri="{9D8B030D-6E8A-4147-A177-3AD203B41FA5}">
                      <a16:colId xmlns:a16="http://schemas.microsoft.com/office/drawing/2014/main" val="3649162232"/>
                    </a:ext>
                  </a:extLst>
                </a:gridCol>
                <a:gridCol w="2844800">
                  <a:extLst>
                    <a:ext uri="{9D8B030D-6E8A-4147-A177-3AD203B41FA5}">
                      <a16:colId xmlns:a16="http://schemas.microsoft.com/office/drawing/2014/main" val="3327301357"/>
                    </a:ext>
                  </a:extLst>
                </a:gridCol>
                <a:gridCol w="2844800">
                  <a:extLst>
                    <a:ext uri="{9D8B030D-6E8A-4147-A177-3AD203B41FA5}">
                      <a16:colId xmlns:a16="http://schemas.microsoft.com/office/drawing/2014/main" val="2024137336"/>
                    </a:ext>
                  </a:extLst>
                </a:gridCol>
              </a:tblGrid>
              <a:tr h="491578">
                <a:tc>
                  <a:txBody>
                    <a:bodyPr/>
                    <a:lstStyle/>
                    <a:p>
                      <a:pPr algn="ctr"/>
                      <a:r>
                        <a:rPr kumimoji="1" lang="ja-JP" altLang="en-US" sz="2000" dirty="0">
                          <a:latin typeface="Meiryo UI" panose="020B0604030504040204" pitchFamily="50" charset="-128"/>
                          <a:ea typeface="Meiryo UI" panose="020B0604030504040204" pitchFamily="50" charset="-128"/>
                        </a:rPr>
                        <a:t>項　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a:latin typeface="Meiryo UI" panose="020B0604030504040204" pitchFamily="50" charset="-128"/>
                          <a:ea typeface="Meiryo UI" panose="020B0604030504040204" pitchFamily="50" charset="-128"/>
                        </a:rPr>
                        <a:t>事業規模（税込）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a:latin typeface="Meiryo UI" panose="020B0604030504040204" pitchFamily="50" charset="-128"/>
                          <a:ea typeface="Meiryo UI" panose="020B0604030504040204" pitchFamily="50" charset="-128"/>
                        </a:rPr>
                        <a:t>備　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3621742"/>
                  </a:ext>
                </a:extLst>
              </a:tr>
              <a:tr h="491578">
                <a:tc>
                  <a:txBody>
                    <a:bodyPr/>
                    <a:lstStyle/>
                    <a:p>
                      <a:pPr algn="ctr"/>
                      <a:r>
                        <a:rPr kumimoji="1" lang="ja-JP" altLang="en-US" sz="2000" b="0" dirty="0">
                          <a:latin typeface="Meiryo UI" panose="020B0604030504040204" pitchFamily="50" charset="-128"/>
                          <a:ea typeface="Meiryo UI" panose="020B0604030504040204" pitchFamily="50" charset="-128"/>
                        </a:rPr>
                        <a:t>展示関連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b="0" dirty="0">
                          <a:latin typeface="Meiryo UI" panose="020B0604030504040204" pitchFamily="50" charset="-128"/>
                          <a:ea typeface="Meiryo UI" panose="020B0604030504040204" pitchFamily="50" charset="-128"/>
                        </a:rPr>
                        <a:t>約</a:t>
                      </a:r>
                      <a:r>
                        <a:rPr kumimoji="1" lang="en-US" altLang="ja-JP" sz="2000" b="0" dirty="0">
                          <a:latin typeface="Meiryo UI" panose="020B0604030504040204" pitchFamily="50" charset="-128"/>
                          <a:ea typeface="Meiryo UI" panose="020B0604030504040204" pitchFamily="50" charset="-128"/>
                        </a:rPr>
                        <a:t>80</a:t>
                      </a:r>
                      <a:r>
                        <a:rPr kumimoji="1" lang="ja-JP" altLang="en-US" sz="2000" b="0" dirty="0">
                          <a:latin typeface="Meiryo UI" panose="020B0604030504040204" pitchFamily="50" charset="-128"/>
                          <a:ea typeface="Meiryo UI" panose="020B0604030504040204" pitchFamily="50" charset="-128"/>
                        </a:rPr>
                        <a:t>～</a:t>
                      </a:r>
                      <a:r>
                        <a:rPr kumimoji="1" lang="en-US" altLang="ja-JP" sz="2000" b="0" dirty="0">
                          <a:latin typeface="Meiryo UI" panose="020B0604030504040204" pitchFamily="50" charset="-128"/>
                          <a:ea typeface="Meiryo UI" panose="020B0604030504040204" pitchFamily="50" charset="-128"/>
                        </a:rPr>
                        <a:t>100</a:t>
                      </a:r>
                      <a:r>
                        <a:rPr kumimoji="1" lang="ja-JP" altLang="en-US" sz="2000" b="0" dirty="0">
                          <a:latin typeface="Meiryo UI" panose="020B0604030504040204" pitchFamily="50" charset="-128"/>
                          <a:ea typeface="Meiryo UI" panose="020B0604030504040204" pitchFamily="50" charset="-128"/>
                        </a:rPr>
                        <a:t>億円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20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2338752"/>
                  </a:ext>
                </a:extLst>
              </a:tr>
              <a:tr h="491578">
                <a:tc>
                  <a:txBody>
                    <a:bodyPr/>
                    <a:lstStyle/>
                    <a:p>
                      <a:pPr algn="ctr"/>
                      <a:r>
                        <a:rPr kumimoji="1" lang="ja-JP" altLang="en-US" sz="2000" b="0" dirty="0">
                          <a:latin typeface="Meiryo UI" panose="020B0604030504040204" pitchFamily="50" charset="-128"/>
                          <a:ea typeface="Meiryo UI" panose="020B0604030504040204" pitchFamily="50" charset="-128"/>
                        </a:rPr>
                        <a:t>建築関連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b="0" dirty="0">
                          <a:latin typeface="Meiryo UI" panose="020B0604030504040204" pitchFamily="50" charset="-128"/>
                          <a:ea typeface="Meiryo UI" panose="020B0604030504040204" pitchFamily="50" charset="-128"/>
                        </a:rPr>
                        <a:t>約</a:t>
                      </a:r>
                      <a:r>
                        <a:rPr kumimoji="1" lang="en-US" altLang="ja-JP" sz="2000" b="0" dirty="0">
                          <a:latin typeface="Meiryo UI" panose="020B0604030504040204" pitchFamily="50" charset="-128"/>
                          <a:ea typeface="Meiryo UI" panose="020B0604030504040204" pitchFamily="50" charset="-128"/>
                        </a:rPr>
                        <a:t>110</a:t>
                      </a:r>
                      <a:r>
                        <a:rPr kumimoji="1" lang="ja-JP" altLang="en-US" sz="2000" b="0" dirty="0">
                          <a:latin typeface="Meiryo UI" panose="020B0604030504040204" pitchFamily="50" charset="-128"/>
                          <a:ea typeface="Meiryo UI" panose="020B0604030504040204" pitchFamily="50" charset="-128"/>
                        </a:rPr>
                        <a:t>億円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0" dirty="0">
                          <a:latin typeface="Meiryo UI" panose="020B0604030504040204" pitchFamily="50" charset="-128"/>
                          <a:ea typeface="Meiryo UI" panose="020B0604030504040204" pitchFamily="50" charset="-128"/>
                        </a:rPr>
                        <a:t>設計・解体を含む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0088439"/>
                  </a:ext>
                </a:extLst>
              </a:tr>
              <a:tr h="491578">
                <a:tc>
                  <a:txBody>
                    <a:bodyPr/>
                    <a:lstStyle/>
                    <a:p>
                      <a:pPr algn="ctr"/>
                      <a:r>
                        <a:rPr kumimoji="1" lang="ja-JP" altLang="en-US" sz="2000" b="0" dirty="0">
                          <a:latin typeface="Meiryo UI" panose="020B0604030504040204" pitchFamily="50" charset="-128"/>
                          <a:ea typeface="Meiryo UI" panose="020B0604030504040204" pitchFamily="50" charset="-128"/>
                        </a:rPr>
                        <a:t>運営関連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b="0" dirty="0">
                          <a:latin typeface="Meiryo UI" panose="020B0604030504040204" pitchFamily="50" charset="-128"/>
                          <a:ea typeface="Meiryo UI" panose="020B0604030504040204" pitchFamily="50" charset="-128"/>
                        </a:rPr>
                        <a:t>約</a:t>
                      </a:r>
                      <a:r>
                        <a:rPr kumimoji="1" lang="en-US" altLang="ja-JP" sz="2000" b="0" dirty="0">
                          <a:latin typeface="Meiryo UI" panose="020B0604030504040204" pitchFamily="50" charset="-128"/>
                          <a:ea typeface="Meiryo UI" panose="020B0604030504040204" pitchFamily="50" charset="-128"/>
                        </a:rPr>
                        <a:t>30</a:t>
                      </a:r>
                      <a:r>
                        <a:rPr kumimoji="1" lang="ja-JP" altLang="en-US" sz="2000" b="0" dirty="0">
                          <a:latin typeface="Meiryo UI" panose="020B0604030504040204" pitchFamily="50" charset="-128"/>
                          <a:ea typeface="Meiryo UI" panose="020B0604030504040204" pitchFamily="50" charset="-128"/>
                        </a:rPr>
                        <a:t>～</a:t>
                      </a:r>
                      <a:r>
                        <a:rPr kumimoji="1" lang="en-US" altLang="ja-JP" sz="2000" b="0" dirty="0">
                          <a:latin typeface="Meiryo UI" panose="020B0604030504040204" pitchFamily="50" charset="-128"/>
                          <a:ea typeface="Meiryo UI" panose="020B0604030504040204" pitchFamily="50" charset="-128"/>
                        </a:rPr>
                        <a:t>40</a:t>
                      </a:r>
                      <a:r>
                        <a:rPr kumimoji="1" lang="ja-JP" altLang="en-US" sz="2000" b="0" dirty="0">
                          <a:latin typeface="Meiryo UI" panose="020B0604030504040204" pitchFamily="50" charset="-128"/>
                          <a:ea typeface="Meiryo UI" panose="020B0604030504040204" pitchFamily="50" charset="-128"/>
                        </a:rPr>
                        <a:t>億円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0" dirty="0">
                          <a:latin typeface="Meiryo UI" panose="020B0604030504040204" pitchFamily="50" charset="-128"/>
                          <a:ea typeface="Meiryo UI" panose="020B0604030504040204" pitchFamily="50" charset="-128"/>
                        </a:rPr>
                        <a:t>運営・広報など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4915238"/>
                  </a:ext>
                </a:extLst>
              </a:tr>
              <a:tr h="491578">
                <a:tc>
                  <a:txBody>
                    <a:bodyPr/>
                    <a:lstStyle/>
                    <a:p>
                      <a:pPr algn="ctr"/>
                      <a:r>
                        <a:rPr kumimoji="1" lang="ja-JP" altLang="en-US" sz="2000" b="0" dirty="0">
                          <a:latin typeface="Meiryo UI" panose="020B0604030504040204" pitchFamily="50" charset="-128"/>
                          <a:ea typeface="Meiryo UI" panose="020B0604030504040204" pitchFamily="50" charset="-128"/>
                        </a:rPr>
                        <a:t>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b="0" dirty="0">
                          <a:latin typeface="Meiryo UI" panose="020B0604030504040204" pitchFamily="50" charset="-128"/>
                          <a:ea typeface="Meiryo UI" panose="020B0604030504040204" pitchFamily="50" charset="-128"/>
                        </a:rPr>
                        <a:t>約</a:t>
                      </a:r>
                      <a:r>
                        <a:rPr kumimoji="1" lang="en-US" altLang="ja-JP" sz="2000" b="0" dirty="0">
                          <a:latin typeface="Meiryo UI" panose="020B0604030504040204" pitchFamily="50" charset="-128"/>
                          <a:ea typeface="Meiryo UI" panose="020B0604030504040204" pitchFamily="50" charset="-128"/>
                        </a:rPr>
                        <a:t>220</a:t>
                      </a:r>
                      <a:r>
                        <a:rPr kumimoji="1" lang="ja-JP" altLang="en-US" sz="2000" b="0" dirty="0">
                          <a:latin typeface="Meiryo UI" panose="020B0604030504040204" pitchFamily="50" charset="-128"/>
                          <a:ea typeface="Meiryo UI" panose="020B0604030504040204" pitchFamily="50" charset="-128"/>
                        </a:rPr>
                        <a:t>～</a:t>
                      </a:r>
                      <a:r>
                        <a:rPr kumimoji="1" lang="en-US" altLang="ja-JP" sz="2000" b="0" dirty="0">
                          <a:latin typeface="Meiryo UI" panose="020B0604030504040204" pitchFamily="50" charset="-128"/>
                          <a:ea typeface="Meiryo UI" panose="020B0604030504040204" pitchFamily="50" charset="-128"/>
                        </a:rPr>
                        <a:t>250</a:t>
                      </a:r>
                      <a:r>
                        <a:rPr kumimoji="1" lang="ja-JP" altLang="en-US" sz="2000" b="0" dirty="0">
                          <a:latin typeface="Meiryo UI" panose="020B0604030504040204" pitchFamily="50" charset="-128"/>
                          <a:ea typeface="Meiryo UI" panose="020B0604030504040204" pitchFamily="50" charset="-128"/>
                        </a:rPr>
                        <a:t>億円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20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4406952"/>
                  </a:ext>
                </a:extLst>
              </a:tr>
            </a:tbl>
          </a:graphicData>
        </a:graphic>
      </p:graphicFrame>
      <p:sp>
        <p:nvSpPr>
          <p:cNvPr id="2" name="スライド番号プレースホルダー 2">
            <a:extLst>
              <a:ext uri="{FF2B5EF4-FFF2-40B4-BE49-F238E27FC236}">
                <a16:creationId xmlns:a16="http://schemas.microsoft.com/office/drawing/2014/main" id="{FFF78DEB-1132-9533-CD81-A06882274D03}"/>
              </a:ext>
            </a:extLst>
          </p:cNvPr>
          <p:cNvSpPr txBox="1">
            <a:spLocks/>
          </p:cNvSpPr>
          <p:nvPr/>
        </p:nvSpPr>
        <p:spPr>
          <a:xfrm>
            <a:off x="9920287" y="9066594"/>
            <a:ext cx="2667000" cy="264649"/>
          </a:xfrm>
          <a:prstGeom prst="rect">
            <a:avLst/>
          </a:prstGeom>
        </p:spPr>
        <p:txBody>
          <a:bodyPr vert="horz" lIns="91440" tIns="45720" rIns="91440" bIns="45720" rtlCol="0" anchor="ctr"/>
          <a:lstStyle>
            <a:defPPr>
              <a:defRPr lang="en-US"/>
            </a:defPPr>
            <a:lvl1pPr marL="0" algn="l"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C1B70CDB-7E4C-474A-A5A0-3BCB74169A46}" type="slidenum">
              <a:rPr lang="en-US" altLang="ja-JP" sz="1551" smtClean="0">
                <a:latin typeface="游ゴシック" panose="020B0400000000000000" pitchFamily="50" charset="-128"/>
                <a:ea typeface="游ゴシック" panose="020B0400000000000000" pitchFamily="50" charset="-128"/>
              </a:rPr>
              <a:pPr algn="r">
                <a:defRPr/>
              </a:pPr>
              <a:t>6</a:t>
            </a:fld>
            <a:endParaRPr lang="en-US" altLang="ja-JP" sz="1551" dirty="0">
              <a:latin typeface="游ゴシック" panose="020B0400000000000000" pitchFamily="50" charset="-128"/>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4CD60951-BE90-E18D-3E41-11F9E19DE878}"/>
              </a:ext>
            </a:extLst>
          </p:cNvPr>
          <p:cNvSpPr txBox="1"/>
          <p:nvPr/>
        </p:nvSpPr>
        <p:spPr>
          <a:xfrm>
            <a:off x="2247900" y="5403272"/>
            <a:ext cx="12144374" cy="584775"/>
          </a:xfrm>
          <a:prstGeom prst="rect">
            <a:avLst/>
          </a:prstGeom>
          <a:noFill/>
        </p:spPr>
        <p:txBody>
          <a:bodyPr wrap="square" rtlCol="0">
            <a:spAutoFit/>
          </a:bodyPr>
          <a:lstStyle/>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建築関連については、現時点で契約締結済みの支出額を計上</a:t>
            </a:r>
            <a:endParaRPr kumimoji="1" lang="en-US" altLang="ja-JP" sz="1600" dirty="0">
              <a:latin typeface="Meiryo UI" panose="020B0604030504040204" pitchFamily="50" charset="-128"/>
              <a:ea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展示関連については今後設計等を行い、運営については今後運営計画を策定することから、事業規模に幅を持たせ計上</a:t>
            </a:r>
          </a:p>
        </p:txBody>
      </p:sp>
    </p:spTree>
    <p:extLst>
      <p:ext uri="{BB962C8B-B14F-4D97-AF65-F5344CB8AC3E}">
        <p14:creationId xmlns:p14="http://schemas.microsoft.com/office/powerpoint/2010/main" val="2696180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1123</Words>
  <Application>Microsoft Office PowerPoint</Application>
  <PresentationFormat>A3 297x420 mm</PresentationFormat>
  <Paragraphs>179</Paragraphs>
  <Slides>6</Slides>
  <Notes>1</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6</vt:i4>
      </vt:variant>
    </vt:vector>
  </HeadingPairs>
  <TitlesOfParts>
    <vt:vector size="19" baseType="lpstr">
      <vt:lpstr>BIZ UDPゴシック</vt:lpstr>
      <vt:lpstr>BIZ UDゴシック</vt:lpstr>
      <vt:lpstr>Meiryo UI</vt:lpstr>
      <vt:lpstr>ＭＳ Ｐゴシック</vt:lpstr>
      <vt:lpstr>游ゴシック</vt:lpstr>
      <vt:lpstr>游ゴシック Light</vt:lpstr>
      <vt:lpstr>Arial</vt:lpstr>
      <vt:lpstr>Calibri</vt:lpstr>
      <vt:lpstr>Calibri Light</vt:lpstr>
      <vt:lpstr>Tahoma</vt:lpstr>
      <vt:lpstr>Times New Roman</vt:lpstr>
      <vt:lpstr>Wingdings</vt:lpstr>
      <vt:lpstr>Office テーマ</vt:lpstr>
      <vt:lpstr>出展基本計画に基づく具体的な検討状況について（報告事項１）</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2023-02-03T08:34:23Z</dcterms:created>
  <dcterms:modified xsi:type="dcterms:W3CDTF">2023-02-03T08:34:59Z</dcterms:modified>
</cp:coreProperties>
</file>